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80" r:id="rId10"/>
    <p:sldId id="264" r:id="rId11"/>
    <p:sldId id="268"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175261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828377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253765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75212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372838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A5D823F-DA02-45BD-A3B7-1BCAD8CE2306}" type="datetimeFigureOut">
              <a:rPr lang="ru-RU" smtClean="0"/>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11715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A5D823F-DA02-45BD-A3B7-1BCAD8CE2306}" type="datetimeFigureOut">
              <a:rPr lang="ru-RU" smtClean="0"/>
              <a:t>04.04.2024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2834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A5D823F-DA02-45BD-A3B7-1BCAD8CE2306}" type="datetimeFigureOut">
              <a:rPr lang="ru-RU" smtClean="0"/>
              <a:t>04.04.2024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188196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A5D823F-DA02-45BD-A3B7-1BCAD8CE2306}" type="datetimeFigureOut">
              <a:rPr lang="ru-RU" smtClean="0"/>
              <a:t>04.04.2024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338521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5D823F-DA02-45BD-A3B7-1BCAD8CE2306}" type="datetimeFigureOut">
              <a:rPr lang="ru-RU" smtClean="0"/>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252400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5D823F-DA02-45BD-A3B7-1BCAD8CE2306}" type="datetimeFigureOut">
              <a:rPr lang="ru-RU" smtClean="0"/>
              <a:t>04.04.2024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9DE25F-A8D7-4FD8-8ECA-D11CFE83A794}" type="slidenum">
              <a:rPr lang="ru-RU" smtClean="0"/>
              <a:t>‹#›</a:t>
            </a:fld>
            <a:endParaRPr lang="ru-RU"/>
          </a:p>
        </p:txBody>
      </p:sp>
    </p:spTree>
    <p:extLst>
      <p:ext uri="{BB962C8B-B14F-4D97-AF65-F5344CB8AC3E}">
        <p14:creationId xmlns:p14="http://schemas.microsoft.com/office/powerpoint/2010/main" val="368309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D823F-DA02-45BD-A3B7-1BCAD8CE2306}" type="datetimeFigureOut">
              <a:rPr lang="ru-RU" smtClean="0"/>
              <a:t>04.04.2024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DE25F-A8D7-4FD8-8ECA-D11CFE83A794}" type="slidenum">
              <a:rPr lang="ru-RU" smtClean="0"/>
              <a:t>‹#›</a:t>
            </a:fld>
            <a:endParaRPr lang="ru-RU"/>
          </a:p>
        </p:txBody>
      </p:sp>
    </p:spTree>
    <p:extLst>
      <p:ext uri="{BB962C8B-B14F-4D97-AF65-F5344CB8AC3E}">
        <p14:creationId xmlns:p14="http://schemas.microsoft.com/office/powerpoint/2010/main" val="327730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400" b="1" dirty="0" smtClean="0">
                <a:latin typeface="Bahnschrift SemiBold SemiConden" panose="020B0502040204020203" pitchFamily="34" charset="0"/>
              </a:rPr>
              <a:t>Тема 2.</a:t>
            </a:r>
            <a:br>
              <a:rPr lang="ru-RU" sz="4400" b="1" dirty="0" smtClean="0">
                <a:latin typeface="Bahnschrift SemiBold SemiConden" panose="020B0502040204020203" pitchFamily="34" charset="0"/>
              </a:rPr>
            </a:br>
            <a:r>
              <a:rPr lang="ru-RU" sz="4400" b="1" dirty="0" smtClean="0">
                <a:latin typeface="Bahnschrift SemiBold SemiConden" panose="020B0502040204020203" pitchFamily="34" charset="0"/>
              </a:rPr>
              <a:t>История развития системы государственного документирования</a:t>
            </a:r>
            <a:endParaRPr lang="ru-RU" sz="4400" b="1" dirty="0">
              <a:latin typeface="Bahnschrift SemiBold SemiConden" panose="020B0502040204020203" pitchFamily="34" charset="0"/>
            </a:endParaRPr>
          </a:p>
        </p:txBody>
      </p:sp>
      <p:sp>
        <p:nvSpPr>
          <p:cNvPr id="3" name="Подзаголовок 2"/>
          <p:cNvSpPr>
            <a:spLocks noGrp="1"/>
          </p:cNvSpPr>
          <p:nvPr>
            <p:ph type="subTitle" idx="1"/>
          </p:nvPr>
        </p:nvSpPr>
        <p:spPr>
          <a:xfrm>
            <a:off x="1295400" y="4918774"/>
            <a:ext cx="9144000" cy="1655762"/>
          </a:xfrm>
        </p:spPr>
        <p:txBody>
          <a:bodyPr/>
          <a:lstStyle/>
          <a:p>
            <a:r>
              <a:rPr lang="ru-RU" dirty="0" smtClean="0">
                <a:latin typeface="Bahnschrift SemiBold SemiConden" panose="020B0502040204020203" pitchFamily="34" charset="0"/>
              </a:rPr>
              <a:t>Подготовил:</a:t>
            </a:r>
          </a:p>
          <a:p>
            <a:r>
              <a:rPr lang="ru-RU" dirty="0" smtClean="0">
                <a:latin typeface="Bahnschrift SemiBold SemiConden" panose="020B0502040204020203" pitchFamily="34" charset="0"/>
              </a:rPr>
              <a:t>Степанова А.П., преподаватель</a:t>
            </a:r>
            <a:endParaRPr lang="ru-RU" dirty="0">
              <a:latin typeface="Bahnschrift SemiBold SemiConden" panose="020B0502040204020203" pitchFamily="34" charset="0"/>
            </a:endParaRPr>
          </a:p>
        </p:txBody>
      </p:sp>
    </p:spTree>
    <p:extLst>
      <p:ext uri="{BB962C8B-B14F-4D97-AF65-F5344CB8AC3E}">
        <p14:creationId xmlns:p14="http://schemas.microsoft.com/office/powerpoint/2010/main" val="267106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5975" y="225425"/>
            <a:ext cx="10515600" cy="1484503"/>
          </a:xfrm>
        </p:spPr>
        <p:txBody>
          <a:bodyPr>
            <a:normAutofit/>
          </a:bodyPr>
          <a:lstStyle/>
          <a:p>
            <a:pPr marL="0" indent="0" algn="just">
              <a:buNone/>
            </a:pPr>
            <a:r>
              <a:rPr lang="ru-RU" sz="2400" dirty="0" smtClean="0">
                <a:latin typeface="Arial Narrow" panose="020B0606020202030204" pitchFamily="34" charset="0"/>
              </a:rPr>
              <a:t>Увеличение количества документов привело и к изменению графики письма: если первоначально применялась </a:t>
            </a:r>
            <a:r>
              <a:rPr lang="ru-RU" sz="2400" b="1" dirty="0" smtClean="0">
                <a:latin typeface="Arial Narrow" panose="020B0606020202030204" pitchFamily="34" charset="0"/>
              </a:rPr>
              <a:t>уставная</a:t>
            </a:r>
            <a:r>
              <a:rPr lang="ru-RU" sz="2400" dirty="0" smtClean="0">
                <a:latin typeface="Arial Narrow" panose="020B0606020202030204" pitchFamily="34" charset="0"/>
              </a:rPr>
              <a:t> манера письма, то со временем, с XV в., стал использоваться </a:t>
            </a:r>
            <a:r>
              <a:rPr lang="ru-RU" sz="2400" b="1" dirty="0" smtClean="0">
                <a:latin typeface="Arial Narrow" panose="020B0606020202030204" pitchFamily="34" charset="0"/>
              </a:rPr>
              <a:t>полуустав</a:t>
            </a:r>
            <a:r>
              <a:rPr lang="ru-RU" sz="2400" dirty="0" smtClean="0">
                <a:latin typeface="Arial Narrow" panose="020B0606020202030204" pitchFamily="34" charset="0"/>
              </a:rPr>
              <a:t>. </a:t>
            </a:r>
            <a:endParaRPr lang="ru-RU" sz="2400" dirty="0">
              <a:latin typeface="Arial Narrow" panose="020B0606020202030204" pitchFamily="34" charset="0"/>
            </a:endParaRPr>
          </a:p>
        </p:txBody>
      </p:sp>
      <p:pic>
        <p:nvPicPr>
          <p:cNvPr id="2050" name="Picture 2" descr="https://old.bigenc.ru/media/2016/10/27/1235245161/28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504" y="1218046"/>
            <a:ext cx="3766692" cy="542751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956559" y="1487890"/>
            <a:ext cx="4200657" cy="5267395"/>
          </a:xfrm>
          <a:prstGeom prst="rect">
            <a:avLst/>
          </a:prstGeom>
        </p:spPr>
      </p:pic>
    </p:spTree>
    <p:extLst>
      <p:ext uri="{BB962C8B-B14F-4D97-AF65-F5344CB8AC3E}">
        <p14:creationId xmlns:p14="http://schemas.microsoft.com/office/powerpoint/2010/main" val="2322757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10768" y="563753"/>
            <a:ext cx="10515600" cy="4351338"/>
          </a:xfrm>
        </p:spPr>
        <p:txBody>
          <a:bodyPr/>
          <a:lstStyle/>
          <a:p>
            <a:pPr marL="0" indent="0" algn="just">
              <a:buNone/>
            </a:pPr>
            <a:r>
              <a:rPr lang="ru-RU" dirty="0" smtClean="0">
                <a:latin typeface="Arial Narrow" panose="020B0606020202030204" pitchFamily="34" charset="0"/>
              </a:rPr>
              <a:t>Особенностью приказного делопроизводства является то, что большая часть этих элементов еще не выделяется из текста, но наличествует. Это такие реквизиты, как дата, автор, адресат, обращение, текст. Реквизиты не отделены друг от друга и представляют собой единый текст.</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905256" y="2496312"/>
            <a:ext cx="3656213" cy="3908102"/>
          </a:xfrm>
          <a:prstGeom prst="rect">
            <a:avLst/>
          </a:prstGeom>
        </p:spPr>
      </p:pic>
      <p:pic>
        <p:nvPicPr>
          <p:cNvPr id="5" name="Рисунок 4"/>
          <p:cNvPicPr>
            <a:picLocks noChangeAspect="1"/>
          </p:cNvPicPr>
          <p:nvPr/>
        </p:nvPicPr>
        <p:blipFill>
          <a:blip r:embed="rId3"/>
          <a:stretch>
            <a:fillRect/>
          </a:stretch>
        </p:blipFill>
        <p:spPr>
          <a:xfrm>
            <a:off x="5230368" y="2394396"/>
            <a:ext cx="5669280" cy="4213137"/>
          </a:xfrm>
          <a:prstGeom prst="rect">
            <a:avLst/>
          </a:prstGeom>
        </p:spPr>
      </p:pic>
    </p:spTree>
    <p:extLst>
      <p:ext uri="{BB962C8B-B14F-4D97-AF65-F5344CB8AC3E}">
        <p14:creationId xmlns:p14="http://schemas.microsoft.com/office/powerpoint/2010/main" val="2731763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83090"/>
            <a:ext cx="10515600" cy="1032320"/>
          </a:xfrm>
        </p:spPr>
        <p:txBody>
          <a:bodyPr/>
          <a:lstStyle/>
          <a:p>
            <a:pPr algn="ctr"/>
            <a:r>
              <a:rPr lang="ru-RU" dirty="0" smtClean="0">
                <a:latin typeface="Arial Narrow" panose="020B0606020202030204" pitchFamily="34" charset="0"/>
              </a:rPr>
              <a:t>Коллежское делопроизводство</a:t>
            </a:r>
            <a:endParaRPr lang="ru-RU" dirty="0">
              <a:latin typeface="Arial Narrow" panose="020B0606020202030204" pitchFamily="34" charset="0"/>
            </a:endParaRPr>
          </a:p>
        </p:txBody>
      </p:sp>
      <p:pic>
        <p:nvPicPr>
          <p:cNvPr id="4" name="Объект 3"/>
          <p:cNvPicPr>
            <a:picLocks noGrp="1" noChangeAspect="1"/>
          </p:cNvPicPr>
          <p:nvPr>
            <p:ph idx="1"/>
          </p:nvPr>
        </p:nvPicPr>
        <p:blipFill rotWithShape="1">
          <a:blip r:embed="rId2"/>
          <a:srcRect l="38337" t="46094" r="16745" b="15870"/>
          <a:stretch/>
        </p:blipFill>
        <p:spPr>
          <a:xfrm>
            <a:off x="737616" y="1315410"/>
            <a:ext cx="10716768" cy="5104569"/>
          </a:xfrm>
          <a:prstGeom prst="rect">
            <a:avLst/>
          </a:prstGeom>
        </p:spPr>
      </p:pic>
    </p:spTree>
    <p:extLst>
      <p:ext uri="{BB962C8B-B14F-4D97-AF65-F5344CB8AC3E}">
        <p14:creationId xmlns:p14="http://schemas.microsoft.com/office/powerpoint/2010/main" val="229405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29640" y="402336"/>
            <a:ext cx="10515600" cy="2490343"/>
          </a:xfrm>
        </p:spPr>
        <p:txBody>
          <a:bodyPr>
            <a:normAutofit/>
          </a:bodyPr>
          <a:lstStyle/>
          <a:p>
            <a:pPr algn="just"/>
            <a:r>
              <a:rPr lang="ru-RU" sz="3200" dirty="0" smtClean="0">
                <a:latin typeface="Arial Narrow" panose="020B0606020202030204" pitchFamily="34" charset="0"/>
              </a:rPr>
              <a:t>В 1700 г. указом царя устаревшая </a:t>
            </a:r>
            <a:r>
              <a:rPr lang="ru-RU" sz="3200" dirty="0" err="1" smtClean="0">
                <a:latin typeface="Arial Narrow" panose="020B0606020202030204" pitchFamily="34" charset="0"/>
              </a:rPr>
              <a:t>столбцовая</a:t>
            </a:r>
            <a:r>
              <a:rPr lang="ru-RU" sz="3200" dirty="0" smtClean="0">
                <a:latin typeface="Arial Narrow" panose="020B0606020202030204" pitchFamily="34" charset="0"/>
              </a:rPr>
              <a:t> форма был заменена листовой формой делопроизводства. </a:t>
            </a:r>
          </a:p>
          <a:p>
            <a:pPr algn="just"/>
            <a:r>
              <a:rPr lang="ru-RU" sz="3200" dirty="0" smtClean="0">
                <a:latin typeface="Arial Narrow" panose="020B0606020202030204" pitchFamily="34" charset="0"/>
              </a:rPr>
              <a:t>В 1720 г. Генеральным регламентом была установлена организация коллегий.</a:t>
            </a:r>
            <a:endParaRPr lang="ru-RU" sz="3200"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2633472" y="2529461"/>
            <a:ext cx="6414516" cy="3989829"/>
          </a:xfrm>
          <a:prstGeom prst="rect">
            <a:avLst/>
          </a:prstGeom>
        </p:spPr>
      </p:pic>
    </p:spTree>
    <p:extLst>
      <p:ext uri="{BB962C8B-B14F-4D97-AF65-F5344CB8AC3E}">
        <p14:creationId xmlns:p14="http://schemas.microsoft.com/office/powerpoint/2010/main" val="339868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825625"/>
            <a:ext cx="10515600" cy="2810383"/>
          </a:xfrm>
        </p:spPr>
        <p:txBody>
          <a:bodyPr>
            <a:noAutofit/>
          </a:bodyPr>
          <a:lstStyle/>
          <a:p>
            <a:pPr marL="0" indent="0" algn="just">
              <a:buNone/>
            </a:pPr>
            <a:r>
              <a:rPr lang="ru-RU" sz="3200" dirty="0" smtClean="0">
                <a:latin typeface="Arial Narrow" panose="020B0606020202030204" pitchFamily="34" charset="0"/>
              </a:rPr>
              <a:t>В XVIII в. в обязательном порядке указывались реквизит «наименование вида документа», а также даты подписания и получения, входящие и исходящие регистрационные номера, автор, адресат, подпись должностного лица</a:t>
            </a:r>
            <a:endParaRPr lang="ru-RU" sz="3200" dirty="0">
              <a:latin typeface="Arial Narrow" panose="020B0606020202030204" pitchFamily="34" charset="0"/>
            </a:endParaRPr>
          </a:p>
        </p:txBody>
      </p:sp>
    </p:spTree>
    <p:extLst>
      <p:ext uri="{BB962C8B-B14F-4D97-AF65-F5344CB8AC3E}">
        <p14:creationId xmlns:p14="http://schemas.microsoft.com/office/powerpoint/2010/main" val="3530900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Arial Narrow" panose="020B0606020202030204" pitchFamily="34" charset="0"/>
              </a:rPr>
              <a:t>Исполнительное делопроизводство</a:t>
            </a:r>
            <a:endParaRPr lang="ru-RU" dirty="0">
              <a:latin typeface="Arial Narrow" panose="020B0606020202030204" pitchFamily="34" charset="0"/>
            </a:endParaRPr>
          </a:p>
        </p:txBody>
      </p:sp>
      <p:sp>
        <p:nvSpPr>
          <p:cNvPr id="3" name="Объект 2"/>
          <p:cNvSpPr>
            <a:spLocks noGrp="1"/>
          </p:cNvSpPr>
          <p:nvPr>
            <p:ph idx="1"/>
          </p:nvPr>
        </p:nvSpPr>
        <p:spPr>
          <a:xfrm>
            <a:off x="1331976" y="1825625"/>
            <a:ext cx="4447032" cy="4351338"/>
          </a:xfrm>
        </p:spPr>
        <p:txBody>
          <a:bodyPr>
            <a:normAutofit/>
          </a:bodyPr>
          <a:lstStyle/>
          <a:p>
            <a:pPr marL="0" indent="0" algn="just">
              <a:buNone/>
            </a:pPr>
            <a:r>
              <a:rPr lang="ru-RU" sz="3200" dirty="0" smtClean="0">
                <a:latin typeface="Arial Narrow" panose="020B0606020202030204" pitchFamily="34" charset="0"/>
              </a:rPr>
              <a:t>Екатериной II в 1775 г. была проведена административная реформа, которая отменила коллегии кроме Морской, Военной, Иностранных дел.</a:t>
            </a:r>
            <a:endParaRPr lang="ru-RU" sz="3200"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7571233" y="1825625"/>
            <a:ext cx="3141122" cy="4351338"/>
          </a:xfrm>
          <a:prstGeom prst="rect">
            <a:avLst/>
          </a:prstGeom>
        </p:spPr>
      </p:pic>
    </p:spTree>
    <p:extLst>
      <p:ext uri="{BB962C8B-B14F-4D97-AF65-F5344CB8AC3E}">
        <p14:creationId xmlns:p14="http://schemas.microsoft.com/office/powerpoint/2010/main" val="371349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3920" y="1276985"/>
            <a:ext cx="4392168" cy="4351338"/>
          </a:xfrm>
        </p:spPr>
        <p:txBody>
          <a:bodyPr>
            <a:normAutofit/>
          </a:bodyPr>
          <a:lstStyle/>
          <a:p>
            <a:pPr marL="0" indent="0" algn="just">
              <a:buNone/>
            </a:pPr>
            <a:r>
              <a:rPr lang="ru-RU" dirty="0" smtClean="0">
                <a:latin typeface="Arial Narrow" panose="020B0606020202030204" pitchFamily="34" charset="0"/>
              </a:rPr>
              <a:t>1802 г. закон установил новый порядок взаимоотношений между государственной и местной губернской властью: вышестоящие</a:t>
            </a:r>
            <a:r>
              <a:rPr lang="ru-RU" dirty="0">
                <a:latin typeface="Arial Narrow" panose="020B0606020202030204" pitchFamily="34" charset="0"/>
              </a:rPr>
              <a:t> </a:t>
            </a:r>
            <a:r>
              <a:rPr lang="ru-RU" dirty="0" smtClean="0">
                <a:latin typeface="Arial Narrow" panose="020B0606020202030204" pitchFamily="34" charset="0"/>
              </a:rPr>
              <a:t>органы оформляли и направляли указы, подчиненные — рапорты, организации одного уровня обменивались сообщениями и предложениями.</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7132320" y="1056968"/>
            <a:ext cx="3205165" cy="4791371"/>
          </a:xfrm>
          <a:prstGeom prst="rect">
            <a:avLst/>
          </a:prstGeom>
        </p:spPr>
      </p:pic>
    </p:spTree>
    <p:extLst>
      <p:ext uri="{BB962C8B-B14F-4D97-AF65-F5344CB8AC3E}">
        <p14:creationId xmlns:p14="http://schemas.microsoft.com/office/powerpoint/2010/main" val="38458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65632" y="673481"/>
            <a:ext cx="10515600" cy="2444623"/>
          </a:xfrm>
        </p:spPr>
        <p:txBody>
          <a:bodyPr/>
          <a:lstStyle/>
          <a:p>
            <a:pPr marL="0" indent="0" algn="just">
              <a:buNone/>
            </a:pPr>
            <a:r>
              <a:rPr lang="ru-RU" dirty="0" smtClean="0">
                <a:latin typeface="Arial Narrow" panose="020B0606020202030204" pitchFamily="34" charset="0"/>
              </a:rPr>
              <a:t>Император издавал Высочайшие указы, манифесты и рескрипты, Высочайшие повеления; от Сената исходили указы и предписания; министры и руководящие чины министерств в нижестоящие организации посылали предложения, циркуляры, запросы, а в вышестоящие учреждения направлялись представления, рапорты и </a:t>
            </a:r>
            <a:r>
              <a:rPr lang="ru-RU" dirty="0" err="1" smtClean="0">
                <a:latin typeface="Arial Narrow" panose="020B0606020202030204" pitchFamily="34" charset="0"/>
              </a:rPr>
              <a:t>доношения</a:t>
            </a:r>
            <a:r>
              <a:rPr lang="ru-RU" dirty="0" smtClean="0">
                <a:latin typeface="Arial Narrow" panose="020B0606020202030204" pitchFamily="34" charset="0"/>
              </a:rPr>
              <a:t>.</a:t>
            </a:r>
            <a:endParaRPr lang="ru-RU" dirty="0">
              <a:latin typeface="Arial Narrow" panose="020B0606020202030204" pitchFamily="34" charset="0"/>
            </a:endParaRPr>
          </a:p>
        </p:txBody>
      </p:sp>
      <p:pic>
        <p:nvPicPr>
          <p:cNvPr id="4" name="Рисунок 3"/>
          <p:cNvPicPr>
            <a:picLocks noChangeAspect="1"/>
          </p:cNvPicPr>
          <p:nvPr/>
        </p:nvPicPr>
        <p:blipFill rotWithShape="1">
          <a:blip r:embed="rId2"/>
          <a:srcRect l="38925" t="27733" r="17125" b="55733"/>
          <a:stretch/>
        </p:blipFill>
        <p:spPr>
          <a:xfrm>
            <a:off x="731519" y="3236976"/>
            <a:ext cx="11019257" cy="2331720"/>
          </a:xfrm>
          <a:prstGeom prst="rect">
            <a:avLst/>
          </a:prstGeom>
        </p:spPr>
      </p:pic>
    </p:spTree>
    <p:extLst>
      <p:ext uri="{BB962C8B-B14F-4D97-AF65-F5344CB8AC3E}">
        <p14:creationId xmlns:p14="http://schemas.microsoft.com/office/powerpoint/2010/main" val="114547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3608" y="636905"/>
            <a:ext cx="10515600" cy="1905127"/>
          </a:xfrm>
        </p:spPr>
        <p:txBody>
          <a:bodyPr>
            <a:normAutofit lnSpcReduction="10000"/>
          </a:bodyPr>
          <a:lstStyle/>
          <a:p>
            <a:pPr algn="just"/>
            <a:r>
              <a:rPr lang="ru-RU" dirty="0" smtClean="0">
                <a:latin typeface="Arial Narrow" panose="020B0606020202030204" pitchFamily="34" charset="0"/>
              </a:rPr>
              <a:t>Для деловой переписки уже применялись бланки с угловыми штампами, в которых содержались основные сведения об организации — авторе документа. Документ включал ссылку на документ, на который писался ответ. Структурно документы были крайне близки к современным, они состояли из трех частей: введения, обоснования и заключения. </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3328416" y="2624329"/>
            <a:ext cx="5380116" cy="3591788"/>
          </a:xfrm>
          <a:prstGeom prst="rect">
            <a:avLst/>
          </a:prstGeom>
        </p:spPr>
      </p:pic>
    </p:spTree>
    <p:extLst>
      <p:ext uri="{BB962C8B-B14F-4D97-AF65-F5344CB8AC3E}">
        <p14:creationId xmlns:p14="http://schemas.microsoft.com/office/powerpoint/2010/main" val="246064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algn="just"/>
            <a:r>
              <a:rPr lang="ru-RU" dirty="0" smtClean="0">
                <a:latin typeface="Arial Narrow" panose="020B0606020202030204" pitchFamily="34" charset="0"/>
              </a:rPr>
              <a:t>Все дела, с которыми работало министерство, можно разделить на три категории: текущие, чрезвычайные и срочные.</a:t>
            </a:r>
          </a:p>
          <a:p>
            <a:pPr algn="just"/>
            <a:r>
              <a:rPr lang="ru-RU" dirty="0">
                <a:latin typeface="Arial Narrow" panose="020B0606020202030204" pitchFamily="34" charset="0"/>
              </a:rPr>
              <a:t>И</a:t>
            </a:r>
            <a:r>
              <a:rPr lang="ru-RU" dirty="0" smtClean="0">
                <a:latin typeface="Arial Narrow" panose="020B0606020202030204" pitchFamily="34" charset="0"/>
              </a:rPr>
              <a:t>сполнительное делопроизводство — это министерское делопроизводство с 1811 по 1918 г.</a:t>
            </a:r>
            <a:endParaRPr lang="ru-RU" dirty="0">
              <a:latin typeface="Arial Narrow" panose="020B0606020202030204" pitchFamily="34" charset="0"/>
            </a:endParaRPr>
          </a:p>
        </p:txBody>
      </p:sp>
    </p:spTree>
    <p:extLst>
      <p:ext uri="{BB962C8B-B14F-4D97-AF65-F5344CB8AC3E}">
        <p14:creationId xmlns:p14="http://schemas.microsoft.com/office/powerpoint/2010/main" val="299833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6760" y="1460182"/>
            <a:ext cx="10515600" cy="1325563"/>
          </a:xfrm>
        </p:spPr>
        <p:txBody>
          <a:bodyPr/>
          <a:lstStyle/>
          <a:p>
            <a:pPr algn="ctr"/>
            <a:r>
              <a:rPr lang="ru-RU" dirty="0" smtClean="0">
                <a:latin typeface="Arial Narrow" panose="020B0606020202030204" pitchFamily="34" charset="0"/>
              </a:rPr>
              <a:t>ПЛАН РАБОТЫ:</a:t>
            </a:r>
            <a:endParaRPr lang="ru-RU" dirty="0">
              <a:latin typeface="Arial Narrow" panose="020B0606020202030204" pitchFamily="34" charset="0"/>
            </a:endParaRPr>
          </a:p>
        </p:txBody>
      </p:sp>
      <p:sp>
        <p:nvSpPr>
          <p:cNvPr id="3" name="Объект 2"/>
          <p:cNvSpPr>
            <a:spLocks noGrp="1"/>
          </p:cNvSpPr>
          <p:nvPr>
            <p:ph idx="1"/>
          </p:nvPr>
        </p:nvSpPr>
        <p:spPr>
          <a:xfrm>
            <a:off x="838200" y="2785745"/>
            <a:ext cx="10515600" cy="2408047"/>
          </a:xfrm>
        </p:spPr>
        <p:txBody>
          <a:bodyPr>
            <a:normAutofit/>
          </a:bodyPr>
          <a:lstStyle/>
          <a:p>
            <a:pPr marL="514350" indent="-514350">
              <a:buFont typeface="+mj-lt"/>
              <a:buAutoNum type="arabicPeriod"/>
            </a:pPr>
            <a:r>
              <a:rPr lang="ru-RU" sz="4000" dirty="0" smtClean="0">
                <a:latin typeface="Arial Narrow" panose="020B0606020202030204" pitchFamily="34" charset="0"/>
              </a:rPr>
              <a:t>Делопроизводство в дореволюционную эпоху.</a:t>
            </a:r>
          </a:p>
          <a:p>
            <a:pPr marL="514350" indent="-514350">
              <a:buFont typeface="+mj-lt"/>
              <a:buAutoNum type="arabicPeriod"/>
            </a:pPr>
            <a:r>
              <a:rPr lang="ru-RU" sz="4000" dirty="0">
                <a:latin typeface="Arial Narrow" panose="020B0606020202030204" pitchFamily="34" charset="0"/>
              </a:rPr>
              <a:t>Развитие делопроизводства в советский период. </a:t>
            </a:r>
            <a:endParaRPr lang="ru-RU" sz="4000" dirty="0" smtClean="0">
              <a:latin typeface="Arial Narrow" panose="020B0606020202030204" pitchFamily="34" charset="0"/>
            </a:endParaRPr>
          </a:p>
          <a:p>
            <a:pPr marL="514350" indent="-514350">
              <a:buFont typeface="+mj-lt"/>
              <a:buAutoNum type="arabicPeriod"/>
            </a:pPr>
            <a:r>
              <a:rPr lang="ru-RU" sz="4000" dirty="0" smtClean="0">
                <a:latin typeface="Arial Narrow" panose="020B0606020202030204" pitchFamily="34" charset="0"/>
              </a:rPr>
              <a:t>Современное делопроизводство.</a:t>
            </a:r>
            <a:endParaRPr lang="ru-RU" sz="4000" dirty="0">
              <a:latin typeface="Arial Narrow" panose="020B0606020202030204" pitchFamily="34" charset="0"/>
            </a:endParaRPr>
          </a:p>
        </p:txBody>
      </p:sp>
    </p:spTree>
    <p:extLst>
      <p:ext uri="{BB962C8B-B14F-4D97-AF65-F5344CB8AC3E}">
        <p14:creationId xmlns:p14="http://schemas.microsoft.com/office/powerpoint/2010/main" val="2063829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Arial Narrow" panose="020B0606020202030204" pitchFamily="34" charset="0"/>
              </a:rPr>
              <a:t>Делопроизводство в советскую эпоху </a:t>
            </a:r>
            <a:endParaRPr lang="ru-RU" dirty="0">
              <a:latin typeface="Arial Narrow" panose="020B0606020202030204" pitchFamily="34" charset="0"/>
            </a:endParaRPr>
          </a:p>
        </p:txBody>
      </p:sp>
      <p:sp>
        <p:nvSpPr>
          <p:cNvPr id="3" name="Объект 2"/>
          <p:cNvSpPr>
            <a:spLocks noGrp="1"/>
          </p:cNvSpPr>
          <p:nvPr>
            <p:ph idx="1"/>
          </p:nvPr>
        </p:nvSpPr>
        <p:spPr>
          <a:xfrm>
            <a:off x="4928616" y="2410841"/>
            <a:ext cx="6214872" cy="4351338"/>
          </a:xfrm>
        </p:spPr>
        <p:txBody>
          <a:bodyPr/>
          <a:lstStyle/>
          <a:p>
            <a:pPr marL="0" indent="0" algn="just">
              <a:buNone/>
            </a:pPr>
            <a:r>
              <a:rPr lang="ru-RU" dirty="0" smtClean="0">
                <a:latin typeface="Arial Narrow" panose="020B0606020202030204" pitchFamily="34" charset="0"/>
              </a:rPr>
              <a:t>За период 1917–1920 гг. выходит ряд нормативно-правовых документов, позволяющих оптимально построить систему документирования. В этот период выходит «Положение о письмоводстве и делопроизводстве».</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1142999" y="1463040"/>
            <a:ext cx="3575305" cy="5174103"/>
          </a:xfrm>
          <a:prstGeom prst="rect">
            <a:avLst/>
          </a:prstGeom>
        </p:spPr>
      </p:pic>
    </p:spTree>
    <p:extLst>
      <p:ext uri="{BB962C8B-B14F-4D97-AF65-F5344CB8AC3E}">
        <p14:creationId xmlns:p14="http://schemas.microsoft.com/office/powerpoint/2010/main" val="307095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just">
              <a:buNone/>
            </a:pPr>
            <a:r>
              <a:rPr lang="ru-RU" dirty="0" smtClean="0">
                <a:latin typeface="Arial Narrow" panose="020B0606020202030204" pitchFamily="34" charset="0"/>
              </a:rPr>
              <a:t>В 1921 г. было создано бюро «Стандартизация», а в 1926 г. — Государственный институт техники управления (ИТУ). Именно при нем было сформировано отделение (кабинет) стандартизации, которое занималось разработкой стандартов на форматы бумаги, носители информации, документы, средства и предметы конторского труда.</a:t>
            </a:r>
            <a:endParaRPr lang="ru-RU" dirty="0">
              <a:latin typeface="Arial Narrow" panose="020B0606020202030204" pitchFamily="34" charset="0"/>
            </a:endParaRPr>
          </a:p>
        </p:txBody>
      </p:sp>
    </p:spTree>
    <p:extLst>
      <p:ext uri="{BB962C8B-B14F-4D97-AF65-F5344CB8AC3E}">
        <p14:creationId xmlns:p14="http://schemas.microsoft.com/office/powerpoint/2010/main" val="3335569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just">
              <a:buNone/>
            </a:pPr>
            <a:r>
              <a:rPr lang="ru-RU" dirty="0" smtClean="0">
                <a:latin typeface="Arial Narrow" panose="020B0606020202030204" pitchFamily="34" charset="0"/>
              </a:rPr>
              <a:t>Постановлением Совета Министров «О мерах по улучшению архивного дела в СССР» от 25 июля 1963 г. были введены - Основные правила постановки документальной части делопроизводства и работы архивов. Именно в этот период ставится и реализуется задача создания ЕГСД — Единой государственной системы делопроизводства для предприятий, учреждений и организаций. </a:t>
            </a:r>
            <a:endParaRPr lang="ru-RU" dirty="0">
              <a:latin typeface="Arial Narrow" panose="020B0606020202030204" pitchFamily="34" charset="0"/>
            </a:endParaRPr>
          </a:p>
        </p:txBody>
      </p:sp>
    </p:spTree>
    <p:extLst>
      <p:ext uri="{BB962C8B-B14F-4D97-AF65-F5344CB8AC3E}">
        <p14:creationId xmlns:p14="http://schemas.microsoft.com/office/powerpoint/2010/main" val="3061228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19912" y="728345"/>
            <a:ext cx="10515600" cy="4351338"/>
          </a:xfrm>
        </p:spPr>
        <p:txBody>
          <a:bodyPr/>
          <a:lstStyle/>
          <a:p>
            <a:pPr marL="0" indent="0" algn="just">
              <a:buNone/>
            </a:pPr>
            <a:r>
              <a:rPr lang="ru-RU" dirty="0" smtClean="0">
                <a:latin typeface="Arial Narrow" panose="020B0606020202030204" pitchFamily="34" charset="0"/>
              </a:rPr>
              <a:t>В середине 1960-х гг. был создан ВНИИДАД (Всероссийский научно-исследовательский институт документоведения и архивного дела), на который и была возложена задача создания ЕГСД. </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3693446" y="2148840"/>
            <a:ext cx="4549076" cy="4551183"/>
          </a:xfrm>
          <a:prstGeom prst="rect">
            <a:avLst/>
          </a:prstGeom>
        </p:spPr>
      </p:pic>
    </p:spTree>
    <p:extLst>
      <p:ext uri="{BB962C8B-B14F-4D97-AF65-F5344CB8AC3E}">
        <p14:creationId xmlns:p14="http://schemas.microsoft.com/office/powerpoint/2010/main" val="3386205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0" y="676021"/>
            <a:ext cx="10515600" cy="1325563"/>
          </a:xfrm>
        </p:spPr>
        <p:txBody>
          <a:bodyPr/>
          <a:lstStyle/>
          <a:p>
            <a:pPr algn="ctr"/>
            <a:r>
              <a:rPr lang="ru-RU" dirty="0" smtClean="0">
                <a:latin typeface="Arial Narrow" panose="020B0606020202030204" pitchFamily="34" charset="0"/>
              </a:rPr>
              <a:t>Современное делопроизводство</a:t>
            </a:r>
            <a:endParaRPr lang="ru-RU" dirty="0">
              <a:latin typeface="Arial Narrow" panose="020B0606020202030204" pitchFamily="34" charset="0"/>
            </a:endParaRPr>
          </a:p>
        </p:txBody>
      </p:sp>
      <p:sp>
        <p:nvSpPr>
          <p:cNvPr id="3" name="Объект 2"/>
          <p:cNvSpPr>
            <a:spLocks noGrp="1"/>
          </p:cNvSpPr>
          <p:nvPr>
            <p:ph idx="1"/>
          </p:nvPr>
        </p:nvSpPr>
        <p:spPr>
          <a:xfrm>
            <a:off x="701040" y="2429129"/>
            <a:ext cx="10515600" cy="4351338"/>
          </a:xfrm>
        </p:spPr>
        <p:txBody>
          <a:bodyPr>
            <a:normAutofit/>
          </a:bodyPr>
          <a:lstStyle/>
          <a:p>
            <a:pPr marL="0" indent="0" algn="just">
              <a:buNone/>
            </a:pPr>
            <a:r>
              <a:rPr lang="ru-RU" dirty="0" smtClean="0">
                <a:latin typeface="Arial Narrow" panose="020B0606020202030204" pitchFamily="34" charset="0"/>
              </a:rPr>
              <a:t>Основной закон, которого следует придерживаться при организации службы ДОУ— </a:t>
            </a:r>
            <a:r>
              <a:rPr lang="ru-RU" b="1" dirty="0" smtClean="0">
                <a:latin typeface="Arial Narrow" panose="020B0606020202030204" pitchFamily="34" charset="0"/>
              </a:rPr>
              <a:t>Федеральный закон от 27 июля 2006 г. № 149-ФЗ «Об информации, информационных технологиях и о защите информации»</a:t>
            </a:r>
            <a:r>
              <a:rPr lang="ru-RU" dirty="0" smtClean="0">
                <a:latin typeface="Arial Narrow" panose="020B0606020202030204" pitchFamily="34" charset="0"/>
              </a:rPr>
              <a:t>. Он устанавливает правовой режим документирования информации. Не меньше важен и </a:t>
            </a:r>
            <a:r>
              <a:rPr lang="ru-RU" b="1" dirty="0" smtClean="0">
                <a:latin typeface="Arial Narrow" panose="020B0606020202030204" pitchFamily="34" charset="0"/>
              </a:rPr>
              <a:t>Федеральный закон от 22 октября 2004 г. № 125-ФЗ «Об архивном деле в Российской Федерации»</a:t>
            </a:r>
            <a:r>
              <a:rPr lang="ru-RU" dirty="0" smtClean="0">
                <a:latin typeface="Arial Narrow" panose="020B0606020202030204" pitchFamily="34" charset="0"/>
              </a:rPr>
              <a:t>. </a:t>
            </a:r>
          </a:p>
        </p:txBody>
      </p:sp>
    </p:spTree>
    <p:extLst>
      <p:ext uri="{BB962C8B-B14F-4D97-AF65-F5344CB8AC3E}">
        <p14:creationId xmlns:p14="http://schemas.microsoft.com/office/powerpoint/2010/main" val="96254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41832" y="1051560"/>
            <a:ext cx="10411968" cy="5125403"/>
          </a:xfrm>
        </p:spPr>
        <p:txBody>
          <a:bodyPr>
            <a:normAutofit/>
          </a:bodyPr>
          <a:lstStyle/>
          <a:p>
            <a:pPr marL="0" indent="0" algn="just">
              <a:buNone/>
            </a:pPr>
            <a:r>
              <a:rPr lang="ru-RU" sz="3200" dirty="0" smtClean="0">
                <a:latin typeface="Arial Narrow" panose="020B0606020202030204" pitchFamily="34" charset="0"/>
              </a:rPr>
              <a:t>Среди подзаконных нормативных актов к числу основных относятся: </a:t>
            </a:r>
          </a:p>
          <a:p>
            <a:pPr algn="just"/>
            <a:r>
              <a:rPr lang="ru-RU" sz="3200" dirty="0" smtClean="0">
                <a:latin typeface="Arial Narrow" panose="020B0606020202030204" pitchFamily="34" charset="0"/>
              </a:rPr>
              <a:t>постановление Правительства от 15.06.2009 № 477 </a:t>
            </a:r>
            <a:r>
              <a:rPr lang="ru-RU" sz="3200" b="1" dirty="0" smtClean="0">
                <a:latin typeface="Arial Narrow" panose="020B0606020202030204" pitchFamily="34" charset="0"/>
              </a:rPr>
              <a:t>«Об утверждении Правил делопроизводства в федеральных органах исполнительной власти»</a:t>
            </a:r>
            <a:r>
              <a:rPr lang="ru-RU" sz="3200" dirty="0" smtClean="0">
                <a:latin typeface="Arial Narrow" panose="020B0606020202030204" pitchFamily="34" charset="0"/>
              </a:rPr>
              <a:t>; </a:t>
            </a:r>
          </a:p>
          <a:p>
            <a:pPr algn="just"/>
            <a:r>
              <a:rPr lang="ru-RU" sz="3200" dirty="0" smtClean="0">
                <a:latin typeface="Arial Narrow" panose="020B0606020202030204" pitchFamily="34" charset="0"/>
              </a:rPr>
              <a:t>указы и постановления об отнесении сведений, составляющих государственную тайну, к различным степеням секретности; </a:t>
            </a:r>
          </a:p>
          <a:p>
            <a:pPr algn="just"/>
            <a:r>
              <a:rPr lang="ru-RU" sz="3200" dirty="0" smtClean="0">
                <a:latin typeface="Arial Narrow" panose="020B0606020202030204" pitchFamily="34" charset="0"/>
              </a:rPr>
              <a:t>об утверждении перечней сведений, отнесенных к коммерческой и государственной тайне. </a:t>
            </a:r>
          </a:p>
        </p:txBody>
      </p:sp>
    </p:spTree>
    <p:extLst>
      <p:ext uri="{BB962C8B-B14F-4D97-AF65-F5344CB8AC3E}">
        <p14:creationId xmlns:p14="http://schemas.microsoft.com/office/powerpoint/2010/main" val="225323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2353"/>
            <a:ext cx="10515600" cy="1325563"/>
          </a:xfrm>
        </p:spPr>
        <p:txBody>
          <a:bodyPr/>
          <a:lstStyle/>
          <a:p>
            <a:pPr algn="ctr"/>
            <a:r>
              <a:rPr lang="ru-RU" dirty="0" smtClean="0">
                <a:latin typeface="Arial Narrow" panose="020B0606020202030204" pitchFamily="34" charset="0"/>
              </a:rPr>
              <a:t>Делопроизводство в дореволюционную эпоху</a:t>
            </a:r>
            <a:endParaRPr lang="ru-RU" dirty="0">
              <a:latin typeface="Arial Narrow" panose="020B0606020202030204" pitchFamily="34" charset="0"/>
            </a:endParaRPr>
          </a:p>
        </p:txBody>
      </p:sp>
      <p:sp>
        <p:nvSpPr>
          <p:cNvPr id="3" name="Объект 2"/>
          <p:cNvSpPr>
            <a:spLocks noGrp="1"/>
          </p:cNvSpPr>
          <p:nvPr>
            <p:ph idx="1"/>
          </p:nvPr>
        </p:nvSpPr>
        <p:spPr>
          <a:xfrm>
            <a:off x="838200" y="1411065"/>
            <a:ext cx="10515600" cy="4351338"/>
          </a:xfrm>
        </p:spPr>
        <p:txBody>
          <a:bodyPr/>
          <a:lstStyle/>
          <a:p>
            <a:pPr marL="0" indent="0" algn="just">
              <a:buNone/>
            </a:pPr>
            <a:r>
              <a:rPr lang="ru-RU" dirty="0" smtClean="0">
                <a:latin typeface="Arial Narrow" panose="020B0606020202030204" pitchFamily="34" charset="0"/>
              </a:rPr>
              <a:t>В период расцвета Древнерусского государства существовала письменность, это подтверждается дошедшими до нас документами того времени, они сопровождали частную жизнь граждан, происходило и документирование ряда управленческих решений.</a:t>
            </a:r>
            <a:endParaRPr lang="ru-RU" dirty="0">
              <a:latin typeface="Arial Narrow" panose="020B0606020202030204" pitchFamily="34" charset="0"/>
            </a:endParaRPr>
          </a:p>
        </p:txBody>
      </p:sp>
      <p:pic>
        <p:nvPicPr>
          <p:cNvPr id="4" name="Рисунок 3"/>
          <p:cNvPicPr>
            <a:picLocks noChangeAspect="1"/>
          </p:cNvPicPr>
          <p:nvPr/>
        </p:nvPicPr>
        <p:blipFill>
          <a:blip r:embed="rId2"/>
          <a:stretch>
            <a:fillRect/>
          </a:stretch>
        </p:blipFill>
        <p:spPr>
          <a:xfrm>
            <a:off x="6336792" y="3428390"/>
            <a:ext cx="5507736" cy="3029255"/>
          </a:xfrm>
          <a:prstGeom prst="rect">
            <a:avLst/>
          </a:prstGeom>
        </p:spPr>
      </p:pic>
      <p:pic>
        <p:nvPicPr>
          <p:cNvPr id="5" name="Рисунок 4"/>
          <p:cNvPicPr>
            <a:picLocks noChangeAspect="1"/>
          </p:cNvPicPr>
          <p:nvPr/>
        </p:nvPicPr>
        <p:blipFill>
          <a:blip r:embed="rId3"/>
          <a:stretch>
            <a:fillRect/>
          </a:stretch>
        </p:blipFill>
        <p:spPr>
          <a:xfrm>
            <a:off x="497833" y="3428390"/>
            <a:ext cx="5671319" cy="2967990"/>
          </a:xfrm>
          <a:prstGeom prst="rect">
            <a:avLst/>
          </a:prstGeom>
        </p:spPr>
      </p:pic>
    </p:spTree>
    <p:extLst>
      <p:ext uri="{BB962C8B-B14F-4D97-AF65-F5344CB8AC3E}">
        <p14:creationId xmlns:p14="http://schemas.microsoft.com/office/powerpoint/2010/main" val="158785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6344" y="271145"/>
            <a:ext cx="11384280" cy="1969135"/>
          </a:xfrm>
        </p:spPr>
        <p:txBody>
          <a:bodyPr>
            <a:normAutofit/>
          </a:bodyPr>
          <a:lstStyle/>
          <a:p>
            <a:pPr marL="0" indent="0" algn="just">
              <a:buNone/>
            </a:pPr>
            <a:r>
              <a:rPr lang="ru-RU" dirty="0" smtClean="0">
                <a:latin typeface="Arial Narrow" panose="020B0606020202030204" pitchFamily="34" charset="0"/>
              </a:rPr>
              <a:t>Становление государственности — Древнерусского государства — способствует зарождению и развитию делопроизводства, правовой документации. Еще одним немаловажным условием развития делопроизводства является </a:t>
            </a:r>
            <a:r>
              <a:rPr lang="ru-RU" b="1" dirty="0" smtClean="0">
                <a:latin typeface="Arial Narrow" panose="020B0606020202030204" pitchFamily="34" charset="0"/>
              </a:rPr>
              <a:t>распространение грамотности среди населения. </a:t>
            </a:r>
            <a:endParaRPr lang="ru-RU" b="1" dirty="0">
              <a:latin typeface="Arial Narrow" panose="020B0606020202030204" pitchFamily="34" charset="0"/>
            </a:endParaRPr>
          </a:p>
        </p:txBody>
      </p:sp>
      <p:sp>
        <p:nvSpPr>
          <p:cNvPr id="4" name="TextBox 3"/>
          <p:cNvSpPr txBox="1"/>
          <p:nvPr/>
        </p:nvSpPr>
        <p:spPr>
          <a:xfrm>
            <a:off x="530352" y="5285232"/>
            <a:ext cx="11457432" cy="1323439"/>
          </a:xfrm>
          <a:prstGeom prst="rect">
            <a:avLst/>
          </a:prstGeom>
          <a:noFill/>
        </p:spPr>
        <p:txBody>
          <a:bodyPr wrap="square" rtlCol="0">
            <a:spAutoFit/>
          </a:bodyPr>
          <a:lstStyle/>
          <a:p>
            <a:pPr algn="ctr"/>
            <a:r>
              <a:rPr lang="ru-RU" sz="2000" dirty="0">
                <a:latin typeface="Arial Narrow" panose="020B0606020202030204" pitchFamily="34" charset="0"/>
              </a:rPr>
              <a:t>В</a:t>
            </a:r>
            <a:r>
              <a:rPr lang="ru-RU" sz="2000" dirty="0" smtClean="0">
                <a:latin typeface="Arial Narrow" panose="020B0606020202030204" pitchFamily="34" charset="0"/>
              </a:rPr>
              <a:t> 1951 г. В.А. Арциховским были раскопаны берестяные грамоты, на которых писала не только правящая элита, но и ремесленники, горожане, мелкие торговцы. Они оформляли </a:t>
            </a:r>
            <a:r>
              <a:rPr lang="ru-RU" sz="2000" b="1" dirty="0" smtClean="0">
                <a:latin typeface="Arial Narrow" panose="020B0606020202030204" pitchFamily="34" charset="0"/>
              </a:rPr>
              <a:t>челобитные</a:t>
            </a:r>
            <a:r>
              <a:rPr lang="ru-RU" sz="2000" dirty="0" smtClean="0">
                <a:latin typeface="Arial Narrow" panose="020B0606020202030204" pitchFamily="34" charset="0"/>
              </a:rPr>
              <a:t> (служебная записка) и </a:t>
            </a:r>
            <a:r>
              <a:rPr lang="ru-RU" sz="2000" b="1" dirty="0" smtClean="0">
                <a:latin typeface="Arial Narrow" panose="020B0606020202030204" pitchFamily="34" charset="0"/>
              </a:rPr>
              <a:t>обязательства</a:t>
            </a:r>
            <a:r>
              <a:rPr lang="ru-RU" sz="2000" dirty="0" smtClean="0">
                <a:latin typeface="Arial Narrow" panose="020B0606020202030204" pitchFamily="34" charset="0"/>
              </a:rPr>
              <a:t> (гарантийное письмо), завещания, закладные, </a:t>
            </a:r>
            <a:r>
              <a:rPr lang="ru-RU" sz="2000" b="1" dirty="0" smtClean="0">
                <a:latin typeface="Arial Narrow" panose="020B0606020202030204" pitchFamily="34" charset="0"/>
              </a:rPr>
              <a:t>ряды</a:t>
            </a:r>
            <a:r>
              <a:rPr lang="ru-RU" sz="2000" dirty="0" smtClean="0">
                <a:latin typeface="Arial Narrow" panose="020B0606020202030204" pitchFamily="34" charset="0"/>
              </a:rPr>
              <a:t> (договоры), перечни феодальных повинностей и т. д. </a:t>
            </a:r>
            <a:endParaRPr lang="ru-RU" sz="2000" dirty="0">
              <a:latin typeface="Arial Narrow" panose="020B0606020202030204" pitchFamily="34" charset="0"/>
            </a:endParaRPr>
          </a:p>
        </p:txBody>
      </p:sp>
      <p:pic>
        <p:nvPicPr>
          <p:cNvPr id="8" name="Рисунок 7"/>
          <p:cNvPicPr>
            <a:picLocks noChangeAspect="1"/>
          </p:cNvPicPr>
          <p:nvPr/>
        </p:nvPicPr>
        <p:blipFill rotWithShape="1">
          <a:blip r:embed="rId2"/>
          <a:srcRect l="1680" t="-799" r="242" b="7599"/>
          <a:stretch/>
        </p:blipFill>
        <p:spPr>
          <a:xfrm>
            <a:off x="466344" y="1911096"/>
            <a:ext cx="5622678" cy="3228968"/>
          </a:xfrm>
          <a:prstGeom prst="rect">
            <a:avLst/>
          </a:prstGeom>
        </p:spPr>
      </p:pic>
      <p:pic>
        <p:nvPicPr>
          <p:cNvPr id="9" name="Рисунок 8"/>
          <p:cNvPicPr>
            <a:picLocks noChangeAspect="1"/>
          </p:cNvPicPr>
          <p:nvPr/>
        </p:nvPicPr>
        <p:blipFill>
          <a:blip r:embed="rId3"/>
          <a:stretch>
            <a:fillRect/>
          </a:stretch>
        </p:blipFill>
        <p:spPr>
          <a:xfrm>
            <a:off x="6396228" y="1911096"/>
            <a:ext cx="4952860" cy="3374136"/>
          </a:xfrm>
          <a:prstGeom prst="rect">
            <a:avLst/>
          </a:prstGeom>
        </p:spPr>
      </p:pic>
    </p:spTree>
    <p:extLst>
      <p:ext uri="{BB962C8B-B14F-4D97-AF65-F5344CB8AC3E}">
        <p14:creationId xmlns:p14="http://schemas.microsoft.com/office/powerpoint/2010/main" val="419426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3920" y="2218817"/>
            <a:ext cx="10515600" cy="2481199"/>
          </a:xfrm>
        </p:spPr>
        <p:txBody>
          <a:bodyPr>
            <a:normAutofit/>
          </a:bodyPr>
          <a:lstStyle/>
          <a:p>
            <a:pPr marL="0" indent="0" algn="just">
              <a:buNone/>
            </a:pPr>
            <a:r>
              <a:rPr lang="ru-RU" sz="3200" dirty="0" smtClean="0">
                <a:latin typeface="Arial Narrow" panose="020B0606020202030204" pitchFamily="34" charset="0"/>
              </a:rPr>
              <a:t>!!! В период существования Древнерусского государства, безусловно, нельзя говорить о наличии системы делопроизводства, этот период можно охарактеризовать как </a:t>
            </a:r>
            <a:r>
              <a:rPr lang="ru-RU" sz="3200" b="1" dirty="0" smtClean="0">
                <a:latin typeface="Arial Narrow" panose="020B0606020202030204" pitchFamily="34" charset="0"/>
              </a:rPr>
              <a:t>период накопления опыта и формирования обычаев и традиций документирования.</a:t>
            </a:r>
            <a:endParaRPr lang="ru-RU" sz="3200" b="1" dirty="0">
              <a:latin typeface="Arial Narrow" panose="020B0606020202030204" pitchFamily="34" charset="0"/>
            </a:endParaRPr>
          </a:p>
        </p:txBody>
      </p:sp>
    </p:spTree>
    <p:extLst>
      <p:ext uri="{BB962C8B-B14F-4D97-AF65-F5344CB8AC3E}">
        <p14:creationId xmlns:p14="http://schemas.microsoft.com/office/powerpoint/2010/main" val="27675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Arial Narrow" panose="020B0606020202030204" pitchFamily="34" charset="0"/>
              </a:rPr>
              <a:t>Приказное делопроизводство</a:t>
            </a:r>
            <a:endParaRPr lang="ru-RU" dirty="0">
              <a:latin typeface="Arial Narrow" panose="020B0606020202030204" pitchFamily="34" charset="0"/>
            </a:endParaRPr>
          </a:p>
        </p:txBody>
      </p:sp>
      <p:sp>
        <p:nvSpPr>
          <p:cNvPr id="3" name="Объект 2"/>
          <p:cNvSpPr>
            <a:spLocks noGrp="1"/>
          </p:cNvSpPr>
          <p:nvPr>
            <p:ph idx="1"/>
          </p:nvPr>
        </p:nvSpPr>
        <p:spPr/>
        <p:txBody>
          <a:bodyPr/>
          <a:lstStyle/>
          <a:p>
            <a:pPr marL="0" indent="0" algn="just">
              <a:buNone/>
            </a:pPr>
            <a:r>
              <a:rPr lang="ru-RU" dirty="0" smtClean="0">
                <a:latin typeface="Arial Narrow" panose="020B0606020202030204" pitchFamily="34" charset="0"/>
              </a:rPr>
              <a:t>История государственного делопроизводства ведет свой отсчет с ХIII–ХV вв.</a:t>
            </a:r>
          </a:p>
          <a:p>
            <a:pPr marL="0" indent="0" algn="just">
              <a:buNone/>
            </a:pPr>
            <a:endParaRPr lang="ru-RU" dirty="0">
              <a:latin typeface="Arial Narrow" panose="020B0606020202030204" pitchFamily="34" charset="0"/>
            </a:endParaRPr>
          </a:p>
          <a:p>
            <a:pPr marL="0" indent="0" algn="just">
              <a:buNone/>
            </a:pPr>
            <a:r>
              <a:rPr lang="ru-RU" dirty="0" smtClean="0">
                <a:latin typeface="Arial Narrow" panose="020B0606020202030204" pitchFamily="34" charset="0"/>
              </a:rPr>
              <a:t>Делопроизводство как государственный институт возникает в конце XV в. Именно тогда возникают центральные и исполнительные органы государственной власти — </a:t>
            </a:r>
            <a:r>
              <a:rPr lang="ru-RU" b="1" dirty="0" smtClean="0">
                <a:latin typeface="Arial Narrow" panose="020B0606020202030204" pitchFamily="34" charset="0"/>
              </a:rPr>
              <a:t>приказы </a:t>
            </a:r>
            <a:r>
              <a:rPr lang="ru-RU" dirty="0" smtClean="0">
                <a:latin typeface="Arial Narrow" panose="020B0606020202030204" pitchFamily="34" charset="0"/>
              </a:rPr>
              <a:t>и </a:t>
            </a:r>
            <a:r>
              <a:rPr lang="ru-RU" b="1" dirty="0" smtClean="0">
                <a:latin typeface="Arial Narrow" panose="020B0606020202030204" pitchFamily="34" charset="0"/>
              </a:rPr>
              <a:t>избы</a:t>
            </a:r>
            <a:r>
              <a:rPr lang="ru-RU" dirty="0" smtClean="0">
                <a:latin typeface="Arial Narrow" panose="020B0606020202030204" pitchFamily="34" charset="0"/>
              </a:rPr>
              <a:t>. </a:t>
            </a:r>
            <a:r>
              <a:rPr lang="ru-RU" dirty="0">
                <a:latin typeface="Arial Narrow" panose="020B0606020202030204" pitchFamily="34" charset="0"/>
              </a:rPr>
              <a:t>Р</a:t>
            </a:r>
            <a:r>
              <a:rPr lang="ru-RU" dirty="0" smtClean="0">
                <a:latin typeface="Arial Narrow" panose="020B0606020202030204" pitchFamily="34" charset="0"/>
              </a:rPr>
              <a:t>абота с документами производится специальными людьми, которые называются </a:t>
            </a:r>
            <a:r>
              <a:rPr lang="ru-RU" b="1" dirty="0" smtClean="0">
                <a:latin typeface="Arial Narrow" panose="020B0606020202030204" pitchFamily="34" charset="0"/>
              </a:rPr>
              <a:t>«дьяками».</a:t>
            </a:r>
            <a:endParaRPr lang="ru-RU" b="1" dirty="0">
              <a:latin typeface="Arial Narrow" panose="020B0606020202030204" pitchFamily="34" charset="0"/>
            </a:endParaRPr>
          </a:p>
        </p:txBody>
      </p:sp>
    </p:spTree>
    <p:extLst>
      <p:ext uri="{BB962C8B-B14F-4D97-AF65-F5344CB8AC3E}">
        <p14:creationId xmlns:p14="http://schemas.microsoft.com/office/powerpoint/2010/main" val="132071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37725" t="36001" r="18400" b="24399"/>
          <a:stretch/>
        </p:blipFill>
        <p:spPr>
          <a:xfrm>
            <a:off x="950975" y="867977"/>
            <a:ext cx="10249593" cy="5203639"/>
          </a:xfrm>
          <a:prstGeom prst="rect">
            <a:avLst/>
          </a:prstGeom>
        </p:spPr>
      </p:pic>
    </p:spTree>
    <p:extLst>
      <p:ext uri="{BB962C8B-B14F-4D97-AF65-F5344CB8AC3E}">
        <p14:creationId xmlns:p14="http://schemas.microsoft.com/office/powerpoint/2010/main" val="915585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3920" y="874649"/>
            <a:ext cx="10515600" cy="5983351"/>
          </a:xfrm>
        </p:spPr>
        <p:txBody>
          <a:bodyPr>
            <a:noAutofit/>
          </a:bodyPr>
          <a:lstStyle/>
          <a:p>
            <a:pPr algn="just"/>
            <a:r>
              <a:rPr lang="ru-RU" sz="3600" dirty="0" smtClean="0">
                <a:latin typeface="Arial Narrow" panose="020B0606020202030204" pitchFamily="34" charset="0"/>
              </a:rPr>
              <a:t>Заведовал приказом </a:t>
            </a:r>
            <a:r>
              <a:rPr lang="ru-RU" sz="3600" b="1" dirty="0" smtClean="0">
                <a:latin typeface="Arial Narrow" panose="020B0606020202030204" pitchFamily="34" charset="0"/>
              </a:rPr>
              <a:t>окольничий</a:t>
            </a:r>
            <a:r>
              <a:rPr lang="ru-RU" sz="3600" dirty="0" smtClean="0">
                <a:latin typeface="Arial Narrow" panose="020B0606020202030204" pitchFamily="34" charset="0"/>
              </a:rPr>
              <a:t>, люди, которые принимали решения, назывались </a:t>
            </a:r>
            <a:r>
              <a:rPr lang="ru-RU" sz="3600" b="1" dirty="0" smtClean="0">
                <a:latin typeface="Arial Narrow" panose="020B0606020202030204" pitchFamily="34" charset="0"/>
              </a:rPr>
              <a:t>судьями</a:t>
            </a:r>
            <a:r>
              <a:rPr lang="ru-RU" sz="3600" dirty="0" smtClean="0">
                <a:latin typeface="Arial Narrow" panose="020B0606020202030204" pitchFamily="34" charset="0"/>
              </a:rPr>
              <a:t>, документированием занимались </a:t>
            </a:r>
            <a:r>
              <a:rPr lang="ru-RU" sz="3600" b="1" dirty="0" smtClean="0">
                <a:latin typeface="Arial Narrow" panose="020B0606020202030204" pitchFamily="34" charset="0"/>
              </a:rPr>
              <a:t>дьяки</a:t>
            </a:r>
            <a:r>
              <a:rPr lang="ru-RU" sz="3600" dirty="0" smtClean="0">
                <a:latin typeface="Arial Narrow" panose="020B0606020202030204" pitchFamily="34" charset="0"/>
              </a:rPr>
              <a:t> и </a:t>
            </a:r>
            <a:r>
              <a:rPr lang="ru-RU" sz="3600" b="1" dirty="0" smtClean="0">
                <a:latin typeface="Arial Narrow" panose="020B0606020202030204" pitchFamily="34" charset="0"/>
              </a:rPr>
              <a:t>подьячие</a:t>
            </a:r>
            <a:r>
              <a:rPr lang="ru-RU" sz="3600" dirty="0" smtClean="0">
                <a:latin typeface="Arial Narrow" panose="020B0606020202030204" pitchFamily="34" charset="0"/>
              </a:rPr>
              <a:t>, т. е. начальник канцелярии приказа и его помощник. </a:t>
            </a:r>
          </a:p>
          <a:p>
            <a:pPr algn="just"/>
            <a:r>
              <a:rPr lang="ru-RU" sz="3600" dirty="0" smtClean="0">
                <a:latin typeface="Arial Narrow" panose="020B0606020202030204" pitchFamily="34" charset="0"/>
              </a:rPr>
              <a:t>Документы складывались в специальные ящики — </a:t>
            </a:r>
            <a:r>
              <a:rPr lang="ru-RU" sz="3600" b="1" dirty="0" smtClean="0">
                <a:latin typeface="Arial Narrow" panose="020B0606020202030204" pitchFamily="34" charset="0"/>
              </a:rPr>
              <a:t>лари</a:t>
            </a:r>
            <a:r>
              <a:rPr lang="ru-RU" sz="3600" dirty="0" smtClean="0">
                <a:latin typeface="Arial Narrow" panose="020B0606020202030204" pitchFamily="34" charset="0"/>
              </a:rPr>
              <a:t>, человек, который отвечал за сохранность документов, назывался </a:t>
            </a:r>
            <a:r>
              <a:rPr lang="ru-RU" sz="3600" b="1" dirty="0" smtClean="0">
                <a:latin typeface="Arial Narrow" panose="020B0606020202030204" pitchFamily="34" charset="0"/>
              </a:rPr>
              <a:t>«</a:t>
            </a:r>
            <a:r>
              <a:rPr lang="ru-RU" sz="3600" b="1" dirty="0" err="1" smtClean="0">
                <a:latin typeface="Arial Narrow" panose="020B0606020202030204" pitchFamily="34" charset="0"/>
              </a:rPr>
              <a:t>ларником</a:t>
            </a:r>
            <a:r>
              <a:rPr lang="ru-RU" sz="3600" b="1" dirty="0" smtClean="0">
                <a:latin typeface="Arial Narrow" panose="020B0606020202030204" pitchFamily="34" charset="0"/>
              </a:rPr>
              <a:t>». </a:t>
            </a:r>
          </a:p>
          <a:p>
            <a:pPr algn="just"/>
            <a:r>
              <a:rPr lang="ru-RU" sz="3600" dirty="0" smtClean="0">
                <a:latin typeface="Arial Narrow" panose="020B0606020202030204" pitchFamily="34" charset="0"/>
              </a:rPr>
              <a:t>Делопроизводство в приказах, как и теперь, велось либо с момента поступления документа в приказ, либо с момента подготовки документа</a:t>
            </a:r>
            <a:endParaRPr lang="ru-RU" sz="3600" dirty="0">
              <a:latin typeface="Arial Narrow" panose="020B0606020202030204" pitchFamily="34" charset="0"/>
            </a:endParaRPr>
          </a:p>
        </p:txBody>
      </p:sp>
    </p:spTree>
    <p:extLst>
      <p:ext uri="{BB962C8B-B14F-4D97-AF65-F5344CB8AC3E}">
        <p14:creationId xmlns:p14="http://schemas.microsoft.com/office/powerpoint/2010/main" val="4047908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344168" y="292608"/>
            <a:ext cx="9424416" cy="5880459"/>
          </a:xfrm>
          <a:prstGeom prst="rect">
            <a:avLst/>
          </a:prstGeom>
        </p:spPr>
      </p:pic>
      <p:sp>
        <p:nvSpPr>
          <p:cNvPr id="5" name="TextBox 4"/>
          <p:cNvSpPr txBox="1"/>
          <p:nvPr/>
        </p:nvSpPr>
        <p:spPr>
          <a:xfrm>
            <a:off x="1344168" y="6300216"/>
            <a:ext cx="9528048" cy="369332"/>
          </a:xfrm>
          <a:prstGeom prst="rect">
            <a:avLst/>
          </a:prstGeom>
          <a:noFill/>
        </p:spPr>
        <p:txBody>
          <a:bodyPr wrap="square" rtlCol="0">
            <a:spAutoFit/>
          </a:bodyPr>
          <a:lstStyle/>
          <a:p>
            <a:pPr algn="ctr"/>
            <a:r>
              <a:rPr lang="ru-RU" b="0" i="0" smtClean="0">
                <a:solidFill>
                  <a:srgbClr val="000000"/>
                </a:solidFill>
                <a:effectLst/>
                <a:latin typeface="Arial Narrow" panose="020B0606020202030204" pitchFamily="34" charset="0"/>
              </a:rPr>
              <a:t>Янов Александр Степанович. Приказ в Москве. </a:t>
            </a:r>
            <a:endParaRPr lang="ru-RU" dirty="0">
              <a:latin typeface="Arial Narrow" panose="020B0606020202030204" pitchFamily="34" charset="0"/>
            </a:endParaRPr>
          </a:p>
        </p:txBody>
      </p:sp>
    </p:spTree>
    <p:extLst>
      <p:ext uri="{BB962C8B-B14F-4D97-AF65-F5344CB8AC3E}">
        <p14:creationId xmlns:p14="http://schemas.microsoft.com/office/powerpoint/2010/main" val="20249091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910</Words>
  <Application>Microsoft Office PowerPoint</Application>
  <PresentationFormat>Широкоэкранный</PresentationFormat>
  <Paragraphs>44</Paragraphs>
  <Slides>25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Arial Narrow</vt:lpstr>
      <vt:lpstr>Bahnschrift SemiBold SemiConden</vt:lpstr>
      <vt:lpstr>Calibri</vt:lpstr>
      <vt:lpstr>Calibri Light</vt:lpstr>
      <vt:lpstr>Тема Office</vt:lpstr>
      <vt:lpstr>Тема 2. История развития системы государственного документирования</vt:lpstr>
      <vt:lpstr>ПЛАН РАБОТЫ:</vt:lpstr>
      <vt:lpstr>Делопроизводство в дореволюционную эпоху</vt:lpstr>
      <vt:lpstr>Презентация PowerPoint</vt:lpstr>
      <vt:lpstr>Презентация PowerPoint</vt:lpstr>
      <vt:lpstr>Приказное делопроизводство</vt:lpstr>
      <vt:lpstr>Презентация PowerPoint</vt:lpstr>
      <vt:lpstr>Презентация PowerPoint</vt:lpstr>
      <vt:lpstr>Презентация PowerPoint</vt:lpstr>
      <vt:lpstr>Презентация PowerPoint</vt:lpstr>
      <vt:lpstr>Презентация PowerPoint</vt:lpstr>
      <vt:lpstr>Коллежское делопроизводство</vt:lpstr>
      <vt:lpstr>Презентация PowerPoint</vt:lpstr>
      <vt:lpstr>Презентация PowerPoint</vt:lpstr>
      <vt:lpstr>Исполнительное делопроизводство</vt:lpstr>
      <vt:lpstr>Презентация PowerPoint</vt:lpstr>
      <vt:lpstr>Презентация PowerPoint</vt:lpstr>
      <vt:lpstr>Презентация PowerPoint</vt:lpstr>
      <vt:lpstr>Презентация PowerPoint</vt:lpstr>
      <vt:lpstr>Делопроизводство в советскую эпоху </vt:lpstr>
      <vt:lpstr>Презентация PowerPoint</vt:lpstr>
      <vt:lpstr>Презентация PowerPoint</vt:lpstr>
      <vt:lpstr>Презентация PowerPoint</vt:lpstr>
      <vt:lpstr>Современное делопроизводство</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2. История развития системы государственного документирования</dc:title>
  <dc:creator>Admin</dc:creator>
  <cp:lastModifiedBy>Admin</cp:lastModifiedBy>
  <cp:revision>15</cp:revision>
  <dcterms:created xsi:type="dcterms:W3CDTF">2024-04-04T06:30:31Z</dcterms:created>
  <dcterms:modified xsi:type="dcterms:W3CDTF">2024-04-04T09:33:54Z</dcterms:modified>
</cp:coreProperties>
</file>