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65942-A5BF-4526-84DE-07F77759F6A4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C564C6-56F3-43BD-BBE3-2347A879F2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2836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C564C6-56F3-43BD-BBE3-2347A879F21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077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8037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3838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32490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56661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68990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9674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306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4045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010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2575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0565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995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4144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150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2768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248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1691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179512" y="2276872"/>
            <a:ext cx="8229600" cy="4824536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Лекция</a:t>
            </a:r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/>
            </a:r>
            <a:b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</a:br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Тема: 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«Договор купли-продажа</a:t>
            </a:r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»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844824"/>
            <a:ext cx="8640960" cy="47525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8770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576064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ru-RU" sz="3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+mn-ea"/>
                <a:cs typeface="+mn-cs"/>
              </a:rPr>
              <a:t>Договор контрактации</a:t>
            </a:r>
            <a:endParaRPr lang="ru-RU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467544" y="1628800"/>
            <a:ext cx="8229600" cy="16561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457200" algn="just">
              <a:spcBef>
                <a:spcPts val="0"/>
              </a:spcBef>
            </a:pPr>
            <a:r>
              <a:rPr lang="ru-RU" sz="1800" dirty="0">
                <a:solidFill>
                  <a:prstClr val="black"/>
                </a:solidFill>
                <a:latin typeface="Constantia" panose="02030602050306030303" pitchFamily="18" charset="0"/>
                <a:ea typeface="+mn-ea"/>
                <a:cs typeface="+mn-cs"/>
              </a:rPr>
              <a:t>По договору контрактации продавец – производитель сельскохозяйственной продукции обязуется передать выращенную (произведенную) сельскохозяйственную продукцию покупателю-заготовителю, в качестве которого выступает лицо, осуществляющее закупки такой продукции для переработки и продажи, а заготовитель обязуется оплатить полученную сельскохозяйственную продукцию (п. 1 ст. 535 ГК). </a:t>
            </a: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032877"/>
              </p:ext>
            </p:extLst>
          </p:nvPr>
        </p:nvGraphicFramePr>
        <p:xfrm>
          <a:off x="323528" y="3429000"/>
          <a:ext cx="5400600" cy="3312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600">
                  <a:extLst>
                    <a:ext uri="{9D8B030D-6E8A-4147-A177-3AD203B41FA5}">
                      <a16:colId xmlns="" xmlns:a16="http://schemas.microsoft.com/office/drawing/2014/main" val="424180057"/>
                    </a:ext>
                  </a:extLst>
                </a:gridCol>
              </a:tblGrid>
              <a:tr h="43748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anose="02030602050306030303" pitchFamily="18" charset="0"/>
                        </a:rPr>
                        <a:t>Признаки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80886425"/>
                  </a:ext>
                </a:extLst>
              </a:tr>
              <a:tr h="2874879"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b="1" dirty="0">
                          <a:latin typeface="Constantia" panose="02030602050306030303" pitchFamily="18" charset="0"/>
                        </a:rPr>
                        <a:t>субъектный состав </a:t>
                      </a:r>
                      <a:r>
                        <a:rPr lang="ru-RU" dirty="0">
                          <a:latin typeface="Constantia" panose="02030602050306030303" pitchFamily="18" charset="0"/>
                        </a:rPr>
                        <a:t>(продавец – производитель с\х продукции;</a:t>
                      </a:r>
                      <a:r>
                        <a:rPr lang="ru-RU" baseline="0" dirty="0">
                          <a:latin typeface="Constantia" panose="02030602050306030303" pitchFamily="18" charset="0"/>
                        </a:rPr>
                        <a:t> покупатель - заготовитель)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b="1" baseline="0" dirty="0">
                          <a:latin typeface="Constantia" panose="02030602050306030303" pitchFamily="18" charset="0"/>
                        </a:rPr>
                        <a:t>объект:</a:t>
                      </a:r>
                      <a:r>
                        <a:rPr lang="ru-RU" baseline="0" dirty="0">
                          <a:latin typeface="Constantia" panose="02030602050306030303" pitchFamily="18" charset="0"/>
                        </a:rPr>
                        <a:t> сельскохозяйственная продукция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b="1" baseline="0" dirty="0">
                          <a:latin typeface="Constantia" panose="02030602050306030303" pitchFamily="18" charset="0"/>
                        </a:rPr>
                        <a:t>цель покупки:</a:t>
                      </a:r>
                      <a:r>
                        <a:rPr lang="ru-RU" baseline="0" dirty="0">
                          <a:latin typeface="Constantia" panose="02030602050306030303" pitchFamily="18" charset="0"/>
                        </a:rPr>
                        <a:t> 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последующая продажа либо переработка</a:t>
                      </a:r>
                      <a:endParaRPr lang="ru-RU" baseline="0" dirty="0">
                        <a:latin typeface="Constantia" panose="02030602050306030303" pitchFamily="18" charset="0"/>
                      </a:endParaRP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baseline="0" dirty="0">
                          <a:latin typeface="Constantia" panose="02030602050306030303" pitchFamily="18" charset="0"/>
                        </a:rPr>
                        <a:t>продавец реализует сельскохозяйственную продукцию, </a:t>
                      </a:r>
                      <a:r>
                        <a:rPr lang="ru-RU" b="1" baseline="0" dirty="0">
                          <a:latin typeface="Constantia" panose="02030602050306030303" pitchFamily="18" charset="0"/>
                        </a:rPr>
                        <a:t>выращенную или произведенную </a:t>
                      </a:r>
                      <a:r>
                        <a:rPr lang="ru-RU" baseline="0" dirty="0">
                          <a:latin typeface="Constantia" panose="02030602050306030303" pitchFamily="18" charset="0"/>
                        </a:rPr>
                        <a:t>им в собственном хозяйстве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71053403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943153"/>
              </p:ext>
            </p:extLst>
          </p:nvPr>
        </p:nvGraphicFramePr>
        <p:xfrm>
          <a:off x="5868144" y="3429000"/>
          <a:ext cx="3024336" cy="3312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>
                  <a:extLst>
                    <a:ext uri="{9D8B030D-6E8A-4147-A177-3AD203B41FA5}">
                      <a16:colId xmlns="" xmlns:a16="http://schemas.microsoft.com/office/drawing/2014/main" val="498523447"/>
                    </a:ext>
                  </a:extLst>
                </a:gridCol>
              </a:tblGrid>
              <a:tr h="60318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anose="02030602050306030303" pitchFamily="18" charset="0"/>
                        </a:rPr>
                        <a:t>Существенные условия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05284034"/>
                  </a:ext>
                </a:extLst>
              </a:tr>
              <a:tr h="2709180"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b="1" baseline="0" dirty="0">
                          <a:latin typeface="Constantia" panose="02030602050306030303" pitchFamily="18" charset="0"/>
                        </a:rPr>
                        <a:t>предмет</a:t>
                      </a:r>
                      <a:r>
                        <a:rPr lang="ru-RU" baseline="0" dirty="0">
                          <a:latin typeface="Constantia" panose="02030602050306030303" pitchFamily="18" charset="0"/>
                        </a:rPr>
                        <a:t> (в т. ч. наименование и количество)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b="1" baseline="0" dirty="0">
                          <a:latin typeface="Constantia" panose="02030602050306030303" pitchFamily="18" charset="0"/>
                        </a:rPr>
                        <a:t>ассортимент</a:t>
                      </a:r>
                      <a:r>
                        <a:rPr lang="ru-RU" baseline="0" dirty="0">
                          <a:latin typeface="Constantia" panose="02030602050306030303" pitchFamily="18" charset="0"/>
                        </a:rPr>
                        <a:t> (ст. 537 ГК).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80154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05531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548680"/>
            <a:ext cx="8229600" cy="576064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ru-RU" sz="3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+mn-ea"/>
                <a:cs typeface="+mn-cs"/>
              </a:rPr>
              <a:t>Договор энергоснабжения</a:t>
            </a:r>
            <a:endParaRPr lang="ru-RU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3284" y="1052736"/>
            <a:ext cx="9130716" cy="23762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457200" algn="just">
              <a:spcBef>
                <a:spcPts val="0"/>
              </a:spcBef>
            </a:pPr>
            <a:r>
              <a:rPr lang="ru-RU" sz="1800" dirty="0">
                <a:solidFill>
                  <a:prstClr val="black"/>
                </a:solidFill>
                <a:latin typeface="Constantia" panose="02030602050306030303" pitchFamily="18" charset="0"/>
                <a:ea typeface="+mn-ea"/>
                <a:cs typeface="+mn-cs"/>
              </a:rPr>
              <a:t>По договору энергоснабжения </a:t>
            </a:r>
            <a:r>
              <a:rPr lang="ru-RU" sz="1800" dirty="0" err="1">
                <a:solidFill>
                  <a:prstClr val="black"/>
                </a:solidFill>
                <a:latin typeface="Constantia" panose="02030602050306030303" pitchFamily="18" charset="0"/>
                <a:ea typeface="+mn-ea"/>
                <a:cs typeface="+mn-cs"/>
              </a:rPr>
              <a:t>энергоснабжающая</a:t>
            </a:r>
            <a:r>
              <a:rPr lang="ru-RU" sz="1800" dirty="0">
                <a:solidFill>
                  <a:prstClr val="black"/>
                </a:solidFill>
                <a:latin typeface="Constantia" panose="02030602050306030303" pitchFamily="18" charset="0"/>
                <a:ea typeface="+mn-ea"/>
                <a:cs typeface="+mn-cs"/>
              </a:rPr>
              <a:t> организация обязуется подавать абоненту (потребителю) через присоединенную сеть энергию, а абонент обязуется оплачивать принятую энергию, а также соблюдать предусмотренный договором режим ее потребления, обеспечивать безопасность эксплуатации находящихся в его ведении энергетических сетей и исправность используемых им приборов и оборудования, связанных с потреблением энергии.(ст. 539 ГК РФ)</a:t>
            </a: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8395236"/>
              </p:ext>
            </p:extLst>
          </p:nvPr>
        </p:nvGraphicFramePr>
        <p:xfrm>
          <a:off x="33826" y="3212976"/>
          <a:ext cx="4898214" cy="3456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8214">
                  <a:extLst>
                    <a:ext uri="{9D8B030D-6E8A-4147-A177-3AD203B41FA5}">
                      <a16:colId xmlns="" xmlns:a16="http://schemas.microsoft.com/office/drawing/2014/main" val="424180057"/>
                    </a:ext>
                  </a:extLst>
                </a:gridCol>
              </a:tblGrid>
              <a:tr h="47416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anose="02030602050306030303" pitchFamily="18" charset="0"/>
                        </a:rPr>
                        <a:t>Признаки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80886425"/>
                  </a:ext>
                </a:extLst>
              </a:tr>
              <a:tr h="2982222"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2000" b="1" dirty="0">
                          <a:latin typeface="Constantia" panose="02030602050306030303" pitchFamily="18" charset="0"/>
                        </a:rPr>
                        <a:t>субъектный состав </a:t>
                      </a:r>
                      <a:r>
                        <a:rPr lang="ru-RU" sz="2000" dirty="0" err="1">
                          <a:latin typeface="Constantia" panose="02030602050306030303" pitchFamily="18" charset="0"/>
                        </a:rPr>
                        <a:t>энергоснабжающая</a:t>
                      </a:r>
                      <a:r>
                        <a:rPr lang="ru-RU" sz="2000" dirty="0">
                          <a:latin typeface="Constantia" panose="02030602050306030303" pitchFamily="18" charset="0"/>
                        </a:rPr>
                        <a:t> организация и потребитель (абонент). </a:t>
                      </a:r>
                      <a:endParaRPr lang="ru-RU" sz="2000" baseline="0" dirty="0">
                        <a:latin typeface="Constantia" panose="02030602050306030303" pitchFamily="18" charset="0"/>
                      </a:endParaRP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2000" b="1" baseline="0" dirty="0">
                          <a:latin typeface="Constantia" panose="02030602050306030303" pitchFamily="18" charset="0"/>
                        </a:rPr>
                        <a:t>объект:</a:t>
                      </a:r>
                      <a:r>
                        <a:rPr lang="ru-RU" sz="2000" baseline="0" dirty="0">
                          <a:latin typeface="Constantia" panose="02030602050306030303" pitchFamily="18" charset="0"/>
                        </a:rPr>
                        <a:t> электрическая или тепловая энергия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2000" b="1" baseline="0" dirty="0">
                          <a:latin typeface="Constantia" panose="02030602050306030303" pitchFamily="18" charset="0"/>
                        </a:rPr>
                        <a:t>цель покупки:</a:t>
                      </a:r>
                      <a:r>
                        <a:rPr lang="ru-RU" sz="2000" baseline="0" dirty="0">
                          <a:latin typeface="Constantia" panose="02030602050306030303" pitchFamily="18" charset="0"/>
                        </a:rPr>
                        <a:t> </a:t>
                      </a: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последующая продажа либо переработка</a:t>
                      </a:r>
                      <a:endParaRPr lang="ru-RU" sz="2000" baseline="0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71053403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1858188"/>
              </p:ext>
            </p:extLst>
          </p:nvPr>
        </p:nvGraphicFramePr>
        <p:xfrm>
          <a:off x="5027712" y="3212976"/>
          <a:ext cx="4116288" cy="3312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6288">
                  <a:extLst>
                    <a:ext uri="{9D8B030D-6E8A-4147-A177-3AD203B41FA5}">
                      <a16:colId xmlns="" xmlns:a16="http://schemas.microsoft.com/office/drawing/2014/main" val="498523447"/>
                    </a:ext>
                  </a:extLst>
                </a:gridCol>
              </a:tblGrid>
              <a:tr h="60318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anose="02030602050306030303" pitchFamily="18" charset="0"/>
                        </a:rPr>
                        <a:t>Существенные условия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05284034"/>
                  </a:ext>
                </a:extLst>
              </a:tr>
              <a:tr h="2709180"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b="0" baseline="0" dirty="0">
                          <a:latin typeface="Constantia" panose="02030602050306030303" pitchFamily="18" charset="0"/>
                        </a:rPr>
                        <a:t>количество и качество </a:t>
                      </a:r>
                      <a:r>
                        <a:rPr lang="ru-RU" baseline="0" dirty="0">
                          <a:latin typeface="Constantia" panose="02030602050306030303" pitchFamily="18" charset="0"/>
                        </a:rPr>
                        <a:t>энергии (характеризующие его </a:t>
                      </a:r>
                      <a:r>
                        <a:rPr lang="ru-RU" b="1" baseline="0" dirty="0">
                          <a:latin typeface="Constantia" panose="02030602050306030303" pitchFamily="18" charset="0"/>
                        </a:rPr>
                        <a:t>предмет</a:t>
                      </a:r>
                      <a:r>
                        <a:rPr lang="ru-RU" baseline="0" dirty="0">
                          <a:latin typeface="Constantia" panose="02030602050306030303" pitchFamily="18" charset="0"/>
                        </a:rPr>
                        <a:t>); 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b="1" baseline="0" dirty="0">
                          <a:latin typeface="Constantia" panose="02030602050306030303" pitchFamily="18" charset="0"/>
                        </a:rPr>
                        <a:t>режим</a:t>
                      </a:r>
                      <a:r>
                        <a:rPr lang="ru-RU" baseline="0" dirty="0">
                          <a:latin typeface="Constantia" panose="02030602050306030303" pitchFamily="18" charset="0"/>
                        </a:rPr>
                        <a:t> потребления энергии; 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b="1" baseline="0" dirty="0">
                          <a:latin typeface="Constantia" panose="02030602050306030303" pitchFamily="18" charset="0"/>
                        </a:rPr>
                        <a:t>цена</a:t>
                      </a:r>
                      <a:r>
                        <a:rPr lang="ru-RU" baseline="0" dirty="0">
                          <a:latin typeface="Constantia" panose="02030602050306030303" pitchFamily="18" charset="0"/>
                        </a:rPr>
                        <a:t>; 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b="0" baseline="0" dirty="0">
                          <a:latin typeface="Constantia" panose="02030602050306030303" pitchFamily="18" charset="0"/>
                        </a:rPr>
                        <a:t>условия по обеспечению</a:t>
                      </a:r>
                      <a:r>
                        <a:rPr lang="ru-RU" b="1" baseline="0" dirty="0">
                          <a:latin typeface="Constantia" panose="02030602050306030303" pitchFamily="18" charset="0"/>
                        </a:rPr>
                        <a:t> содержания и безопасной эксплуатации</a:t>
                      </a:r>
                      <a:r>
                        <a:rPr lang="ru-RU" baseline="0" dirty="0">
                          <a:latin typeface="Constantia" panose="02030602050306030303" pitchFamily="18" charset="0"/>
                        </a:rPr>
                        <a:t> сетей, приборов и оборудования. 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ü"/>
                      </a:pPr>
                      <a:endParaRPr lang="ru-RU" baseline="0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80154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56569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576064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ru-RU" sz="3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+mn-ea"/>
                <a:cs typeface="+mn-cs"/>
              </a:rPr>
              <a:t>Договор продажи недвижимости</a:t>
            </a:r>
            <a:endParaRPr lang="ru-RU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79512" y="1628800"/>
            <a:ext cx="8856982" cy="14401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457200" algn="just">
              <a:spcBef>
                <a:spcPts val="0"/>
              </a:spcBef>
            </a:pPr>
            <a:r>
              <a:rPr lang="ru-RU" sz="1800" dirty="0">
                <a:solidFill>
                  <a:prstClr val="black"/>
                </a:solidFill>
                <a:latin typeface="Constantia" panose="02030602050306030303" pitchFamily="18" charset="0"/>
                <a:ea typeface="+mn-ea"/>
                <a:cs typeface="+mn-cs"/>
              </a:rPr>
              <a:t>По договору купли-продажи недвижимого имущества (договору продажи недвижимости) продавец обязуется передать в собственность покупателя земельный участок, здание, сооружение, квартиру или другое недвижимое имущество, а покупатель обязуется принять это имущество и уплатить за него определенную сторонами цену (п. 1 ст. 549, п. 1 ст. 454 ГК). </a:t>
            </a: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9544279"/>
              </p:ext>
            </p:extLst>
          </p:nvPr>
        </p:nvGraphicFramePr>
        <p:xfrm>
          <a:off x="179512" y="3125779"/>
          <a:ext cx="4201906" cy="3528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1906">
                  <a:extLst>
                    <a:ext uri="{9D8B030D-6E8A-4147-A177-3AD203B41FA5}">
                      <a16:colId xmlns="" xmlns:a16="http://schemas.microsoft.com/office/drawing/2014/main" val="424180057"/>
                    </a:ext>
                  </a:extLst>
                </a:gridCol>
              </a:tblGrid>
              <a:tr h="46602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anose="02030602050306030303" pitchFamily="18" charset="0"/>
                        </a:rPr>
                        <a:t>Признаки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80886425"/>
                  </a:ext>
                </a:extLst>
              </a:tr>
              <a:tr h="3062371"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b="1" baseline="0" dirty="0">
                          <a:latin typeface="Constantia" panose="02030602050306030303" pitchFamily="18" charset="0"/>
                        </a:rPr>
                        <a:t>объект:</a:t>
                      </a:r>
                      <a:r>
                        <a:rPr lang="ru-RU" baseline="0" dirty="0">
                          <a:latin typeface="Constantia" panose="02030602050306030303" pitchFamily="18" charset="0"/>
                        </a:rPr>
                        <a:t> </a:t>
                      </a:r>
                      <a:r>
                        <a:rPr lang="ru-RU" sz="1800" b="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недвижимое имущество,</a:t>
                      </a:r>
                      <a:r>
                        <a:rPr lang="ru-RU" sz="1800" b="0" kern="1200" baseline="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 обладающее признаками </a:t>
                      </a:r>
                      <a:r>
                        <a:rPr lang="ru-RU" sz="1800" b="0" kern="1200" baseline="0" dirty="0" err="1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оборотоспособности</a:t>
                      </a:r>
                      <a:r>
                        <a:rPr lang="ru-RU" sz="1800" b="0" kern="1200" baseline="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(ст. 129 ГК)</a:t>
                      </a:r>
                      <a:r>
                        <a:rPr lang="ru-RU" sz="1800" b="0" kern="1200" baseline="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1800" b="0" kern="1200" baseline="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обязательна </a:t>
                      </a:r>
                      <a:r>
                        <a:rPr lang="ru-RU" sz="1800" b="1" kern="1200" baseline="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письменная форма</a:t>
                      </a:r>
                      <a:r>
                        <a:rPr lang="en-US" sz="1800" b="1" kern="1200" baseline="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kern="1200" baseline="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договора и </a:t>
                      </a:r>
                      <a:r>
                        <a:rPr lang="ru-RU" sz="1800" b="1" kern="1200" baseline="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государственная регистрация</a:t>
                      </a:r>
                      <a:r>
                        <a:rPr lang="ru-RU" sz="1800" b="0" kern="1200" baseline="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 перехода права собственности;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71053403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934928"/>
              </p:ext>
            </p:extLst>
          </p:nvPr>
        </p:nvGraphicFramePr>
        <p:xfrm>
          <a:off x="4427984" y="3068961"/>
          <a:ext cx="4608511" cy="35283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8511">
                  <a:extLst>
                    <a:ext uri="{9D8B030D-6E8A-4147-A177-3AD203B41FA5}">
                      <a16:colId xmlns="" xmlns:a16="http://schemas.microsoft.com/office/drawing/2014/main" val="498523447"/>
                    </a:ext>
                  </a:extLst>
                </a:gridCol>
              </a:tblGrid>
              <a:tr h="56121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anose="02030602050306030303" pitchFamily="18" charset="0"/>
                        </a:rPr>
                        <a:t>Существенные условия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05284034"/>
                  </a:ext>
                </a:extLst>
              </a:tr>
              <a:tr h="2967173"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b="1" baseline="0" dirty="0">
                          <a:latin typeface="Constantia" panose="02030602050306030303" pitchFamily="18" charset="0"/>
                        </a:rPr>
                        <a:t>предмет</a:t>
                      </a:r>
                      <a:r>
                        <a:rPr lang="ru-RU" baseline="0" dirty="0">
                          <a:latin typeface="Constantia" panose="02030602050306030303" pitchFamily="18" charset="0"/>
                        </a:rPr>
                        <a:t> (данные, позволяющие определенно установить недвижимое имущество)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b="1" baseline="0" dirty="0">
                          <a:latin typeface="Constantia" panose="02030602050306030303" pitchFamily="18" charset="0"/>
                        </a:rPr>
                        <a:t>цена </a:t>
                      </a:r>
                      <a:r>
                        <a:rPr lang="ru-RU" b="0" baseline="0" dirty="0">
                          <a:latin typeface="Constantia" panose="02030602050306030303" pitchFamily="18" charset="0"/>
                        </a:rPr>
                        <a:t>(при отсутствии в договоре согласованного сторонами в письменной форме условия о цене недвижимости договор о ее продаже считается незаключенным. п. 1 ст. 555 ГК РФ)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80154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4299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54230"/>
            <a:ext cx="8229600" cy="576064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ru-RU" sz="3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+mn-ea"/>
                <a:cs typeface="+mn-cs"/>
              </a:rPr>
              <a:t>Договор продажи предприятия</a:t>
            </a:r>
            <a:endParaRPr lang="ru-RU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79512" y="1089856"/>
            <a:ext cx="6840760" cy="17630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457200" algn="just">
              <a:spcBef>
                <a:spcPts val="0"/>
              </a:spcBef>
            </a:pPr>
            <a:r>
              <a:rPr lang="ru-RU" sz="2000" dirty="0">
                <a:solidFill>
                  <a:prstClr val="black"/>
                </a:solidFill>
                <a:latin typeface="Constantia" panose="02030602050306030303" pitchFamily="18" charset="0"/>
                <a:ea typeface="+mn-ea"/>
                <a:cs typeface="+mn-cs"/>
              </a:rPr>
              <a:t>По договору продажи предприятия продавец обязуется передать в собственность покупателя предприятие в целом как имущественный комплекс, за исключением прав и обязанностей, которые продавец не вправе передавать другим лицам </a:t>
            </a:r>
            <a:r>
              <a:rPr lang="ru-RU" sz="2000" b="1" dirty="0">
                <a:solidFill>
                  <a:prstClr val="black"/>
                </a:solidFill>
                <a:latin typeface="Constantia" panose="02030602050306030303" pitchFamily="18" charset="0"/>
                <a:ea typeface="+mn-ea"/>
                <a:cs typeface="+mn-cs"/>
              </a:rPr>
              <a:t>(п. 1 ст. 559 ГК). </a:t>
            </a:r>
            <a:endParaRPr lang="ru-RU" sz="20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61675"/>
              </p:ext>
            </p:extLst>
          </p:nvPr>
        </p:nvGraphicFramePr>
        <p:xfrm>
          <a:off x="395536" y="3068961"/>
          <a:ext cx="3723042" cy="3456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3042">
                  <a:extLst>
                    <a:ext uri="{9D8B030D-6E8A-4147-A177-3AD203B41FA5}">
                      <a16:colId xmlns="" xmlns:a16="http://schemas.microsoft.com/office/drawing/2014/main" val="424180057"/>
                    </a:ext>
                  </a:extLst>
                </a:gridCol>
              </a:tblGrid>
              <a:tr h="43736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anose="02030602050306030303" pitchFamily="18" charset="0"/>
                        </a:rPr>
                        <a:t>Признаки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80886425"/>
                  </a:ext>
                </a:extLst>
              </a:tr>
              <a:tr h="3019016"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b="1" baseline="0" dirty="0">
                          <a:latin typeface="Constantia" panose="02030602050306030303" pitchFamily="18" charset="0"/>
                        </a:rPr>
                        <a:t>субъектный состав: </a:t>
                      </a:r>
                      <a:r>
                        <a:rPr lang="ru-RU" b="0" baseline="0" dirty="0">
                          <a:latin typeface="Constantia" panose="02030602050306030303" pitchFamily="18" charset="0"/>
                        </a:rPr>
                        <a:t>продавец и покупатель – ИП, ЮЛ, государство, муниципальное образование.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b="1" baseline="0" dirty="0">
                          <a:latin typeface="Constantia" panose="02030602050306030303" pitchFamily="18" charset="0"/>
                        </a:rPr>
                        <a:t>объект:</a:t>
                      </a:r>
                      <a:r>
                        <a:rPr lang="ru-RU" baseline="0" dirty="0">
                          <a:latin typeface="Constantia" panose="02030602050306030303" pitchFamily="18" charset="0"/>
                        </a:rPr>
                        <a:t> </a:t>
                      </a:r>
                      <a:r>
                        <a:rPr lang="ru-RU" sz="1800" b="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предприятие как имущественный комплекс, используемый для предпринимательской деятельности (п. 2 ст. 132 ГК)</a:t>
                      </a:r>
                      <a:endParaRPr lang="ru-RU" sz="1800" b="0" kern="1200" baseline="0" dirty="0">
                        <a:solidFill>
                          <a:schemeClr val="dk1"/>
                        </a:solidFill>
                        <a:effectLst/>
                        <a:latin typeface="Constantia" panose="02030602050306030303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71053403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3958852"/>
              </p:ext>
            </p:extLst>
          </p:nvPr>
        </p:nvGraphicFramePr>
        <p:xfrm>
          <a:off x="4118578" y="3068961"/>
          <a:ext cx="4608511" cy="10103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8511">
                  <a:extLst>
                    <a:ext uri="{9D8B030D-6E8A-4147-A177-3AD203B41FA5}">
                      <a16:colId xmlns="" xmlns:a16="http://schemas.microsoft.com/office/drawing/2014/main" val="498523447"/>
                    </a:ext>
                  </a:extLst>
                </a:gridCol>
              </a:tblGrid>
              <a:tr h="29152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anose="02030602050306030303" pitchFamily="18" charset="0"/>
                        </a:rPr>
                        <a:t>Существенные условия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05284034"/>
                  </a:ext>
                </a:extLst>
              </a:tr>
              <a:tr h="644583"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b="1" baseline="0" dirty="0">
                          <a:latin typeface="Constantia" panose="02030602050306030303" pitchFamily="18" charset="0"/>
                        </a:rPr>
                        <a:t>предмет</a:t>
                      </a:r>
                      <a:endParaRPr lang="ru-RU" b="0" baseline="0" dirty="0">
                        <a:latin typeface="Constantia" panose="02030602050306030303" pitchFamily="18" charset="0"/>
                      </a:endParaRP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b="1" baseline="0" dirty="0">
                          <a:latin typeface="Constantia" panose="02030602050306030303" pitchFamily="18" charset="0"/>
                        </a:rPr>
                        <a:t>цена</a:t>
                      </a:r>
                      <a:endParaRPr lang="ru-RU" b="0" baseline="0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80154006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2181648"/>
              </p:ext>
            </p:extLst>
          </p:nvPr>
        </p:nvGraphicFramePr>
        <p:xfrm>
          <a:off x="4127714" y="4079304"/>
          <a:ext cx="4608511" cy="252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8511">
                  <a:extLst>
                    <a:ext uri="{9D8B030D-6E8A-4147-A177-3AD203B41FA5}">
                      <a16:colId xmlns="" xmlns:a16="http://schemas.microsoft.com/office/drawing/2014/main" val="498523447"/>
                    </a:ext>
                  </a:extLst>
                </a:gridCol>
              </a:tblGrid>
              <a:tr h="38773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anose="02030602050306030303" pitchFamily="18" charset="0"/>
                        </a:rPr>
                        <a:t>Порядок  исполнения: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05284034"/>
                  </a:ext>
                </a:extLst>
              </a:tr>
              <a:tr h="2132545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b="0" baseline="0" dirty="0">
                          <a:latin typeface="Constantia" panose="02030602050306030303" pitchFamily="18" charset="0"/>
                        </a:rPr>
                        <a:t>1) уведомление кредиторов по обязательствам, включенным в состав предприятия; 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b="0" baseline="0" dirty="0">
                          <a:latin typeface="Constantia" panose="02030602050306030303" pitchFamily="18" charset="0"/>
                        </a:rPr>
                        <a:t>2) передача предприятия продавцом покупателю; 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b="0" baseline="0" dirty="0">
                          <a:latin typeface="Constantia" panose="02030602050306030303" pitchFamily="18" charset="0"/>
                        </a:rPr>
                        <a:t>3) оплата покупателем стоимости предприятия.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80154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77567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1560" y="0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Constantia" panose="02030602050306030303" pitchFamily="18" charset="0"/>
              </a:rPr>
              <a:t>Система договоров</a:t>
            </a:r>
          </a:p>
        </p:txBody>
      </p:sp>
      <p:grpSp>
        <p:nvGrpSpPr>
          <p:cNvPr id="78" name="Группа 77"/>
          <p:cNvGrpSpPr/>
          <p:nvPr/>
        </p:nvGrpSpPr>
        <p:grpSpPr>
          <a:xfrm>
            <a:off x="193017" y="3717032"/>
            <a:ext cx="8867837" cy="2972701"/>
            <a:chOff x="193017" y="3717032"/>
            <a:chExt cx="8867837" cy="2972701"/>
          </a:xfrm>
        </p:grpSpPr>
        <p:sp>
          <p:nvSpPr>
            <p:cNvPr id="15" name="Скругленный прямоугольник 14"/>
            <p:cNvSpPr/>
            <p:nvPr/>
          </p:nvSpPr>
          <p:spPr>
            <a:xfrm>
              <a:off x="200829" y="3717032"/>
              <a:ext cx="2189500" cy="91186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ru-RU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anose="02030602050306030303" pitchFamily="18" charset="0"/>
                </a:rPr>
                <a:t>Посреднические договоры:</a:t>
              </a: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200830" y="4636765"/>
              <a:ext cx="2189499" cy="506590"/>
            </a:xfrm>
            <a:prstGeom prst="roundRect">
              <a:avLst/>
            </a:prstGeom>
            <a:noFill/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lvl="0" algn="ctr"/>
              <a:r>
                <a:rPr lang="ru-RU" sz="1400" dirty="0">
                  <a:solidFill>
                    <a:schemeClr val="tx1"/>
                  </a:solidFill>
                  <a:latin typeface="Constantia" panose="02030602050306030303" pitchFamily="18" charset="0"/>
                </a:rPr>
                <a:t>договор поручения</a:t>
              </a: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193017" y="5142933"/>
              <a:ext cx="2189499" cy="506590"/>
            </a:xfrm>
            <a:prstGeom prst="roundRect">
              <a:avLst/>
            </a:prstGeom>
            <a:noFill/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lvl="0" algn="ctr"/>
              <a:r>
                <a:rPr lang="ru-RU" sz="1400" dirty="0">
                  <a:solidFill>
                    <a:schemeClr val="tx1"/>
                  </a:solidFill>
                  <a:latin typeface="Constantia" panose="02030602050306030303" pitchFamily="18" charset="0"/>
                </a:rPr>
                <a:t>договор комиссии</a:t>
              </a: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193017" y="5649102"/>
              <a:ext cx="2189499" cy="506590"/>
            </a:xfrm>
            <a:prstGeom prst="roundRect">
              <a:avLst/>
            </a:prstGeom>
            <a:noFill/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lvl="0" algn="ctr"/>
              <a:r>
                <a:rPr lang="ru-RU" sz="1400" dirty="0">
                  <a:solidFill>
                    <a:schemeClr val="tx1"/>
                  </a:solidFill>
                  <a:latin typeface="Constantia" panose="02030602050306030303" pitchFamily="18" charset="0"/>
                </a:rPr>
                <a:t>договор агентирования</a:t>
              </a:r>
              <a:endParaRPr lang="ru-RU" dirty="0">
                <a:solidFill>
                  <a:schemeClr val="tx1"/>
                </a:solidFill>
                <a:latin typeface="Constantia" panose="02030602050306030303" pitchFamily="18" charset="0"/>
              </a:endParaRPr>
            </a:p>
          </p:txBody>
        </p:sp>
        <p:sp>
          <p:nvSpPr>
            <p:cNvPr id="24" name="Скругленный прямоугольник 23"/>
            <p:cNvSpPr/>
            <p:nvPr/>
          </p:nvSpPr>
          <p:spPr>
            <a:xfrm>
              <a:off x="200830" y="6155268"/>
              <a:ext cx="2282938" cy="534465"/>
            </a:xfrm>
            <a:prstGeom prst="roundRect">
              <a:avLst/>
            </a:prstGeom>
            <a:noFill/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algn="ctr"/>
              <a:r>
                <a:rPr lang="ru-RU" sz="1400" dirty="0">
                  <a:solidFill>
                    <a:schemeClr val="tx1"/>
                  </a:solidFill>
                  <a:latin typeface="Constantia" panose="02030602050306030303" pitchFamily="18" charset="0"/>
                </a:rPr>
                <a:t>договор доверительного управления имуществом</a:t>
              </a:r>
            </a:p>
          </p:txBody>
        </p:sp>
        <p:grpSp>
          <p:nvGrpSpPr>
            <p:cNvPr id="38" name="Группа 37"/>
            <p:cNvGrpSpPr/>
            <p:nvPr/>
          </p:nvGrpSpPr>
          <p:grpSpPr>
            <a:xfrm>
              <a:off x="2407623" y="3717032"/>
              <a:ext cx="2197312" cy="1932492"/>
              <a:chOff x="337664" y="671571"/>
              <a:chExt cx="2197312" cy="1373446"/>
            </a:xfrm>
          </p:grpSpPr>
          <p:sp>
            <p:nvSpPr>
              <p:cNvPr id="33" name="Скругленный прямоугольник 32"/>
              <p:cNvSpPr/>
              <p:nvPr/>
            </p:nvSpPr>
            <p:spPr>
              <a:xfrm>
                <a:off x="345476" y="671571"/>
                <a:ext cx="2189500" cy="648072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r>
                  <a:rPr lang="ru-RU" sz="16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onstantia" panose="02030602050306030303" pitchFamily="18" charset="0"/>
                  </a:rPr>
                  <a:t>Договоры об оказании финансовых услуг:</a:t>
                </a:r>
              </a:p>
            </p:txBody>
          </p:sp>
          <p:sp>
            <p:nvSpPr>
              <p:cNvPr id="34" name="Скругленный прямоугольник 33"/>
              <p:cNvSpPr/>
              <p:nvPr/>
            </p:nvSpPr>
            <p:spPr>
              <a:xfrm>
                <a:off x="345477" y="1325237"/>
                <a:ext cx="2189499" cy="360040"/>
              </a:xfrm>
              <a:prstGeom prst="roundRect">
                <a:avLst/>
              </a:prstGeom>
              <a:no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rtlCol="0" anchor="ctr"/>
              <a:lstStyle/>
              <a:p>
                <a:pPr lvl="0" algn="ctr"/>
                <a:r>
                  <a:rPr lang="ru-RU" sz="1400" dirty="0">
                    <a:solidFill>
                      <a:schemeClr val="tx1"/>
                    </a:solidFill>
                    <a:latin typeface="Constantia" panose="02030602050306030303" pitchFamily="18" charset="0"/>
                  </a:rPr>
                  <a:t>договоры в сфере кредитования</a:t>
                </a:r>
              </a:p>
            </p:txBody>
          </p:sp>
          <p:sp>
            <p:nvSpPr>
              <p:cNvPr id="35" name="Скругленный прямоугольник 34"/>
              <p:cNvSpPr/>
              <p:nvPr/>
            </p:nvSpPr>
            <p:spPr>
              <a:xfrm>
                <a:off x="337664" y="1684977"/>
                <a:ext cx="2189499" cy="360040"/>
              </a:xfrm>
              <a:prstGeom prst="roundRect">
                <a:avLst/>
              </a:prstGeom>
              <a:no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rtlCol="0" anchor="ctr"/>
              <a:lstStyle/>
              <a:p>
                <a:pPr lvl="0" algn="ctr"/>
                <a:r>
                  <a:rPr lang="ru-RU" sz="1400" dirty="0">
                    <a:solidFill>
                      <a:schemeClr val="tx1"/>
                    </a:solidFill>
                    <a:latin typeface="Constantia" panose="02030602050306030303" pitchFamily="18" charset="0"/>
                  </a:rPr>
                  <a:t>договор страхования</a:t>
                </a:r>
              </a:p>
            </p:txBody>
          </p:sp>
        </p:grpSp>
        <p:sp>
          <p:nvSpPr>
            <p:cNvPr id="39" name="Скругленный прямоугольник 38"/>
            <p:cNvSpPr/>
            <p:nvPr/>
          </p:nvSpPr>
          <p:spPr>
            <a:xfrm>
              <a:off x="4629265" y="3717032"/>
              <a:ext cx="2189500" cy="122202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anose="02030602050306030303" pitchFamily="18" charset="0"/>
                </a:rPr>
                <a:t>Договоры о реализации результатов творческой деятельности:</a:t>
              </a:r>
            </a:p>
          </p:txBody>
        </p:sp>
        <p:sp>
          <p:nvSpPr>
            <p:cNvPr id="40" name="Скругленный прямоугольник 39"/>
            <p:cNvSpPr/>
            <p:nvPr/>
          </p:nvSpPr>
          <p:spPr>
            <a:xfrm>
              <a:off x="4628374" y="4939056"/>
              <a:ext cx="2189499" cy="710046"/>
            </a:xfrm>
            <a:prstGeom prst="roundRect">
              <a:avLst/>
            </a:prstGeom>
            <a:noFill/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lvl="0" algn="ctr"/>
              <a:r>
                <a:rPr lang="ru-RU" sz="1400" dirty="0">
                  <a:solidFill>
                    <a:schemeClr val="tx1"/>
                  </a:solidFill>
                  <a:latin typeface="Constantia" panose="02030602050306030303" pitchFamily="18" charset="0"/>
                </a:rPr>
                <a:t>договор коммерческой концессии</a:t>
              </a:r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6871354" y="3721668"/>
              <a:ext cx="2189500" cy="122874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anose="02030602050306030303" pitchFamily="18" charset="0"/>
                </a:rPr>
                <a:t>Договоры о совместной деятельности (многосторонние сделки):</a:t>
              </a:r>
            </a:p>
          </p:txBody>
        </p:sp>
        <p:sp>
          <p:nvSpPr>
            <p:cNvPr id="45" name="Скругленный прямоугольник 44"/>
            <p:cNvSpPr/>
            <p:nvPr/>
          </p:nvSpPr>
          <p:spPr>
            <a:xfrm>
              <a:off x="6871355" y="4958278"/>
              <a:ext cx="2189499" cy="690823"/>
            </a:xfrm>
            <a:prstGeom prst="roundRect">
              <a:avLst/>
            </a:prstGeom>
            <a:noFill/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lvl="0" algn="ctr"/>
              <a:r>
                <a:rPr lang="ru-RU" sz="1400" dirty="0">
                  <a:solidFill>
                    <a:schemeClr val="tx1"/>
                  </a:solidFill>
                  <a:latin typeface="Constantia" panose="02030602050306030303" pitchFamily="18" charset="0"/>
                </a:rPr>
                <a:t>Договор простого товарищества</a:t>
              </a:r>
            </a:p>
          </p:txBody>
        </p:sp>
      </p:grpSp>
      <p:grpSp>
        <p:nvGrpSpPr>
          <p:cNvPr id="77" name="Группа 76"/>
          <p:cNvGrpSpPr/>
          <p:nvPr/>
        </p:nvGrpSpPr>
        <p:grpSpPr>
          <a:xfrm>
            <a:off x="193017" y="567414"/>
            <a:ext cx="8839577" cy="3009423"/>
            <a:chOff x="193017" y="567414"/>
            <a:chExt cx="8839577" cy="3009423"/>
          </a:xfrm>
        </p:grpSpPr>
        <p:sp>
          <p:nvSpPr>
            <p:cNvPr id="51" name="Скругленный прямоугольник 50"/>
            <p:cNvSpPr/>
            <p:nvPr/>
          </p:nvSpPr>
          <p:spPr>
            <a:xfrm>
              <a:off x="200829" y="567415"/>
              <a:ext cx="2189500" cy="90839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2" name="Скругленный прямоугольник 51"/>
            <p:cNvSpPr/>
            <p:nvPr/>
          </p:nvSpPr>
          <p:spPr>
            <a:xfrm>
              <a:off x="200830" y="1483654"/>
              <a:ext cx="2189499" cy="504665"/>
            </a:xfrm>
            <a:prstGeom prst="roundRect">
              <a:avLst/>
            </a:prstGeom>
            <a:noFill/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Скругленный прямоугольник 52"/>
            <p:cNvSpPr/>
            <p:nvPr/>
          </p:nvSpPr>
          <p:spPr>
            <a:xfrm>
              <a:off x="193017" y="1987899"/>
              <a:ext cx="2189499" cy="504665"/>
            </a:xfrm>
            <a:prstGeom prst="roundRect">
              <a:avLst/>
            </a:prstGeom>
            <a:noFill/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Скругленный прямоугольник 53"/>
            <p:cNvSpPr/>
            <p:nvPr/>
          </p:nvSpPr>
          <p:spPr>
            <a:xfrm>
              <a:off x="193017" y="2492144"/>
              <a:ext cx="2189499" cy="504665"/>
            </a:xfrm>
            <a:prstGeom prst="roundRect">
              <a:avLst/>
            </a:prstGeom>
            <a:noFill/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200830" y="2996389"/>
              <a:ext cx="2181686" cy="580448"/>
            </a:xfrm>
            <a:prstGeom prst="roundRect">
              <a:avLst/>
            </a:prstGeom>
            <a:noFill/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56" name="Группа 55"/>
            <p:cNvGrpSpPr/>
            <p:nvPr/>
          </p:nvGrpSpPr>
          <p:grpSpPr>
            <a:xfrm>
              <a:off x="2407623" y="567415"/>
              <a:ext cx="2197312" cy="2635576"/>
              <a:chOff x="337664" y="671571"/>
              <a:chExt cx="2197312" cy="1880281"/>
            </a:xfrm>
          </p:grpSpPr>
          <p:sp>
            <p:nvSpPr>
              <p:cNvPr id="67" name="Скругленный прямоугольник 66"/>
              <p:cNvSpPr/>
              <p:nvPr/>
            </p:nvSpPr>
            <p:spPr>
              <a:xfrm>
                <a:off x="345476" y="671571"/>
                <a:ext cx="2189500" cy="648072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r>
                  <a:rPr lang="ru-RU" sz="16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onstantia" panose="02030602050306030303" pitchFamily="18" charset="0"/>
                  </a:rPr>
                  <a:t>Договоры о передаче имущества в пользование:</a:t>
                </a:r>
              </a:p>
            </p:txBody>
          </p:sp>
          <p:sp>
            <p:nvSpPr>
              <p:cNvPr id="68" name="Скругленный прямоугольник 67"/>
              <p:cNvSpPr/>
              <p:nvPr/>
            </p:nvSpPr>
            <p:spPr>
              <a:xfrm>
                <a:off x="345477" y="1325237"/>
                <a:ext cx="2189499" cy="360040"/>
              </a:xfrm>
              <a:prstGeom prst="roundRect">
                <a:avLst/>
              </a:prstGeom>
              <a:no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rtlCol="0" anchor="ctr"/>
              <a:lstStyle/>
              <a:p>
                <a:pPr lvl="0" algn="ctr"/>
                <a:r>
                  <a:rPr lang="ru-RU" sz="1400" dirty="0">
                    <a:solidFill>
                      <a:schemeClr val="tx1"/>
                    </a:solidFill>
                    <a:latin typeface="Constantia" panose="02030602050306030303" pitchFamily="18" charset="0"/>
                  </a:rPr>
                  <a:t>договор аренды</a:t>
                </a:r>
              </a:p>
            </p:txBody>
          </p:sp>
          <p:sp>
            <p:nvSpPr>
              <p:cNvPr id="69" name="Скругленный прямоугольник 68"/>
              <p:cNvSpPr/>
              <p:nvPr/>
            </p:nvSpPr>
            <p:spPr>
              <a:xfrm>
                <a:off x="337664" y="1684977"/>
                <a:ext cx="2189499" cy="360040"/>
              </a:xfrm>
              <a:prstGeom prst="roundRect">
                <a:avLst/>
              </a:prstGeom>
              <a:no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rtlCol="0" anchor="ctr"/>
              <a:lstStyle/>
              <a:p>
                <a:pPr lvl="0" algn="ctr"/>
                <a:r>
                  <a:rPr lang="ru-RU" sz="1400" dirty="0">
                    <a:solidFill>
                      <a:schemeClr val="tx1"/>
                    </a:solidFill>
                    <a:latin typeface="Constantia" panose="02030602050306030303" pitchFamily="18" charset="0"/>
                  </a:rPr>
                  <a:t>договор найма жилого помещения</a:t>
                </a:r>
              </a:p>
            </p:txBody>
          </p:sp>
          <p:sp>
            <p:nvSpPr>
              <p:cNvPr id="70" name="Скругленный прямоугольник 69"/>
              <p:cNvSpPr/>
              <p:nvPr/>
            </p:nvSpPr>
            <p:spPr>
              <a:xfrm>
                <a:off x="337664" y="2044717"/>
                <a:ext cx="2189499" cy="507135"/>
              </a:xfrm>
              <a:prstGeom prst="roundRect">
                <a:avLst/>
              </a:prstGeom>
              <a:no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rtlCol="0" anchor="ctr"/>
              <a:lstStyle/>
              <a:p>
                <a:pPr algn="ctr"/>
                <a:r>
                  <a:rPr lang="ru-RU" sz="1400" dirty="0">
                    <a:solidFill>
                      <a:schemeClr val="tx1"/>
                    </a:solidFill>
                    <a:latin typeface="Constantia" panose="02030602050306030303" pitchFamily="18" charset="0"/>
                  </a:rPr>
                  <a:t>договор безвозмездного пользования</a:t>
                </a:r>
              </a:p>
            </p:txBody>
          </p:sp>
        </p:grpSp>
        <p:sp>
          <p:nvSpPr>
            <p:cNvPr id="57" name="Скругленный прямоугольник 56"/>
            <p:cNvSpPr/>
            <p:nvPr/>
          </p:nvSpPr>
          <p:spPr>
            <a:xfrm>
              <a:off x="4629265" y="567414"/>
              <a:ext cx="2189500" cy="115393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ru-RU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anose="02030602050306030303" pitchFamily="18" charset="0"/>
                </a:rPr>
                <a:t>Договоры подрядного типа (договоры о выполнении работ):</a:t>
              </a:r>
            </a:p>
          </p:txBody>
        </p:sp>
        <p:sp>
          <p:nvSpPr>
            <p:cNvPr id="58" name="Скругленный прямоугольник 57"/>
            <p:cNvSpPr/>
            <p:nvPr/>
          </p:nvSpPr>
          <p:spPr>
            <a:xfrm>
              <a:off x="4620561" y="1731150"/>
              <a:ext cx="2189499" cy="504665"/>
            </a:xfrm>
            <a:prstGeom prst="roundRect">
              <a:avLst/>
            </a:prstGeom>
            <a:noFill/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lvl="0" algn="ctr"/>
              <a:r>
                <a:rPr lang="ru-RU" sz="1400" dirty="0">
                  <a:solidFill>
                    <a:schemeClr val="tx1"/>
                  </a:solidFill>
                  <a:latin typeface="Constantia" panose="02030602050306030303" pitchFamily="18" charset="0"/>
                </a:rPr>
                <a:t>договор подряда</a:t>
              </a:r>
            </a:p>
          </p:txBody>
        </p:sp>
        <p:sp>
          <p:nvSpPr>
            <p:cNvPr id="59" name="Скругленный прямоугольник 58"/>
            <p:cNvSpPr/>
            <p:nvPr/>
          </p:nvSpPr>
          <p:spPr>
            <a:xfrm>
              <a:off x="4612748" y="2235395"/>
              <a:ext cx="2189499" cy="967175"/>
            </a:xfrm>
            <a:prstGeom prst="roundRect">
              <a:avLst/>
            </a:prstGeom>
            <a:noFill/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algn="ctr"/>
              <a:r>
                <a:rPr lang="ru-RU" sz="1200" dirty="0">
                  <a:solidFill>
                    <a:schemeClr val="tx1"/>
                  </a:solidFill>
                  <a:latin typeface="Constantia" panose="02030602050306030303" pitchFamily="18" charset="0"/>
                </a:rPr>
                <a:t>договор о выполнении научно-исследовательских, опытно-констукторских и технологических работ</a:t>
              </a:r>
            </a:p>
          </p:txBody>
        </p:sp>
        <p:sp>
          <p:nvSpPr>
            <p:cNvPr id="62" name="Скругленный прямоугольник 61"/>
            <p:cNvSpPr/>
            <p:nvPr/>
          </p:nvSpPr>
          <p:spPr>
            <a:xfrm>
              <a:off x="6843094" y="567415"/>
              <a:ext cx="2189500" cy="90839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ru-RU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anose="02030602050306030303" pitchFamily="18" charset="0"/>
                </a:rPr>
                <a:t>Договоры об оказании услуг:</a:t>
              </a:r>
              <a:endPara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endParaRPr>
            </a:p>
          </p:txBody>
        </p:sp>
        <p:sp>
          <p:nvSpPr>
            <p:cNvPr id="63" name="Скругленный прямоугольник 62"/>
            <p:cNvSpPr/>
            <p:nvPr/>
          </p:nvSpPr>
          <p:spPr>
            <a:xfrm>
              <a:off x="6843095" y="1483654"/>
              <a:ext cx="2189499" cy="504665"/>
            </a:xfrm>
            <a:prstGeom prst="roundRect">
              <a:avLst/>
            </a:prstGeom>
            <a:noFill/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lvl="0" algn="ctr"/>
              <a:r>
                <a:rPr lang="ru-RU" sz="1400" dirty="0">
                  <a:solidFill>
                    <a:schemeClr val="tx1"/>
                  </a:solidFill>
                  <a:latin typeface="Constantia" panose="02030602050306030303" pitchFamily="18" charset="0"/>
                </a:rPr>
                <a:t>договор об оказании услуг</a:t>
              </a:r>
            </a:p>
          </p:txBody>
        </p:sp>
        <p:sp>
          <p:nvSpPr>
            <p:cNvPr id="64" name="Скругленный прямоугольник 63"/>
            <p:cNvSpPr/>
            <p:nvPr/>
          </p:nvSpPr>
          <p:spPr>
            <a:xfrm>
              <a:off x="6835282" y="1987899"/>
              <a:ext cx="2189499" cy="504665"/>
            </a:xfrm>
            <a:prstGeom prst="roundRect">
              <a:avLst/>
            </a:prstGeom>
            <a:noFill/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lvl="0" algn="ctr"/>
              <a:r>
                <a:rPr lang="ru-RU" sz="1400" dirty="0">
                  <a:solidFill>
                    <a:schemeClr val="tx1"/>
                  </a:solidFill>
                  <a:latin typeface="Constantia" panose="02030602050306030303" pitchFamily="18" charset="0"/>
                </a:rPr>
                <a:t>договор об оказании транспортных услуг</a:t>
              </a:r>
            </a:p>
          </p:txBody>
        </p:sp>
        <p:sp>
          <p:nvSpPr>
            <p:cNvPr id="65" name="Скругленный прямоугольник 64"/>
            <p:cNvSpPr/>
            <p:nvPr/>
          </p:nvSpPr>
          <p:spPr>
            <a:xfrm>
              <a:off x="6835282" y="2492144"/>
              <a:ext cx="2189499" cy="504665"/>
            </a:xfrm>
            <a:prstGeom prst="roundRect">
              <a:avLst/>
            </a:prstGeom>
            <a:noFill/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lvl="0" algn="ctr"/>
              <a:r>
                <a:rPr lang="ru-RU" sz="1400" dirty="0">
                  <a:solidFill>
                    <a:schemeClr val="tx1"/>
                  </a:solidFill>
                  <a:latin typeface="Constantia" panose="02030602050306030303" pitchFamily="18" charset="0"/>
                </a:rPr>
                <a:t>договор хранения</a:t>
              </a:r>
            </a:p>
          </p:txBody>
        </p:sp>
      </p:grpSp>
      <p:sp>
        <p:nvSpPr>
          <p:cNvPr id="72" name="Прямоугольник 71"/>
          <p:cNvSpPr/>
          <p:nvPr/>
        </p:nvSpPr>
        <p:spPr>
          <a:xfrm>
            <a:off x="200829" y="593951"/>
            <a:ext cx="21816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Договоры о передаче имущества в собственность: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1252" y="1540347"/>
            <a:ext cx="25359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400" dirty="0">
                <a:latin typeface="Constantia" panose="02030602050306030303" pitchFamily="18" charset="0"/>
              </a:rPr>
              <a:t>договор купли-продажи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209430" y="2062283"/>
            <a:ext cx="2146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400" dirty="0">
                <a:latin typeface="Constantia" panose="02030602050306030303" pitchFamily="18" charset="0"/>
              </a:rPr>
              <a:t>договор мены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228544" y="2584900"/>
            <a:ext cx="2146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400" dirty="0">
                <a:latin typeface="Constantia" panose="02030602050306030303" pitchFamily="18" charset="0"/>
              </a:rPr>
              <a:t>договор дарения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193017" y="2996390"/>
            <a:ext cx="218214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100" dirty="0">
                <a:latin typeface="Constantia" panose="02030602050306030303" pitchFamily="18" charset="0"/>
              </a:rPr>
              <a:t>договор ренты и пожизненного содержания с иждивением</a:t>
            </a:r>
            <a:endParaRPr lang="ru-RU" sz="14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71830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6548112" cy="3024336"/>
          </a:xfrm>
        </p:spPr>
        <p:txBody>
          <a:bodyPr>
            <a:noAutofit/>
          </a:bodyPr>
          <a:lstStyle/>
          <a:p>
            <a:pPr indent="457200" algn="just"/>
            <a:r>
              <a:rPr lang="ru-RU" sz="2400" dirty="0">
                <a:solidFill>
                  <a:schemeClr val="tx1"/>
                </a:solidFill>
                <a:latin typeface="Constantia" panose="02030602050306030303" pitchFamily="18" charset="0"/>
              </a:rPr>
              <a:t>По договору купли-продажи одна сторона (продавец) обязуется передать вещь (товар) в собственность другой стороне (покупателю), а покупатель обязуется принять этот товар и уплатить за него определенную денежную сумму (цену</a:t>
            </a:r>
            <a:r>
              <a:rPr 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) (п. 1 ст. 454 ГК).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03040" y="2780928"/>
            <a:ext cx="7608768" cy="1656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800" b="1" dirty="0">
                <a:latin typeface="Constantia" panose="02030602050306030303" pitchFamily="18" charset="0"/>
              </a:rPr>
              <a:t>стороны: </a:t>
            </a:r>
            <a:r>
              <a:rPr lang="ru-RU" sz="2800" dirty="0">
                <a:latin typeface="Constantia" panose="02030602050306030303" pitchFamily="18" charset="0"/>
              </a:rPr>
              <a:t>продавец и покупатель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800" b="1" dirty="0">
                <a:latin typeface="Constantia" panose="02030602050306030303" pitchFamily="18" charset="0"/>
              </a:rPr>
              <a:t>объект:</a:t>
            </a:r>
            <a:r>
              <a:rPr lang="ru-RU" sz="2800" dirty="0">
                <a:latin typeface="Constantia" panose="02030602050306030303" pitchFamily="18" charset="0"/>
              </a:rPr>
              <a:t> товар (любые вещи, обладающие признаком </a:t>
            </a:r>
            <a:r>
              <a:rPr lang="ru-RU" sz="2800" dirty="0" err="1">
                <a:latin typeface="Constantia" panose="02030602050306030303" pitchFamily="18" charset="0"/>
              </a:rPr>
              <a:t>оборотоспособности</a:t>
            </a:r>
            <a:r>
              <a:rPr lang="ru-RU" sz="2800" dirty="0">
                <a:latin typeface="Constantia" panose="02030602050306030303" pitchFamily="18" charset="0"/>
              </a:rPr>
              <a:t>)</a:t>
            </a:r>
          </a:p>
          <a:p>
            <a:pPr algn="just"/>
            <a:endParaRPr lang="ru-RU" sz="2400" dirty="0">
              <a:latin typeface="Constantia" panose="02030602050306030303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827584" y="4653136"/>
            <a:ext cx="7084224" cy="22322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800" dirty="0">
                <a:latin typeface="Constantia" panose="02030602050306030303" pitchFamily="18" charset="0"/>
              </a:rPr>
              <a:t>консенсуальный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800" dirty="0">
                <a:latin typeface="Constantia" panose="02030602050306030303" pitchFamily="18" charset="0"/>
              </a:rPr>
              <a:t>возмездный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800" dirty="0">
                <a:latin typeface="Constantia" panose="02030602050306030303" pitchFamily="18" charset="0"/>
              </a:rPr>
              <a:t>двусторонний</a:t>
            </a:r>
          </a:p>
        </p:txBody>
      </p:sp>
    </p:spTree>
    <p:extLst>
      <p:ext uri="{BB962C8B-B14F-4D97-AF65-F5344CB8AC3E}">
        <p14:creationId xmlns:p14="http://schemas.microsoft.com/office/powerpoint/2010/main" val="281439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76672"/>
            <a:ext cx="8229600" cy="648072"/>
          </a:xfrm>
        </p:spPr>
        <p:txBody>
          <a:bodyPr>
            <a:normAutofit/>
          </a:bodyPr>
          <a:lstStyle/>
          <a:p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Условия договора купли-продажи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4404909"/>
              </p:ext>
            </p:extLst>
          </p:nvPr>
        </p:nvGraphicFramePr>
        <p:xfrm>
          <a:off x="251520" y="1268760"/>
          <a:ext cx="8640962" cy="45608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363">
                  <a:extLst>
                    <a:ext uri="{9D8B030D-6E8A-4147-A177-3AD203B41FA5}">
                      <a16:colId xmlns="" xmlns:a16="http://schemas.microsoft.com/office/drawing/2014/main" val="1474336951"/>
                    </a:ext>
                  </a:extLst>
                </a:gridCol>
                <a:gridCol w="5400599">
                  <a:extLst>
                    <a:ext uri="{9D8B030D-6E8A-4147-A177-3AD203B41FA5}">
                      <a16:colId xmlns="" xmlns:a16="http://schemas.microsoft.com/office/drawing/2014/main" val="3349314878"/>
                    </a:ext>
                  </a:extLst>
                </a:gridCol>
              </a:tblGrid>
              <a:tr h="83585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anose="02030602050306030303" pitchFamily="18" charset="0"/>
                        </a:rPr>
                        <a:t>Существенные (их</a:t>
                      </a:r>
                      <a:r>
                        <a:rPr lang="ru-RU" sz="160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anose="02030602050306030303" pitchFamily="18" charset="0"/>
                        </a:rPr>
                        <a:t> согласование обязательно для того, чтобы договор признавался заключенным</a:t>
                      </a: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anose="02030602050306030303" pitchFamily="18" charset="0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anose="02030602050306030303" pitchFamily="18" charset="0"/>
                        </a:rPr>
                        <a:t>Несущественные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937193911"/>
                  </a:ext>
                </a:extLst>
              </a:tr>
              <a:tr h="1377590"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 smtClean="0">
                          <a:latin typeface="Constantia" panose="02030602050306030303" pitchFamily="18" charset="0"/>
                        </a:rPr>
                        <a:t>Предмет</a:t>
                      </a:r>
                      <a:r>
                        <a:rPr lang="ru-RU" sz="1600" b="1" baseline="0" dirty="0" smtClean="0">
                          <a:latin typeface="Constantia" panose="02030602050306030303" pitchFamily="18" charset="0"/>
                        </a:rPr>
                        <a:t>: </a:t>
                      </a:r>
                      <a:r>
                        <a:rPr lang="ru-RU" sz="1600" baseline="0" dirty="0" smtClean="0">
                          <a:latin typeface="Constantia" panose="02030602050306030303" pitchFamily="18" charset="0"/>
                        </a:rPr>
                        <a:t>наименование </a:t>
                      </a:r>
                      <a:r>
                        <a:rPr lang="ru-RU" sz="1600" baseline="0" dirty="0">
                          <a:latin typeface="Constantia" panose="02030602050306030303" pitchFamily="18" charset="0"/>
                        </a:rPr>
                        <a:t>товара и количество товара/порядок определения его количества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>
                          <a:latin typeface="Constantia" panose="02030602050306030303" pitchFamily="18" charset="0"/>
                        </a:rPr>
                        <a:t>Качество товара</a:t>
                      </a:r>
                      <a:r>
                        <a:rPr lang="ru-RU" sz="1600" b="1" baseline="0" dirty="0">
                          <a:latin typeface="Constantia" panose="02030602050306030303" pitchFamily="18" charset="0"/>
                        </a:rPr>
                        <a:t> </a:t>
                      </a:r>
                      <a:r>
                        <a:rPr lang="ru-RU" sz="1600" baseline="0" dirty="0" smtClean="0">
                          <a:latin typeface="Constantia" panose="02030602050306030303" pitchFamily="18" charset="0"/>
                        </a:rPr>
                        <a:t>(товар </a:t>
                      </a:r>
                      <a:r>
                        <a:rPr lang="ru-RU" sz="1600" baseline="0" dirty="0">
                          <a:latin typeface="Constantia" panose="02030602050306030303" pitchFamily="18" charset="0"/>
                        </a:rPr>
                        <a:t>должен быть пригоден для тех целей, в которых он обычно используется/если продавец уведомил о конкретных целях, то пригодным для них</a:t>
                      </a:r>
                      <a:r>
                        <a:rPr lang="ru-RU" sz="1600" dirty="0">
                          <a:latin typeface="Constantia" panose="02030602050306030303" pitchFamily="18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04867206"/>
                  </a:ext>
                </a:extLst>
              </a:tr>
              <a:tr h="738886">
                <a:tc>
                  <a:txBody>
                    <a:bodyPr/>
                    <a:lstStyle/>
                    <a:p>
                      <a:pPr algn="just"/>
                      <a:endParaRPr lang="ru-RU" sz="1600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>
                          <a:latin typeface="Constantia" panose="02030602050306030303" pitchFamily="18" charset="0"/>
                        </a:rPr>
                        <a:t>Комплектность товара </a:t>
                      </a:r>
                      <a:r>
                        <a:rPr lang="ru-RU" sz="1600" dirty="0" smtClean="0">
                          <a:latin typeface="Constantia" panose="02030602050306030303" pitchFamily="18" charset="0"/>
                        </a:rPr>
                        <a:t>(предусматривается</a:t>
                      </a:r>
                      <a:r>
                        <a:rPr lang="ru-RU" sz="1600" baseline="0" dirty="0" smtClean="0">
                          <a:latin typeface="Constantia" panose="02030602050306030303" pitchFamily="18" charset="0"/>
                        </a:rPr>
                        <a:t> </a:t>
                      </a:r>
                      <a:r>
                        <a:rPr lang="ru-RU" sz="1600" baseline="0" dirty="0">
                          <a:latin typeface="Constantia" panose="02030602050306030303" pitchFamily="18" charset="0"/>
                        </a:rPr>
                        <a:t>договором/если нет, обычаями делового оборота)</a:t>
                      </a:r>
                      <a:endParaRPr lang="ru-RU" sz="1600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43161526"/>
                  </a:ext>
                </a:extLst>
              </a:tr>
              <a:tr h="1377590">
                <a:tc>
                  <a:txBody>
                    <a:bodyPr/>
                    <a:lstStyle/>
                    <a:p>
                      <a:pPr algn="just"/>
                      <a:endParaRPr lang="ru-RU" sz="1600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>
                          <a:latin typeface="Constantia" panose="02030602050306030303" pitchFamily="18" charset="0"/>
                        </a:rPr>
                        <a:t>Тара и</a:t>
                      </a:r>
                      <a:r>
                        <a:rPr lang="ru-RU" sz="1600" b="1" baseline="0" dirty="0">
                          <a:latin typeface="Constantia" panose="02030602050306030303" pitchFamily="18" charset="0"/>
                        </a:rPr>
                        <a:t> упаковка </a:t>
                      </a:r>
                      <a:r>
                        <a:rPr lang="ru-RU" sz="1600" baseline="0" dirty="0">
                          <a:latin typeface="Constantia" panose="02030602050306030303" pitchFamily="18" charset="0"/>
                        </a:rPr>
                        <a:t>(продавец обязан передать покупателю товар в таре и (или) упаковке)</a:t>
                      </a:r>
                    </a:p>
                    <a:p>
                      <a:pPr algn="just"/>
                      <a:r>
                        <a:rPr lang="ru-RU" sz="1600" baseline="0" dirty="0">
                          <a:latin typeface="Constantia" panose="02030602050306030303" pitchFamily="18" charset="0"/>
                        </a:rPr>
                        <a:t>Без тары: если предусмотрено договором/вытекает из существа обязательства/товары по своему характеру не требуют упаковки.</a:t>
                      </a:r>
                      <a:endParaRPr lang="ru-RU" sz="1600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533426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7742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1000" y="332656"/>
            <a:ext cx="8229600" cy="720080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Обязанности сторон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319584"/>
              </p:ext>
            </p:extLst>
          </p:nvPr>
        </p:nvGraphicFramePr>
        <p:xfrm>
          <a:off x="539552" y="1709655"/>
          <a:ext cx="7992888" cy="48876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6444">
                  <a:extLst>
                    <a:ext uri="{9D8B030D-6E8A-4147-A177-3AD203B41FA5}">
                      <a16:colId xmlns="" xmlns:a16="http://schemas.microsoft.com/office/drawing/2014/main" val="1886321723"/>
                    </a:ext>
                  </a:extLst>
                </a:gridCol>
                <a:gridCol w="3996444">
                  <a:extLst>
                    <a:ext uri="{9D8B030D-6E8A-4147-A177-3AD203B41FA5}">
                      <a16:colId xmlns="" xmlns:a16="http://schemas.microsoft.com/office/drawing/2014/main" val="323439383"/>
                    </a:ext>
                  </a:extLst>
                </a:gridCol>
              </a:tblGrid>
              <a:tr h="73064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anose="02030602050306030303" pitchFamily="18" charset="0"/>
                        </a:rPr>
                        <a:t>Обязанности</a:t>
                      </a:r>
                      <a:r>
                        <a:rPr lang="ru-RU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anose="02030602050306030303" pitchFamily="18" charset="0"/>
                        </a:rPr>
                        <a:t> продавца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anose="02030602050306030303" pitchFamily="18" charset="0"/>
                        </a:rPr>
                        <a:t>Обязанности</a:t>
                      </a:r>
                      <a:r>
                        <a:rPr lang="ru-RU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anose="02030602050306030303" pitchFamily="18" charset="0"/>
                        </a:rPr>
                        <a:t> покупателя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2460721"/>
                  </a:ext>
                </a:extLst>
              </a:tr>
              <a:tr h="4157056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800" b="0" kern="1200" baseline="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передать покупателю товар,</a:t>
                      </a:r>
                      <a:r>
                        <a:rPr lang="ru-RU" sz="1800" b="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 являющийся объектом купли-продажи</a:t>
                      </a:r>
                      <a:r>
                        <a:rPr lang="ru-RU" sz="1800" b="0" kern="1200" baseline="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="0" kern="1200" baseline="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надлежащего качества;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="0" kern="1200" baseline="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свободным от любых прав третьих лиц;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="0" kern="1200" baseline="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соблюдая условия о комплектности;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="0" kern="1200" baseline="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соблюдая условия о таре;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800" b="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соблюсти</a:t>
                      </a:r>
                      <a:r>
                        <a:rPr lang="ru-RU" sz="1800" b="0" kern="1200" baseline="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 срок передачи товара покупателю, предусмотренный договором;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b="0" dirty="0">
                          <a:latin typeface="Constantia" panose="02030602050306030303" pitchFamily="18" charset="0"/>
                        </a:rPr>
                        <a:t>передать принадлежности продаваемой вещи.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b="0" dirty="0">
                          <a:latin typeface="Constantia" panose="02030602050306030303" pitchFamily="18" charset="0"/>
                        </a:rPr>
                        <a:t>принять товар;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b="0" dirty="0">
                          <a:latin typeface="Constantia" panose="02030602050306030303" pitchFamily="18" charset="0"/>
                        </a:rPr>
                        <a:t>оплатить</a:t>
                      </a:r>
                      <a:r>
                        <a:rPr lang="ru-RU" b="0" baseline="0" dirty="0">
                          <a:latin typeface="Constantia" panose="02030602050306030303" pitchFamily="18" charset="0"/>
                        </a:rPr>
                        <a:t> товар;</a:t>
                      </a:r>
                      <a:endParaRPr lang="ru-RU" b="0" dirty="0">
                        <a:latin typeface="Constantia" panose="02030602050306030303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b="0" dirty="0">
                          <a:latin typeface="Constantia" panose="02030602050306030303" pitchFamily="18" charset="0"/>
                        </a:rPr>
                        <a:t>соблюсти </a:t>
                      </a:r>
                      <a:r>
                        <a:rPr lang="ru-RU" sz="1800" b="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сроки и порядок</a:t>
                      </a:r>
                      <a:r>
                        <a:rPr lang="ru-RU" sz="1800" b="0" kern="1200" baseline="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, предусмотренные договором;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800" b="0" kern="1200" baseline="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соблюсти способ передачи товара;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698099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50618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latin typeface="Constantia" panose="02030602050306030303" pitchFamily="18" charset="0"/>
              </a:rPr>
              <a:t>Виды договора купли-продажи</a:t>
            </a:r>
            <a:endParaRPr lang="ru-RU" dirty="0">
              <a:latin typeface="Constantia" panose="02030602050306030303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23728" y="1953053"/>
            <a:ext cx="6501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Constantia" panose="02030602050306030303" pitchFamily="18" charset="0"/>
              </a:rPr>
              <a:t>договор розничной купли-продажи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16896" y="2541565"/>
            <a:ext cx="6501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400" dirty="0">
                <a:latin typeface="Constantia" panose="02030602050306030303" pitchFamily="18" charset="0"/>
              </a:rPr>
              <a:t>договор поставки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23728" y="3073921"/>
            <a:ext cx="6953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Constantia" panose="02030602050306030303" pitchFamily="18" charset="0"/>
              </a:rPr>
              <a:t>договор поставки товаров для государственных и муниципальных нужд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123728" y="3918165"/>
            <a:ext cx="6501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Constantia" panose="02030602050306030303" pitchFamily="18" charset="0"/>
              </a:rPr>
              <a:t>договор контрактации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16896" y="4564121"/>
            <a:ext cx="6501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Constantia" panose="02030602050306030303" pitchFamily="18" charset="0"/>
              </a:rPr>
              <a:t>договор энергоснабжения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16896" y="5197394"/>
            <a:ext cx="6501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Constantia" panose="02030602050306030303" pitchFamily="18" charset="0"/>
              </a:rPr>
              <a:t>договор продажи недвижимости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123728" y="5830668"/>
            <a:ext cx="6501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Constantia" panose="02030602050306030303" pitchFamily="18" charset="0"/>
              </a:rPr>
              <a:t>договор продажи предприятия</a:t>
            </a:r>
          </a:p>
        </p:txBody>
      </p:sp>
    </p:spTree>
    <p:extLst>
      <p:ext uri="{BB962C8B-B14F-4D97-AF65-F5344CB8AC3E}">
        <p14:creationId xmlns:p14="http://schemas.microsoft.com/office/powerpoint/2010/main" val="4954971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576064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ru-RU" sz="3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+mn-ea"/>
                <a:cs typeface="+mn-cs"/>
              </a:rPr>
              <a:t>Договор розничной купли-продажи</a:t>
            </a:r>
            <a:endParaRPr lang="ru-RU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251520" y="1052736"/>
            <a:ext cx="8445624" cy="14401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457200" algn="just">
              <a:spcBef>
                <a:spcPts val="0"/>
              </a:spcBef>
            </a:pPr>
            <a:r>
              <a:rPr lang="ru-RU" sz="1800" dirty="0">
                <a:solidFill>
                  <a:prstClr val="black"/>
                </a:solidFill>
                <a:latin typeface="Constantia" panose="02030602050306030303" pitchFamily="18" charset="0"/>
                <a:ea typeface="+mn-ea"/>
                <a:cs typeface="+mn-cs"/>
              </a:rPr>
              <a:t>По договору розничной купли-продажи продавец, осуществляющий предпринимательскую деятельность по продаже товаров в розницу, обязуется передать покупателю товар, предназначенный для личного, семейного, домашнего или иного использования, не связанного с предпринимательской деятельностью </a:t>
            </a:r>
            <a:r>
              <a:rPr lang="ru-RU" sz="1800" b="1" dirty="0">
                <a:solidFill>
                  <a:prstClr val="black"/>
                </a:solidFill>
                <a:latin typeface="Constantia" panose="02030602050306030303" pitchFamily="18" charset="0"/>
                <a:ea typeface="+mn-ea"/>
                <a:cs typeface="+mn-cs"/>
              </a:rPr>
              <a:t>(ст. 492 ГК). </a:t>
            </a:r>
            <a:endParaRPr lang="ru-RU" sz="18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972344"/>
              </p:ext>
            </p:extLst>
          </p:nvPr>
        </p:nvGraphicFramePr>
        <p:xfrm>
          <a:off x="222960" y="2708920"/>
          <a:ext cx="4608512" cy="3395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8512">
                  <a:extLst>
                    <a:ext uri="{9D8B030D-6E8A-4147-A177-3AD203B41FA5}">
                      <a16:colId xmlns="" xmlns:a16="http://schemas.microsoft.com/office/drawing/2014/main" val="424180057"/>
                    </a:ext>
                  </a:extLst>
                </a:gridCol>
              </a:tblGrid>
              <a:tr h="41748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anose="02030602050306030303" pitchFamily="18" charset="0"/>
                        </a:rPr>
                        <a:t>Признаки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80886425"/>
                  </a:ext>
                </a:extLst>
              </a:tr>
              <a:tr h="2977689"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b="1" dirty="0">
                          <a:latin typeface="Constantia" panose="02030602050306030303" pitchFamily="18" charset="0"/>
                        </a:rPr>
                        <a:t>субъектный состав </a:t>
                      </a:r>
                      <a:r>
                        <a:rPr lang="ru-RU" dirty="0">
                          <a:latin typeface="Constantia" panose="02030602050306030303" pitchFamily="18" charset="0"/>
                        </a:rPr>
                        <a:t>(продавец - коммерческая организация или ИП/покупатель</a:t>
                      </a:r>
                      <a:r>
                        <a:rPr lang="ru-RU" baseline="0" dirty="0">
                          <a:latin typeface="Constantia" panose="02030602050306030303" pitchFamily="18" charset="0"/>
                        </a:rPr>
                        <a:t> - </a:t>
                      </a:r>
                      <a:r>
                        <a:rPr lang="ru-RU" dirty="0" err="1">
                          <a:latin typeface="Constantia" panose="02030602050306030303" pitchFamily="18" charset="0"/>
                        </a:rPr>
                        <a:t>физ.лицо</a:t>
                      </a:r>
                      <a:r>
                        <a:rPr lang="ru-RU" baseline="0" dirty="0">
                          <a:latin typeface="Constantia" panose="02030602050306030303" pitchFamily="18" charset="0"/>
                        </a:rPr>
                        <a:t>, потребитель)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baseline="0" dirty="0">
                          <a:latin typeface="Constantia" panose="02030602050306030303" pitchFamily="18" charset="0"/>
                        </a:rPr>
                        <a:t>договор </a:t>
                      </a:r>
                      <a:r>
                        <a:rPr lang="ru-RU" b="1" baseline="0" dirty="0">
                          <a:latin typeface="Constantia" panose="02030602050306030303" pitchFamily="18" charset="0"/>
                        </a:rPr>
                        <a:t>публичный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baseline="0" dirty="0">
                          <a:latin typeface="Constantia" panose="02030602050306030303" pitchFamily="18" charset="0"/>
                        </a:rPr>
                        <a:t>если покупатель – </a:t>
                      </a:r>
                      <a:r>
                        <a:rPr lang="ru-RU" b="1" baseline="0" dirty="0">
                          <a:latin typeface="Constantia" panose="02030602050306030303" pitchFamily="18" charset="0"/>
                        </a:rPr>
                        <a:t>потребитель</a:t>
                      </a:r>
                      <a:r>
                        <a:rPr lang="ru-RU" baseline="0" dirty="0">
                          <a:latin typeface="Constantia" panose="02030602050306030303" pitchFamily="18" charset="0"/>
                        </a:rPr>
                        <a:t>: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baseline="0" dirty="0">
                          <a:latin typeface="Constantia" panose="02030602050306030303" pitchFamily="18" charset="0"/>
                        </a:rPr>
                        <a:t>особая </a:t>
                      </a:r>
                      <a:r>
                        <a:rPr lang="ru-RU" b="1" baseline="0" dirty="0">
                          <a:latin typeface="Constantia" panose="02030602050306030303" pitchFamily="18" charset="0"/>
                        </a:rPr>
                        <a:t>цель</a:t>
                      </a:r>
                      <a:r>
                        <a:rPr lang="ru-RU" baseline="0" dirty="0">
                          <a:latin typeface="Constantia" panose="02030602050306030303" pitchFamily="18" charset="0"/>
                        </a:rPr>
                        <a:t> покупки: удовлетворения своих личных бытовых нужд;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baseline="0" dirty="0">
                          <a:latin typeface="Constantia" panose="02030602050306030303" pitchFamily="18" charset="0"/>
                        </a:rPr>
                        <a:t>применяется </a:t>
                      </a:r>
                      <a:r>
                        <a:rPr lang="ru-RU" b="1" baseline="0" dirty="0">
                          <a:latin typeface="Constantia" panose="02030602050306030303" pitchFamily="18" charset="0"/>
                        </a:rPr>
                        <a:t>Закон </a:t>
                      </a:r>
                      <a:r>
                        <a:rPr lang="ru-RU" b="1" baseline="0" dirty="0" smtClean="0">
                          <a:latin typeface="Constantia" panose="02030602050306030303" pitchFamily="18" charset="0"/>
                        </a:rPr>
                        <a:t>«О защите </a:t>
                      </a:r>
                      <a:r>
                        <a:rPr lang="ru-RU" b="1" baseline="0" dirty="0">
                          <a:latin typeface="Constantia" panose="02030602050306030303" pitchFamily="18" charset="0"/>
                        </a:rPr>
                        <a:t>прав потребителя»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71053403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4367160"/>
              </p:ext>
            </p:extLst>
          </p:nvPr>
        </p:nvGraphicFramePr>
        <p:xfrm>
          <a:off x="4929736" y="2708920"/>
          <a:ext cx="3765104" cy="3467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5104">
                  <a:extLst>
                    <a:ext uri="{9D8B030D-6E8A-4147-A177-3AD203B41FA5}">
                      <a16:colId xmlns="" xmlns:a16="http://schemas.microsoft.com/office/drawing/2014/main" val="498523447"/>
                    </a:ext>
                  </a:extLst>
                </a:gridCol>
              </a:tblGrid>
              <a:tr h="45793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anose="02030602050306030303" pitchFamily="18" charset="0"/>
                        </a:rPr>
                        <a:t>Существенные условия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05284034"/>
                  </a:ext>
                </a:extLst>
              </a:tr>
              <a:tr h="3009247"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b="1" baseline="0" dirty="0">
                          <a:latin typeface="Constantia" panose="02030602050306030303" pitchFamily="18" charset="0"/>
                        </a:rPr>
                        <a:t>предмет</a:t>
                      </a:r>
                      <a:r>
                        <a:rPr lang="ru-RU" baseline="0" dirty="0">
                          <a:latin typeface="Constantia" panose="02030602050306030303" pitchFamily="18" charset="0"/>
                        </a:rPr>
                        <a:t> (в </a:t>
                      </a:r>
                      <a:r>
                        <a:rPr lang="ru-RU" baseline="0" dirty="0" err="1">
                          <a:latin typeface="Constantia" panose="02030602050306030303" pitchFamily="18" charset="0"/>
                        </a:rPr>
                        <a:t>т.ч</a:t>
                      </a:r>
                      <a:r>
                        <a:rPr lang="ru-RU" baseline="0" dirty="0">
                          <a:latin typeface="Constantia" panose="02030602050306030303" pitchFamily="18" charset="0"/>
                        </a:rPr>
                        <a:t>. наименование и количество)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b="1" baseline="0" dirty="0">
                          <a:latin typeface="Constantia" panose="02030602050306030303" pitchFamily="18" charset="0"/>
                        </a:rPr>
                        <a:t>цена</a:t>
                      </a:r>
                      <a:r>
                        <a:rPr lang="ru-RU" baseline="0" dirty="0">
                          <a:latin typeface="Constantia" panose="02030602050306030303" pitchFamily="18" charset="0"/>
                        </a:rPr>
                        <a:t> (покупатель в соответствии с п. 1 ст. 500 ГК обязан оплатить товар по цене, объявленной продавцом в момент заключения договора розничной купли-продажи)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80154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24332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576064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ru-RU" sz="3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+mn-ea"/>
                <a:cs typeface="+mn-cs"/>
              </a:rPr>
              <a:t>Договор поставки</a:t>
            </a:r>
            <a:endParaRPr lang="ru-RU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296354" y="1628800"/>
            <a:ext cx="8373616" cy="19442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457200" algn="just">
              <a:spcBef>
                <a:spcPts val="0"/>
              </a:spcBef>
            </a:pPr>
            <a:r>
              <a:rPr lang="ru-RU" sz="2000" dirty="0">
                <a:solidFill>
                  <a:prstClr val="black"/>
                </a:solidFill>
                <a:latin typeface="Constantia" panose="02030602050306030303" pitchFamily="18" charset="0"/>
                <a:ea typeface="+mn-ea"/>
                <a:cs typeface="+mn-cs"/>
              </a:rPr>
              <a:t>По договору поставки продавец (поставщик), осуществляющий предпринимательскую деятельность, обязуется передать в обусловленный срок или сроки производимые или закупаемые им товары покупателю для использования в предпринимательской деятельности или в иных целях, не связанных с личным, семейным, домашним и иным подобным использованием (ст. 506 ГК). </a:t>
            </a:r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487620"/>
              </p:ext>
            </p:extLst>
          </p:nvPr>
        </p:nvGraphicFramePr>
        <p:xfrm>
          <a:off x="296353" y="3645024"/>
          <a:ext cx="4392488" cy="2952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>
                  <a:extLst>
                    <a:ext uri="{9D8B030D-6E8A-4147-A177-3AD203B41FA5}">
                      <a16:colId xmlns="" xmlns:a16="http://schemas.microsoft.com/office/drawing/2014/main" val="424180057"/>
                    </a:ext>
                  </a:extLst>
                </a:gridCol>
              </a:tblGrid>
              <a:tr h="38993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anose="02030602050306030303" pitchFamily="18" charset="0"/>
                        </a:rPr>
                        <a:t>Признаки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80886425"/>
                  </a:ext>
                </a:extLst>
              </a:tr>
              <a:tr h="2562392"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b="1" dirty="0">
                          <a:latin typeface="Constantia" panose="02030602050306030303" pitchFamily="18" charset="0"/>
                        </a:rPr>
                        <a:t>субъектный состав </a:t>
                      </a:r>
                      <a:r>
                        <a:rPr lang="ru-RU" dirty="0">
                          <a:latin typeface="Constantia" panose="02030602050306030303" pitchFamily="18" charset="0"/>
                        </a:rPr>
                        <a:t>(как правило,</a:t>
                      </a:r>
                      <a:r>
                        <a:rPr lang="ru-RU" baseline="0" dirty="0">
                          <a:latin typeface="Constantia" panose="02030602050306030303" pitchFamily="18" charset="0"/>
                        </a:rPr>
                        <a:t> и поставщик и покупатель – </a:t>
                      </a:r>
                      <a:r>
                        <a:rPr lang="ru-RU" dirty="0">
                          <a:latin typeface="Constantia" panose="02030602050306030303" pitchFamily="18" charset="0"/>
                        </a:rPr>
                        <a:t>коммерческие организации или ИП</a:t>
                      </a:r>
                      <a:r>
                        <a:rPr lang="ru-RU" baseline="0" dirty="0">
                          <a:latin typeface="Constantia" panose="02030602050306030303" pitchFamily="18" charset="0"/>
                        </a:rPr>
                        <a:t>)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b="1" baseline="0" dirty="0">
                          <a:latin typeface="Constantia" panose="02030602050306030303" pitchFamily="18" charset="0"/>
                        </a:rPr>
                        <a:t>цель покупки:</a:t>
                      </a:r>
                      <a:r>
                        <a:rPr lang="ru-RU" baseline="0" dirty="0">
                          <a:latin typeface="Constantia" panose="02030602050306030303" pitchFamily="18" charset="0"/>
                        </a:rPr>
                        <a:t> использование товара в коммерческих целях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71053403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8070501"/>
              </p:ext>
            </p:extLst>
          </p:nvPr>
        </p:nvGraphicFramePr>
        <p:xfrm>
          <a:off x="4739757" y="3645024"/>
          <a:ext cx="3930212" cy="2952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0212">
                  <a:extLst>
                    <a:ext uri="{9D8B030D-6E8A-4147-A177-3AD203B41FA5}">
                      <a16:colId xmlns="" xmlns:a16="http://schemas.microsoft.com/office/drawing/2014/main" val="498523447"/>
                    </a:ext>
                  </a:extLst>
                </a:gridCol>
              </a:tblGrid>
              <a:tr h="38993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anose="02030602050306030303" pitchFamily="18" charset="0"/>
                        </a:rPr>
                        <a:t>Существенные условия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05284034"/>
                  </a:ext>
                </a:extLst>
              </a:tr>
              <a:tr h="2562392"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b="1" baseline="0" dirty="0">
                          <a:latin typeface="Constantia" panose="02030602050306030303" pitchFamily="18" charset="0"/>
                        </a:rPr>
                        <a:t>предмет</a:t>
                      </a:r>
                      <a:r>
                        <a:rPr lang="ru-RU" baseline="0" dirty="0">
                          <a:latin typeface="Constantia" panose="02030602050306030303" pitchFamily="18" charset="0"/>
                        </a:rPr>
                        <a:t> (в т. ч. наименование и количество)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b="1" baseline="0" dirty="0">
                          <a:latin typeface="Constantia" panose="02030602050306030303" pitchFamily="18" charset="0"/>
                        </a:rPr>
                        <a:t>срок</a:t>
                      </a:r>
                      <a:r>
                        <a:rPr lang="ru-RU" baseline="0" dirty="0">
                          <a:latin typeface="Constantia" panose="02030602050306030303" pitchFamily="18" charset="0"/>
                        </a:rPr>
                        <a:t> передачи товара покупателю </a:t>
                      </a:r>
                      <a:r>
                        <a:rPr lang="ru-RU" i="1" baseline="0" dirty="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</a:rPr>
                        <a:t>(спорно)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ü"/>
                      </a:pPr>
                      <a:endParaRPr lang="ru-RU" baseline="0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80154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9330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296144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ru-RU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+mn-ea"/>
                <a:cs typeface="+mn-cs"/>
              </a:rPr>
              <a:t>Договор поставки товаров для государственных и муниципальных нужд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64949"/>
              </p:ext>
            </p:extLst>
          </p:nvPr>
        </p:nvGraphicFramePr>
        <p:xfrm>
          <a:off x="323528" y="2420888"/>
          <a:ext cx="4392488" cy="432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>
                  <a:extLst>
                    <a:ext uri="{9D8B030D-6E8A-4147-A177-3AD203B41FA5}">
                      <a16:colId xmlns="" xmlns:a16="http://schemas.microsoft.com/office/drawing/2014/main" val="424180057"/>
                    </a:ext>
                  </a:extLst>
                </a:gridCol>
              </a:tblGrid>
              <a:tr h="37243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anose="02030602050306030303" pitchFamily="18" charset="0"/>
                        </a:rPr>
                        <a:t>Признаки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80886425"/>
                  </a:ext>
                </a:extLst>
              </a:tr>
              <a:tr h="3948044"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b="1" dirty="0">
                          <a:latin typeface="Constantia" panose="02030602050306030303" pitchFamily="18" charset="0"/>
                        </a:rPr>
                        <a:t>субъектный состав </a:t>
                      </a:r>
                      <a:r>
                        <a:rPr lang="ru-RU" dirty="0">
                          <a:latin typeface="Constantia" panose="02030602050306030303" pitchFamily="18" charset="0"/>
                        </a:rPr>
                        <a:t>(покупатель</a:t>
                      </a:r>
                      <a:r>
                        <a:rPr lang="ru-RU" baseline="0" dirty="0">
                          <a:latin typeface="Constantia" panose="02030602050306030303" pitchFamily="18" charset="0"/>
                        </a:rPr>
                        <a:t> - </a:t>
                      </a:r>
                      <a:r>
                        <a:rPr lang="ru-RU" dirty="0">
                          <a:latin typeface="Constantia" panose="02030602050306030303" pitchFamily="18" charset="0"/>
                        </a:rPr>
                        <a:t>РФ, субъект РФ, муниципальное</a:t>
                      </a:r>
                      <a:r>
                        <a:rPr lang="ru-RU" baseline="0" dirty="0">
                          <a:latin typeface="Constantia" panose="02030602050306030303" pitchFamily="18" charset="0"/>
                        </a:rPr>
                        <a:t> образование)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b="1" baseline="0" dirty="0">
                          <a:latin typeface="Constantia" panose="02030602050306030303" pitchFamily="18" charset="0"/>
                        </a:rPr>
                        <a:t>цель покупки: </a:t>
                      </a:r>
                      <a:r>
                        <a:rPr lang="ru-RU" baseline="0" dirty="0">
                          <a:latin typeface="Constantia" panose="02030602050306030303" pitchFamily="18" charset="0"/>
                        </a:rPr>
                        <a:t>для удовлетворения потребностей Российской Федерации и ее субъектов, для обеспечения обороны и безопасности страны, жизни и здоровья граждан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baseline="0" dirty="0">
                          <a:latin typeface="Constantia" panose="02030602050306030303" pitchFamily="18" charset="0"/>
                        </a:rPr>
                        <a:t>поставка товаров для государственных или муниципальных нужд осуществляется на основе </a:t>
                      </a:r>
                      <a:r>
                        <a:rPr lang="ru-RU" b="1" baseline="0" dirty="0">
                          <a:latin typeface="Constantia" panose="02030602050306030303" pitchFamily="18" charset="0"/>
                        </a:rPr>
                        <a:t>государственного контракта</a:t>
                      </a:r>
                      <a:r>
                        <a:rPr lang="ru-RU" baseline="0" dirty="0">
                          <a:latin typeface="Constantia" panose="02030602050306030303" pitchFamily="18" charset="0"/>
                        </a:rPr>
                        <a:t>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71053403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242762"/>
              </p:ext>
            </p:extLst>
          </p:nvPr>
        </p:nvGraphicFramePr>
        <p:xfrm>
          <a:off x="4766932" y="5186888"/>
          <a:ext cx="4269564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9564">
                  <a:extLst>
                    <a:ext uri="{9D8B030D-6E8A-4147-A177-3AD203B41FA5}">
                      <a16:colId xmlns="" xmlns:a16="http://schemas.microsoft.com/office/drawing/2014/main" val="498523447"/>
                    </a:ext>
                  </a:extLst>
                </a:gridCol>
              </a:tblGrid>
              <a:tr h="26821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anose="02030602050306030303" pitchFamily="18" charset="0"/>
                        </a:rPr>
                        <a:t>Существенные условия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05284034"/>
                  </a:ext>
                </a:extLst>
              </a:tr>
              <a:tr h="1099933"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b="1" baseline="0" dirty="0">
                          <a:latin typeface="Constantia" panose="02030602050306030303" pitchFamily="18" charset="0"/>
                        </a:rPr>
                        <a:t>предмет</a:t>
                      </a:r>
                      <a:r>
                        <a:rPr lang="ru-RU" baseline="0" dirty="0">
                          <a:latin typeface="Constantia" panose="02030602050306030303" pitchFamily="18" charset="0"/>
                        </a:rPr>
                        <a:t> (в т. ч. наименование и количество)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b="1" baseline="0" dirty="0">
                          <a:latin typeface="Constantia" panose="02030602050306030303" pitchFamily="18" charset="0"/>
                        </a:rPr>
                        <a:t>срок</a:t>
                      </a:r>
                      <a:r>
                        <a:rPr lang="ru-RU" baseline="0" dirty="0">
                          <a:latin typeface="Constantia" panose="02030602050306030303" pitchFamily="18" charset="0"/>
                        </a:rPr>
                        <a:t> передачи товара покупателю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ü"/>
                      </a:pPr>
                      <a:endParaRPr lang="ru-RU" baseline="0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8015400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41474" y="2492896"/>
            <a:ext cx="43204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/>
            <a:r>
              <a:rPr lang="ru-RU" sz="1600" dirty="0">
                <a:latin typeface="Constantia" panose="02030602050306030303" pitchFamily="18" charset="0"/>
              </a:rPr>
              <a:t>По государственному или муниципальному контракту на поставку товаров для государственных или муниципальных нужд поставщик (исполнитель) обязуется передать товары государственному или муниципальному заказчику либо по его указанию иному лицу, а государственный или муниципальный заказчик обязуется обеспечить оплату поставленных товаров (ст. 526 ГК РФ)</a:t>
            </a:r>
          </a:p>
        </p:txBody>
      </p:sp>
    </p:spTree>
    <p:extLst>
      <p:ext uri="{BB962C8B-B14F-4D97-AF65-F5344CB8AC3E}">
        <p14:creationId xmlns:p14="http://schemas.microsoft.com/office/powerpoint/2010/main" val="28694675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831</TotalTime>
  <Words>1189</Words>
  <Application>Microsoft Office PowerPoint</Application>
  <PresentationFormat>Экран (4:3)</PresentationFormat>
  <Paragraphs>136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Constantia</vt:lpstr>
      <vt:lpstr>Trebuchet MS</vt:lpstr>
      <vt:lpstr>Wingdings</vt:lpstr>
      <vt:lpstr>Wingdings 3</vt:lpstr>
      <vt:lpstr>Грань</vt:lpstr>
      <vt:lpstr>Лекция Тема: «Договор купли-продажа»</vt:lpstr>
      <vt:lpstr>Система договоров</vt:lpstr>
      <vt:lpstr>По договору купли-продажи одна сторона (продавец) обязуется передать вещь (товар) в собственность другой стороне (покупателю), а покупатель обязуется принять этот товар и уплатить за него определенную денежную сумму (цену) (п. 1 ст. 454 ГК).</vt:lpstr>
      <vt:lpstr>Условия договора купли-продажи</vt:lpstr>
      <vt:lpstr>Обязанности сторон</vt:lpstr>
      <vt:lpstr>Виды договора купли-продажи</vt:lpstr>
      <vt:lpstr>Договор розничной купли-продажи</vt:lpstr>
      <vt:lpstr>Договор поставки</vt:lpstr>
      <vt:lpstr>Договор поставки товаров для государственных и муниципальных нужд</vt:lpstr>
      <vt:lpstr>Договор контрактации</vt:lpstr>
      <vt:lpstr>Договор энергоснабжения</vt:lpstr>
      <vt:lpstr>Договор продажи недвижимости</vt:lpstr>
      <vt:lpstr>Договор продажи предприятия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Гриша</dc:creator>
  <cp:lastModifiedBy>Admin</cp:lastModifiedBy>
  <cp:revision>37</cp:revision>
  <dcterms:created xsi:type="dcterms:W3CDTF">2020-08-31T10:18:42Z</dcterms:created>
  <dcterms:modified xsi:type="dcterms:W3CDTF">2025-02-13T17:37:42Z</dcterms:modified>
</cp:coreProperties>
</file>