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66" r:id="rId3"/>
    <p:sldId id="257" r:id="rId4"/>
    <p:sldId id="268" r:id="rId5"/>
    <p:sldId id="269" r:id="rId6"/>
    <p:sldId id="270" r:id="rId7"/>
    <p:sldId id="271" r:id="rId8"/>
    <p:sldId id="258" r:id="rId9"/>
    <p:sldId id="259" r:id="rId10"/>
    <p:sldId id="260" r:id="rId11"/>
    <p:sldId id="261" r:id="rId12"/>
    <p:sldId id="262" r:id="rId13"/>
    <p:sldId id="272" r:id="rId14"/>
    <p:sldId id="273" r:id="rId15"/>
    <p:sldId id="274" r:id="rId16"/>
    <p:sldId id="275" r:id="rId17"/>
    <p:sldId id="276" r:id="rId18"/>
    <p:sldId id="264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75" d="100"/>
          <a:sy n="75" d="100"/>
        </p:scale>
        <p:origin x="-12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7C1B4F4-B8BF-47B5-8157-8FDFED9B3FA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B462EE-12FC-4CC7-949E-23628E7F7F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algn="r">
              <a:buNone/>
            </a:pPr>
            <a:endParaRPr lang="ru-RU" sz="2000" dirty="0" smtClean="0"/>
          </a:p>
          <a:p>
            <a:pPr algn="r">
              <a:buNone/>
            </a:pPr>
            <a:endParaRPr lang="ru-RU" sz="2000" dirty="0" smtClean="0"/>
          </a:p>
          <a:p>
            <a:pPr algn="r">
              <a:buNone/>
            </a:pPr>
            <a:endParaRPr lang="ru-RU" sz="1400" dirty="0" smtClean="0"/>
          </a:p>
          <a:p>
            <a:pPr algn="r">
              <a:buNone/>
            </a:pPr>
            <a:r>
              <a:rPr lang="ru-RU" sz="1400" dirty="0" smtClean="0"/>
              <a:t> </a:t>
            </a:r>
          </a:p>
          <a:p>
            <a:pPr algn="r">
              <a:buNone/>
            </a:pPr>
            <a:endParaRPr lang="ru-RU" sz="2000" dirty="0" smtClean="0"/>
          </a:p>
          <a:p>
            <a:pPr algn="r"/>
            <a:endParaRPr lang="ru-RU" sz="20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285728"/>
            <a:ext cx="871540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Консультация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воспитателей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Реализация ФГОС ДО в практике работы дошкольных образовательных учреждений</a:t>
            </a:r>
            <a:r>
              <a:rPr kumimoji="0" lang="ru-RU" sz="19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500042"/>
            <a:ext cx="781656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Основные понятия ФГОС ДО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16465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7" y="1857364"/>
            <a:ext cx="8286808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b="1" dirty="0" smtClean="0">
                <a:ln/>
                <a:solidFill>
                  <a:schemeClr val="accent6">
                    <a:lumMod val="50000"/>
                  </a:schemeClr>
                </a:solidFill>
              </a:rPr>
              <a:t>Единство образовательного пространства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ru-RU" sz="2400" b="1" cap="none" spc="0" dirty="0" smtClean="0">
                <a:ln/>
                <a:solidFill>
                  <a:schemeClr val="accent6">
                    <a:lumMod val="50000"/>
                  </a:schemeClr>
                </a:solidFill>
                <a:effectLst/>
              </a:rPr>
              <a:t>Обеспечение единых условий и качества образования независимо от места обучения, исключающих возможность дискриминации в сфере образования.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ru-RU" sz="2400" b="1" dirty="0" smtClean="0">
                <a:ln/>
                <a:solidFill>
                  <a:schemeClr val="accent6">
                    <a:lumMod val="50000"/>
                  </a:schemeClr>
                </a:solidFill>
              </a:rPr>
              <a:t>Образовательная среда – совокупность условий, целенаправленно создаваемых в целях обеспечения полноты образования и развития детей.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ru-RU" sz="2400" b="1" cap="none" spc="0" dirty="0" smtClean="0">
                <a:ln/>
                <a:solidFill>
                  <a:schemeClr val="accent6">
                    <a:lumMod val="50000"/>
                  </a:schemeClr>
                </a:solidFill>
                <a:effectLst/>
              </a:rPr>
              <a:t>Развивающая предметно- пространственная среда.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ru-RU" sz="2400" b="1" dirty="0" smtClean="0">
                <a:ln/>
                <a:solidFill>
                  <a:schemeClr val="accent6">
                    <a:lumMod val="50000"/>
                  </a:schemeClr>
                </a:solidFill>
              </a:rPr>
              <a:t>Социальная ситуация развития.</a:t>
            </a:r>
            <a:endParaRPr lang="ru-RU" sz="2400" b="1" cap="none" spc="0" dirty="0" smtClean="0">
              <a:ln/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marL="514350" indent="-514350">
              <a:buFont typeface="+mj-lt"/>
              <a:buAutoNum type="arabicPeriod" startAt="2"/>
            </a:pPr>
            <a:endParaRPr lang="ru-RU" sz="2400" b="1" cap="none" spc="0" dirty="0">
              <a:ln/>
              <a:solidFill>
                <a:srgbClr val="00B0F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04052"/>
          </a:xfrm>
        </p:spPr>
        <p:txBody>
          <a:bodyPr/>
          <a:lstStyle/>
          <a:p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572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ФГТ</a:t>
            </a:r>
          </a:p>
          <a:p>
            <a:pPr marL="578358" indent="-514350">
              <a:buClr>
                <a:schemeClr val="accent4">
                  <a:lumMod val="75000"/>
                </a:schemeClr>
              </a:buClr>
              <a:buFont typeface="+mj-lt"/>
              <a:buAutoNum type="arabicPeriod"/>
            </a:pPr>
            <a:r>
              <a:rPr lang="ru-RU" sz="2000" b="1" u="sng" dirty="0" smtClean="0">
                <a:solidFill>
                  <a:schemeClr val="accent4">
                    <a:lumMod val="75000"/>
                  </a:schemeClr>
                </a:solidFill>
              </a:rPr>
              <a:t>Две группы требований:</a:t>
            </a:r>
          </a:p>
          <a:p>
            <a:pPr marL="578358" indent="-514350">
              <a:buBlip>
                <a:blip r:embed="rId2"/>
              </a:buBlip>
            </a:pP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К структуре ООП</a:t>
            </a:r>
          </a:p>
          <a:p>
            <a:pPr marL="578358" indent="-514350">
              <a:buBlip>
                <a:blip r:embed="rId2"/>
              </a:buBlip>
            </a:pP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К условиям реализации ООП</a:t>
            </a:r>
          </a:p>
          <a:p>
            <a:pPr marL="578358" indent="-514350">
              <a:buClr>
                <a:schemeClr val="accent4">
                  <a:lumMod val="75000"/>
                </a:schemeClr>
              </a:buClr>
              <a:buFont typeface="+mj-lt"/>
              <a:buAutoNum type="arabicPeriod" startAt="2"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4 направления развития</a:t>
            </a:r>
          </a:p>
          <a:p>
            <a:pPr marL="578358" indent="-514350">
              <a:buClr>
                <a:schemeClr val="accent4">
                  <a:lumMod val="75000"/>
                </a:schemeClr>
              </a:buClr>
              <a:buFont typeface="+mj-lt"/>
              <a:buAutoNum type="arabicPeriod" startAt="2"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10 образовательных областей</a:t>
            </a:r>
          </a:p>
          <a:p>
            <a:pPr marL="578358" indent="-514350">
              <a:buClr>
                <a:schemeClr val="accent4">
                  <a:lumMod val="75000"/>
                </a:schemeClr>
              </a:buClr>
              <a:buFont typeface="+mj-lt"/>
              <a:buAutoNum type="arabicPeriod" startAt="2"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80% - обязательная часть программы</a:t>
            </a:r>
          </a:p>
          <a:p>
            <a:pPr marL="578358" indent="-514350">
              <a:buClr>
                <a:schemeClr val="accent4">
                  <a:lumMod val="75000"/>
                </a:schemeClr>
              </a:buClr>
              <a:buFont typeface="+mj-lt"/>
              <a:buAutoNum type="arabicPeriod" startAt="2"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20% - вариативная</a:t>
            </a:r>
          </a:p>
          <a:p>
            <a:pPr marL="578358" indent="-514350">
              <a:buClr>
                <a:schemeClr val="accent4">
                  <a:lumMod val="75000"/>
                </a:schemeClr>
              </a:buClr>
              <a:buNone/>
            </a:pPr>
            <a:endParaRPr lang="ru-RU" sz="16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578358" indent="-514350">
              <a:buClr>
                <a:schemeClr val="accent4">
                  <a:lumMod val="75000"/>
                </a:schemeClr>
              </a:buClr>
              <a:buNone/>
            </a:pPr>
            <a:endParaRPr lang="ru-RU" sz="16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071546"/>
            <a:ext cx="4038600" cy="5429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ФГОС ДО</a:t>
            </a:r>
          </a:p>
          <a:p>
            <a:pPr marL="521208" indent="-457200">
              <a:buClr>
                <a:schemeClr val="accent4">
                  <a:lumMod val="75000"/>
                </a:schemeClr>
              </a:buClr>
              <a:buFont typeface="+mj-lt"/>
              <a:buAutoNum type="arabicPeriod"/>
            </a:pPr>
            <a:r>
              <a:rPr lang="ru-RU" sz="2000" b="1" u="sng" dirty="0" smtClean="0">
                <a:solidFill>
                  <a:schemeClr val="accent4">
                    <a:lumMod val="75000"/>
                  </a:schemeClr>
                </a:solidFill>
              </a:rPr>
              <a:t>Три группы требований</a:t>
            </a:r>
          </a:p>
          <a:p>
            <a:pPr marL="521208" indent="-457200">
              <a:buClr>
                <a:schemeClr val="accent4">
                  <a:lumMod val="75000"/>
                </a:schemeClr>
              </a:buClr>
              <a:buBlip>
                <a:blip r:embed="rId2"/>
              </a:buBlip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К структуре ООП</a:t>
            </a:r>
          </a:p>
          <a:p>
            <a:pPr marL="521208" indent="-457200">
              <a:buClr>
                <a:schemeClr val="accent4">
                  <a:lumMod val="75000"/>
                </a:schemeClr>
              </a:buClr>
              <a:buBlip>
                <a:blip r:embed="rId2"/>
              </a:buBlip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К условиям реализации ООП</a:t>
            </a:r>
          </a:p>
          <a:p>
            <a:pPr marL="521208" indent="-457200">
              <a:buClr>
                <a:schemeClr val="accent4">
                  <a:lumMod val="75000"/>
                </a:schemeClr>
              </a:buClr>
              <a:buBlip>
                <a:blip r:embed="rId2"/>
              </a:buBlip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К результатам освоения</a:t>
            </a:r>
          </a:p>
          <a:p>
            <a:pPr marL="521208" indent="-457200">
              <a:buClr>
                <a:schemeClr val="accent4">
                  <a:lumMod val="75000"/>
                </a:schemeClr>
              </a:buClr>
              <a:buFont typeface="+mj-lt"/>
              <a:buAutoNum type="arabicPeriod" startAt="2"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5 образовательных областей</a:t>
            </a:r>
          </a:p>
          <a:p>
            <a:pPr marL="521208" indent="-457200">
              <a:buClr>
                <a:schemeClr val="accent4">
                  <a:lumMod val="75000"/>
                </a:schemeClr>
              </a:buClr>
              <a:buFont typeface="+mj-lt"/>
              <a:buAutoNum type="arabicPeriod" startAt="2"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60% - обязательная часть программы</a:t>
            </a:r>
          </a:p>
          <a:p>
            <a:pPr marL="521208" indent="-457200">
              <a:buClr>
                <a:schemeClr val="accent4">
                  <a:lumMod val="75000"/>
                </a:schemeClr>
              </a:buClr>
              <a:buFont typeface="+mj-lt"/>
              <a:buAutoNum type="arabicPeriod" startAt="2"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40% - вариативная</a:t>
            </a:r>
          </a:p>
          <a:p>
            <a:pPr marL="521208" indent="-457200">
              <a:buClr>
                <a:schemeClr val="accent4">
                  <a:lumMod val="75000"/>
                </a:schemeClr>
              </a:buClr>
              <a:buBlip>
                <a:blip r:embed="rId2"/>
              </a:buBlip>
            </a:pPr>
            <a:endParaRPr lang="ru-RU" sz="2000" b="1" u="sng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85728"/>
            <a:ext cx="81439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Чем отличаются ФГТ и ФГОС ДО</a:t>
            </a:r>
            <a:endParaRPr lang="ru-RU" sz="36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3399FF"/>
            </a:gs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7972452" cy="1089804"/>
          </a:xfrm>
        </p:spPr>
        <p:txBody>
          <a:bodyPr>
            <a:normAutofit/>
          </a:bodyPr>
          <a:lstStyle/>
          <a:p>
            <a:pPr algn="ctr"/>
            <a:r>
              <a:rPr lang="ru-RU" sz="2800" u="sng" dirty="0" smtClean="0"/>
              <a:t>Социальная ситуация развития предполагает три группы требований</a:t>
            </a:r>
            <a:endParaRPr lang="ru-RU" sz="28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3" y="1428736"/>
            <a:ext cx="8429684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Пространственно – временные – пространство и игрушки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Социальные – система взаимоотношений со взрослыми и сверстниками.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Деятельностные</a:t>
            </a:r>
            <a:r>
              <a:rPr lang="ru-RU" sz="2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– детские виды деятельности: двигательная, игровая, коммуникативная, конструирование из различных материалов, изобразительная, восприятие художественной литературы и фольклор.</a:t>
            </a:r>
          </a:p>
          <a:p>
            <a:pPr marL="457200" indent="-457200">
              <a:buFont typeface="+mj-lt"/>
              <a:buAutoNum type="arabicPeriod"/>
            </a:pPr>
            <a:endParaRPr lang="ru-RU" sz="20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marL="457200" indent="-457200"/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7" y="3929066"/>
            <a:ext cx="8143932" cy="2492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u="sng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Какие же требования предъявляются к условиям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</a:t>
            </a:r>
            <a:r>
              <a:rPr lang="ru-RU" sz="2000" b="1" cap="none" spc="0" dirty="0" err="1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сихолого</a:t>
            </a:r>
            <a:r>
              <a:rPr lang="ru-RU" sz="20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- педагогические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Кадровые</a:t>
            </a:r>
          </a:p>
          <a:p>
            <a:pPr>
              <a:buFont typeface="Arial" pitchFamily="34" charset="0"/>
              <a:buChar char="•"/>
            </a:pPr>
            <a:r>
              <a:rPr lang="ru-RU" sz="20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Материально – технические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Финансовые</a:t>
            </a:r>
          </a:p>
          <a:p>
            <a:pPr>
              <a:buFont typeface="Arial" pitchFamily="34" charset="0"/>
              <a:buChar char="•"/>
            </a:pPr>
            <a:r>
              <a:rPr lang="ru-RU" sz="20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 предметно развивающей среде</a:t>
            </a:r>
            <a:endParaRPr lang="ru-RU" sz="20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7"/>
            <a:ext cx="839204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</a:t>
            </a:r>
          </a:p>
          <a:p>
            <a:pPr algn="ctr"/>
            <a:r>
              <a:rPr lang="ru-RU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 психолого-педагогическим условиям</a:t>
            </a:r>
            <a:endParaRPr lang="ru-RU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2188" y="2060848"/>
            <a:ext cx="87180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уважение педагогов к человеческому достоинству воспитанников, формирование и поддержка их положительной самооценки, уверенности в собственных возможностях и способностях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использование в образовательном процессе форм и методов работы с детьми, соответствующих их психолого-возрастным и индивидуальным особенностям (недопустимость как искусственного ускорения, так и искусственного замедления развития детей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построение образовательного процесса на основе взаимодействия взрослых с детьми, ориентированного на интересы и возможности каждого ребёнка и учитывающего социальную ситуацию его развития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поддержка педагогами положительного, доброжелательного отношения детей друг к другу и взаимодействия детей в разных видах деятельности;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поддержка инициативы и самостоятельности детей в специфических для них видах деятельности;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возможность выбора детьми материалов, видов активности, участников совместной деятельности и общения;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защита детей от всех форм физического и психического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насилия;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● построение взаимодействия с семьями воспитанников в целях осуществления полноценного развития каждого ребёнка, вовлечение семей воспитанников непосредственно в образовательный процесс.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188" y="1520145"/>
            <a:ext cx="3475037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50384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60647"/>
            <a:ext cx="734481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кадровым условиям условиям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906978"/>
            <a:ext cx="8496944" cy="165618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должна быть укомплектована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квалифицированными кадрами («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Высшее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профессиональное образование или среднее профессиональное образование по направлению подготовки "Образование и педагогика" без предъявления требований к стажу работы либо высшее профессиональное образование или среднее профессиональное образование и дополнительное профессиональное образование по направлению подготовки "Образование и педагогика" без предъявления требований к стажу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работы», ЕКС от 26.08.2010 г.).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780928"/>
            <a:ext cx="8496944" cy="198954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Программы осуществляется:</a:t>
            </a: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воспитателями в течение всего времени пребывания воспитанников в Организации. Каждая группа должна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непрерывно сопровождаться воспитателем или другим педагогом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иными педагогическими </a:t>
            </a: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работниками,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соответствующие должности для которых устанавливаются Организацией самостоятельно в зависимости от содержания Программы;</a:t>
            </a:r>
          </a:p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в создании условий, необходимых для реализации образовательной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программы,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принимают участие помощники воспитателя и другие работники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4882912"/>
            <a:ext cx="8496944" cy="185845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Реализация Программы требует от Организации осуществления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управления образовательной деятельностью, методического обеспечения реализации Программы, ведения бухгалтерского учёта, финансово-хозяйственной и хозяйственной деятельности, необходимого медицинского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сопровождения.</a:t>
            </a: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решения этих задач привлекается соответствующий квалифицированный персонал в качестве сотрудников Организации и/или заключаются договора с организациями, предоставляющими соответствующие услуги.</a:t>
            </a:r>
          </a:p>
        </p:txBody>
      </p:sp>
    </p:spTree>
    <p:extLst>
      <p:ext uri="{BB962C8B-B14F-4D97-AF65-F5344CB8AC3E}">
        <p14:creationId xmlns:p14="http://schemas.microsoft.com/office/powerpoint/2010/main" xmlns="" val="4188775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60647"/>
            <a:ext cx="734481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материально-техническим условиям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9512" y="1772816"/>
            <a:ext cx="8496944" cy="456031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требования, определяемые в соответствии с санитарно-эпидемиологическими правилами и нормативами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числе: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к зданиям (помещениям) и участкам Организации (группы);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к водоснабжению, канализации, отоплению и вентиляции зданий (помещения) Организации (группы);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к набору и площадям образовательных помещений, их отделке и оборудованию;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к искусственному и естественному освещению образовательных помещений;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к санитарному состоянию и содержанию помещений;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к оснащению помещений для качественного питания воспитанников</a:t>
            </a: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6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2) требования, определяемые в соответствии с правилами пожарной безопасности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3) оснащённость помещений для работы медицинского персонала в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Организации.</a:t>
            </a:r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2680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7"/>
            <a:ext cx="799288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финансовым условиям</a:t>
            </a:r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условиям</a:t>
            </a:r>
            <a:endParaRPr lang="ru-RU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7984" y="1052736"/>
            <a:ext cx="8496944" cy="237626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Финансовые условия реализации Программы должны:</a:t>
            </a:r>
          </a:p>
          <a:p>
            <a:pPr algn="just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обеспечивать Организации возможность выполнения требований Стандарта к условиям реализации и структуре Программы;</a:t>
            </a:r>
          </a:p>
          <a:p>
            <a:pPr algn="just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обеспечивать реализацию обязательной части Программы и части, формируемой участниками образовательного процесса, учитывая вариативность индивидуальных траекторий развития воспитанников;</a:t>
            </a:r>
          </a:p>
          <a:p>
            <a:pPr algn="just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отражать структуру и объём расходов, необходимых для реализации Программы, а также механизм их формирования.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7112" y="3861048"/>
            <a:ext cx="8496944" cy="259228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Объём финансового обеспечения реализации Программы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определяется исходя из Требований к условиям реализации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ООП ДО 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данного Стандарта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должен быть достаточным и необходимым для осуществления Организацией расходов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на оплату труда работников, реализующих Программу;</a:t>
            </a: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на средства обучения, соответствующие материалы, в том числе расходные, игровое, спортивное, оздоровительное оборудование, инвентарь, оплату услуг связи, в том числе расходов, связанных с подключением к информационной сети Интернет;</a:t>
            </a:r>
          </a:p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связанных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дополнительным профессиональным образованием педагогических работников по профилю их деятельности; 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иных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связанных с реализацией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xmlns="" val="2627967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7"/>
            <a:ext cx="777686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Требования к развивающей предметно-пространственной </a:t>
            </a:r>
            <a:r>
              <a:rPr lang="ru-RU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среде</a:t>
            </a:r>
            <a:endParaRPr lang="ru-RU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1460976"/>
            <a:ext cx="8640960" cy="115212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Развивающая предметно-пространственная среда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(РППС)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обеспечивает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максимальную реализацию образовательного потенциала пространства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Организации (группы,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участка)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материалов, оборудования и инвентаря для развития детей дошкольного возраста, охраны и укрепления их здоровья, учёта особенностей и коррекции недостатков их развития.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7896" y="3993624"/>
            <a:ext cx="8664584" cy="18002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РППС должна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обеспечивать:</a:t>
            </a: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реализацию различных образовательных программ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используемых в образовательном процессе Организации;</a:t>
            </a: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условия для инклюзивного образования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 в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случае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его организации);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учёт национально-культурных, климатических условий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которых осуществляется образовательный процесс.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7896" y="2795032"/>
            <a:ext cx="8664584" cy="100811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РППС должна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обеспечивать возможность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общения и совместной деятельности детей и взрослых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(в том числе детей разного возраста), во всей группе и в малых группах,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двигательной активности детей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также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возможности для уединения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5937448"/>
            <a:ext cx="8664584" cy="79208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РППС Организации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(группы) должна быть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содержательно насыщенной, трансформируемой, полифункциональной, вариативной, доступной и безопасной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197761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8000">
              <a:srgbClr val="FFF200">
                <a:alpha val="97000"/>
              </a:srgbClr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7" y="214290"/>
            <a:ext cx="8215370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Примерные ООП будут опубликованы в федеральном реестре.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7" y="1285860"/>
            <a:ext cx="8286807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Авторы примерных ООП должны разработать и представить: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Варианты сетки занятий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Парциальные программы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Формы планирования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Режим дня, жизнедеятельности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Методические обеспечения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Учебный план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Мониторинг</a:t>
            </a:r>
          </a:p>
          <a:p>
            <a:pPr marL="514350" indent="-514350">
              <a:buFont typeface="+mj-lt"/>
              <a:buAutoNum type="arabicPeriod"/>
            </a:pPr>
            <a:endParaRPr lang="ru-RU" sz="28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2800" b="1" u="sng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7504" y="2564904"/>
            <a:ext cx="8736984" cy="129272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Используемые материалы: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Проект Федерального государственного образовательного стандарта  дошкольного образования от 13.06.2013 г.;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План перехода на </a:t>
            </a:r>
            <a:r>
              <a:rPr lang="ru-RU" sz="36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ФГОС ДО.</a:t>
            </a:r>
            <a:endParaRPr lang="ru-RU" sz="36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endParaRPr lang="ru-RU" dirty="0" smtClean="0"/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2576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8001056" cy="3714776"/>
          </a:xfrm>
          <a:effectLst>
            <a:glow rad="228600">
              <a:schemeClr val="accent3">
                <a:satMod val="175000"/>
                <a:alpha val="40000"/>
              </a:schemeClr>
            </a:glow>
            <a:outerShdw blurRad="39000" dist="25400" dir="5400000" rotWithShape="0">
              <a:srgbClr val="000000">
                <a:alpha val="38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540544" y="4002880"/>
            <a:ext cx="8062912" cy="192645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ВСТУПИЛ В СИЛУ С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01.01.2014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357166"/>
            <a:ext cx="821537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2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  <a:latin typeface="+mj-lt"/>
                <a:cs typeface="Times New Roman" pitchFamily="18" charset="0"/>
              </a:rPr>
              <a:t>Федеральный государственный общеобразовательный </a:t>
            </a:r>
            <a:r>
              <a:rPr lang="ru-RU" sz="32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стандарт дошкольного образования – документ, который все дошкольные образовательные организации обязаны реализовывать </a:t>
            </a:r>
            <a:endParaRPr lang="ru-RU" sz="32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b="1" i="1" u="sng" dirty="0" smtClean="0">
                <a:solidFill>
                  <a:srgbClr val="002060"/>
                </a:solidFill>
              </a:rPr>
              <a:t>Воспитатели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Обеспечение безопасности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Толерантного отношения со стороны родителей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Снижение документооборота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Больше доступных образовательных программ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Обучение счету и письму должно быть в школе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Желание обучаться – курсы ПК</a:t>
            </a:r>
          </a:p>
          <a:p>
            <a:pPr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i="1" u="sng" dirty="0" smtClean="0">
                <a:solidFill>
                  <a:srgbClr val="002060"/>
                </a:solidFill>
              </a:rPr>
              <a:t>Родители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За раннее и ускоренное развитие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За образование отвечает государство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Главное – здоровье детей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002060"/>
                </a:solidFill>
              </a:rPr>
              <a:t>Развитие ребенка в других областях (творчество)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28604"/>
            <a:ext cx="7929618" cy="830997"/>
          </a:xfrm>
          <a:prstGeom prst="rect">
            <a:avLst/>
          </a:prstGeom>
          <a:noFill/>
          <a:effectLst>
            <a:softEdge rad="635000"/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Чего ждут от стандарта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7" y="1714488"/>
            <a:ext cx="407196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endParaRPr lang="ru-RU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714488"/>
            <a:ext cx="38576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endParaRPr lang="ru-RU" sz="5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60032" y="332656"/>
            <a:ext cx="31515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Понятие ФГОС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3789" y="1124744"/>
            <a:ext cx="7857747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(англ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standart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норма, образец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– «образец, эталон, модель, принимаемые за исходные для сопоставления с ними др. подобных объектов»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2477" y="2060848"/>
            <a:ext cx="7879059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комплекс норм, правил, требований, которые устанавливаются на основе достижений науки, техники и передового опыта; минимальные требования (к продукции), устанавливаемые с целью защиты здоровья и безопасности потребителей; гарантии – условия и механизмы, обеспечивающие беспрепятственное пользование правами и их всестороннюю охрану»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3789" y="3717032"/>
            <a:ext cx="7857747" cy="2952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 в образовании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должен выступать гарантией конституционного права российского гражданина, права любого человека на качественное образование.</a:t>
            </a:r>
          </a:p>
          <a:p>
            <a:pPr algn="just"/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система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основных параметров, которые принимаются в качестве государственной нормы образованности, отражающей общественный идеал и учитывающей возможности реальной личности и системы образования по достижению этого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идеала.</a:t>
            </a:r>
          </a:p>
          <a:p>
            <a:pPr algn="just"/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отражает согласованные социально-культурные, общественно-государственные ожидания относительно уровня ДО, которые являются ориентирами для учредителей дошкольных Организаций, специалистов системы образования, семей воспитанников и широкой общественности.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27940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9" y="295921"/>
            <a:ext cx="7572428" cy="10772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Методологическая </a:t>
            </a:r>
          </a:p>
          <a:p>
            <a:pPr algn="ctr"/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 теоретическая основа ФГОС ДО</a:t>
            </a:r>
            <a:endParaRPr lang="ru-R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32477" y="1700808"/>
            <a:ext cx="8399963" cy="108012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положения культурно-исторической теории Л.С. Выготского и отечественной научной психолого-педагогической школы о закономерностях развития ребенка в дошкольном возрасте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А.Н.Леонтьев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Л.И.Божович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А.В.Запорожец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В.В.Давыдов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др.)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2476" y="2986296"/>
            <a:ext cx="8399964" cy="108012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 по аксиологии и философии образования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И.А.Зимняя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В.П.Зинченко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Н.Д.Никандров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В.А.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Сластенин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др.),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теории и методологии разработки образовательных стандартов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В.И.Байденко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В.П.Беспалько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А.М.Кондаков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А.А.Кузнецов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B.C.Леднев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А.И.Маркушевич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М.В.Рыжаков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В.М.Соколов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А.И.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Субетто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др.)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2476" y="4293096"/>
            <a:ext cx="8399964" cy="108012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научные положения, практические разработки и методические рекомендации, содержащиеся в трудах исследователей в области дошкольного образования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Л.А.Венгер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М.А. Васильева,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В.Т.Кудрявцев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Л.А.Парамонова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В.А. Петровский и др.)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8589" y="5525616"/>
            <a:ext cx="8393851" cy="108012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законодательные и нормативные правовые акты Российской Федерации в области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180801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4048" y="325805"/>
            <a:ext cx="32621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Цели  ФГОС ДО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00808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государством равенства возможностей для каждого ребёнка в получении качественного дошкольного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единства образовательного пространства Российской Федерации относительно уровня дошкольного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63623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15927" y="116632"/>
            <a:ext cx="367408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Задачи  ФГОС ДО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729259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охрана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укрепление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физического и психического здоровья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детей;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сохранение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поддержка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индивидуальности ребёнка,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индивидуальных способностей и творческого потенциала каждого ребёнка как субъекта отношений с людьми, миром и самим собой;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общей культуры воспитанников,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их нравственных, интеллектуальных, физических, эстетических качеств, инициативности, самостоятельности и ответственности, формирования предпосылок учебной деятельности;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вариативности и разнообразия содержания образовательных программ и организационных форм уровня дошкольного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образования с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учётом образовательных потребностей и способностей воспитанников;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социокультурной среды, соответствующей возрастным и индивидуальным особенностям детей;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преемственности основных образовательных программ дошкольного и начального общего образования;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определение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направлений для систематического межведомственного взаимодействия, а также взаимодействия педагогических и общественных объединений (в том числе сетевого).</a:t>
            </a:r>
          </a:p>
        </p:txBody>
      </p:sp>
    </p:spTree>
    <p:extLst>
      <p:ext uri="{BB962C8B-B14F-4D97-AF65-F5344CB8AC3E}">
        <p14:creationId xmlns:p14="http://schemas.microsoft.com/office/powerpoint/2010/main" xmlns="" val="381325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7" y="642918"/>
            <a:ext cx="842968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Чем </a:t>
            </a:r>
            <a:r>
              <a:rPr lang="ru-RU" sz="2800" b="1" spc="200" dirty="0" err="1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обусловленна</a:t>
            </a:r>
            <a:r>
              <a:rPr lang="ru-RU" sz="28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разработка данного документа</a:t>
            </a:r>
            <a:endParaRPr lang="ru-RU" sz="28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1857364"/>
            <a:ext cx="778674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Два основания для введения ФГОС ДО</a:t>
            </a:r>
          </a:p>
          <a:p>
            <a:pPr algn="ctr"/>
            <a:endParaRPr lang="ru-RU" sz="3600" b="1" u="sng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Закон «Об образовании РФ»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Современная </a:t>
            </a:r>
            <a:r>
              <a:rPr lang="ru-RU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социокультурная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ситуация.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6900882" cy="61749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5" y="500042"/>
            <a:ext cx="821537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ФГОС ДО основан на следующих документах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7" y="1857365"/>
            <a:ext cx="8190346" cy="29854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Конвенция о правах ребенка</a:t>
            </a:r>
          </a:p>
          <a:p>
            <a:pPr>
              <a:buFont typeface="Wingdings" pitchFamily="2" charset="2"/>
              <a:buChar char="v"/>
            </a:pP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Закон об образовании РФ</a:t>
            </a:r>
          </a:p>
          <a:p>
            <a:pPr>
              <a:buFont typeface="Wingdings" pitchFamily="2" charset="2"/>
              <a:buChar char="v"/>
            </a:pP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Конституция РФ</a:t>
            </a:r>
          </a:p>
          <a:p>
            <a:pPr>
              <a:buFont typeface="Wingdings" pitchFamily="2" charset="2"/>
              <a:buChar char="v"/>
            </a:pP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Государственная программа 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«Развитие образования на 2013-2020 </a:t>
            </a:r>
            <a:r>
              <a:rPr lang="ru-RU" sz="2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гг</a:t>
            </a:r>
            <a:r>
              <a:rPr lang="ru-RU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»</a:t>
            </a:r>
          </a:p>
          <a:p>
            <a:pPr>
              <a:buFont typeface="Wingdings" pitchFamily="2" charset="2"/>
              <a:buChar char="v"/>
            </a:pPr>
            <a:endParaRPr lang="ru-RU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615</TotalTime>
  <Words>1639</Words>
  <Application>Microsoft Office PowerPoint</Application>
  <PresentationFormat>Экран (4:3)</PresentationFormat>
  <Paragraphs>164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Яркая</vt:lpstr>
      <vt:lpstr>Слайд 1</vt:lpstr>
      <vt:lpstr> </vt:lpstr>
      <vt:lpstr>Слайд 3</vt:lpstr>
      <vt:lpstr>Слайд 4</vt:lpstr>
      <vt:lpstr>Слайд 5</vt:lpstr>
      <vt:lpstr>Слайд 6</vt:lpstr>
      <vt:lpstr>Слайд 7</vt:lpstr>
      <vt:lpstr>     </vt:lpstr>
      <vt:lpstr>Слайд 9</vt:lpstr>
      <vt:lpstr>Слайд 10</vt:lpstr>
      <vt:lpstr>Слайд 11</vt:lpstr>
      <vt:lpstr>Социальная ситуация развития предполагает три группы требований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Янина</dc:creator>
  <cp:lastModifiedBy>Home</cp:lastModifiedBy>
  <cp:revision>51</cp:revision>
  <dcterms:created xsi:type="dcterms:W3CDTF">2014-11-17T08:39:19Z</dcterms:created>
  <dcterms:modified xsi:type="dcterms:W3CDTF">2016-12-12T19:35:50Z</dcterms:modified>
</cp:coreProperties>
</file>