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_rels/presentation.xml.rels" ContentType="application/vnd.openxmlformats-package.relationships+xml"/>
  <Override PartName="/ppt/notesSlides/_rels/notesSlide4.xml.rels" ContentType="application/vnd.openxmlformats-package.relationships+xml"/>
  <Override PartName="/ppt/notesSlides/notesSlide4.xml" ContentType="application/vnd.openxmlformats-officedocument.presentationml.notesSlide+xml"/>
  <Override PartName="/ppt/media/image23.jpeg" ContentType="image/jpeg"/>
  <Override PartName="/ppt/media/image22.jpeg" ContentType="image/jpeg"/>
  <Override PartName="/ppt/media/image21.jpeg" ContentType="image/jpeg"/>
  <Override PartName="/ppt/media/image20.jpeg" ContentType="image/jpeg"/>
  <Override PartName="/ppt/media/image6.png" ContentType="image/png"/>
  <Override PartName="/ppt/media/image5.png" ContentType="image/png"/>
  <Override PartName="/ppt/media/image3.png" ContentType="image/png"/>
  <Override PartName="/ppt/media/image1.png" ContentType="image/png"/>
  <Override PartName="/ppt/media/image2.png" ContentType="image/png"/>
  <Override PartName="/ppt/media/image7.png" ContentType="image/png"/>
  <Override PartName="/ppt/media/image18.png" ContentType="image/png"/>
  <Override PartName="/ppt/media/image17.png" ContentType="image/png"/>
  <Override PartName="/ppt/media/image4.jpeg" ContentType="image/jpeg"/>
  <Override PartName="/ppt/media/image14.png" ContentType="image/png"/>
  <Override PartName="/ppt/media/image15.png" ContentType="image/png"/>
  <Override PartName="/ppt/media/image8.jpeg" ContentType="image/jpeg"/>
  <Override PartName="/ppt/media/image9.jpeg" ContentType="image/jpeg"/>
  <Override PartName="/ppt/media/image12.png" ContentType="image/png"/>
  <Override PartName="/ppt/media/image10.png" ContentType="image/png"/>
  <Override PartName="/ppt/media/image13.png" ContentType="image/png"/>
  <Override PartName="/ppt/media/image19.jpeg" ContentType="image/jpeg"/>
  <Override PartName="/ppt/media/image11.jpeg" ContentType="image/jpeg"/>
  <Override PartName="/ppt/media/image16.jpeg" ContentType="image/jpeg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heme/theme2.xml" ContentType="application/vnd.openxmlformats-officedocument.theme+xml"/>
  <Override PartName="/ppt/theme/theme1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slide13.xml" ContentType="application/vnd.openxmlformats-officedocument.presentationml.slide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_rels/slide4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3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32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dt"/>
          </p:nvPr>
        </p:nvSpPr>
        <p:spPr>
          <a:xfrm>
            <a:off x="4279320" y="0"/>
            <a:ext cx="328032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32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sldNum"/>
          </p:nvPr>
        </p:nvSpPr>
        <p:spPr>
          <a:xfrm>
            <a:off x="4279320" y="10157400"/>
            <a:ext cx="328032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8EB67F21-3E70-4DBC-B4D8-75362F032831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0920" cy="3427920"/>
          </a:xfrm>
          <a:prstGeom prst="rect">
            <a:avLst/>
          </a:prstGeom>
        </p:spPr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320" cy="411372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3884760" y="8685360"/>
            <a:ext cx="29707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r">
              <a:lnSpc>
                <a:spcPct val="100000"/>
              </a:lnSpc>
            </a:pPr>
            <a:fld id="{2AB30D24-F0AB-41A0-8524-F9F7675A0D15}" type="slidenum">
              <a:rPr b="0" lang="ru-RU" sz="1200" spc="-1" strike="noStrike">
                <a:solidFill>
                  <a:srgbClr val="000000"/>
                </a:solidFill>
                <a:latin typeface="Times New Roman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</a:t>
            </a:r>
            <a:r>
              <a:rPr b="0" lang="ru-RU" sz="4400" spc="-1" strike="noStrike">
                <a:latin typeface="Arial"/>
              </a:rPr>
              <a:t>текста заглавия </a:t>
            </a:r>
            <a:r>
              <a:rPr b="0" lang="ru-RU" sz="4400" spc="-1" strike="noStrike">
                <a:latin typeface="Arial"/>
              </a:rPr>
              <a:t>щёлкните </a:t>
            </a:r>
            <a:r>
              <a:rPr b="0" lang="ru-RU" sz="4400" spc="-1" strike="noStrike">
                <a:latin typeface="Arial"/>
              </a:rPr>
              <a:t>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jpeg"/><Relationship Id="rId7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>
            <a:off x="457200" y="274680"/>
            <a:ext cx="8228520" cy="44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5" name="Объект 3" descr=""/>
          <p:cNvPicPr/>
          <p:nvPr/>
        </p:nvPicPr>
        <p:blipFill>
          <a:blip r:embed="rId1"/>
          <a:stretch/>
        </p:blipFill>
        <p:spPr>
          <a:xfrm>
            <a:off x="287640" y="188640"/>
            <a:ext cx="8676000" cy="639360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457200" y="0"/>
            <a:ext cx="8228520" cy="2360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i="1" lang="ru-RU" sz="2000" spc="-1" strike="noStrike">
                <a:solidFill>
                  <a:srgbClr val="2f243d"/>
                </a:solidFill>
                <a:latin typeface="Times New Roman"/>
                <a:ea typeface="Calibri"/>
              </a:rPr>
              <a:t>«То, какой должна быть современная школа: её инфраструктура, оснащение, уровень обучения и воспитания, организация внешкольного образования, кружков, спортивных секций, – всё это важно. Здесь важен не только труд учителя, но и участие самих учеников и, безусловно, родителей. Потому что только общие дела могут создать школу, в которой интересно учиться, которая притягательна своими возможностями в раскрытии таланта ребят, в подготовке их ко взрослой жизни» </a:t>
            </a:r>
            <a:r>
              <a:rPr b="0" lang="ru-RU" sz="2000" spc="-1" strike="noStrike">
                <a:solidFill>
                  <a:srgbClr val="2f243d"/>
                </a:solidFill>
                <a:latin typeface="Times New Roman"/>
                <a:ea typeface="Calibri"/>
              </a:rPr>
              <a:t> В. В. Путин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47" name="Объект 3" descr=""/>
          <p:cNvPicPr/>
          <p:nvPr/>
        </p:nvPicPr>
        <p:blipFill>
          <a:blip r:embed="rId1"/>
          <a:stretch/>
        </p:blipFill>
        <p:spPr>
          <a:xfrm>
            <a:off x="457200" y="2493000"/>
            <a:ext cx="4113720" cy="4089240"/>
          </a:xfrm>
          <a:prstGeom prst="rect">
            <a:avLst/>
          </a:prstGeom>
          <a:ln w="9360">
            <a:noFill/>
          </a:ln>
        </p:spPr>
      </p:pic>
      <p:pic>
        <p:nvPicPr>
          <p:cNvPr id="48" name="Рисунок 4" descr=""/>
          <p:cNvPicPr/>
          <p:nvPr/>
        </p:nvPicPr>
        <p:blipFill>
          <a:blip r:embed="rId2"/>
          <a:stretch/>
        </p:blipFill>
        <p:spPr>
          <a:xfrm>
            <a:off x="5220000" y="2493000"/>
            <a:ext cx="3383280" cy="40600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stomShape 1"/>
          <p:cNvSpPr/>
          <p:nvPr/>
        </p:nvSpPr>
        <p:spPr>
          <a:xfrm>
            <a:off x="251640" y="116640"/>
            <a:ext cx="8228520" cy="1353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В новом учебном году в соответствии с федеральными рекомендациями в школах будет продолжена традиция поднятия флага России </a:t>
            </a:r>
            <a:br/>
            <a:r>
              <a:rPr b="1" lang="ru-RU" sz="2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и Республики Крым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50" name="Объект 4" descr=""/>
          <p:cNvPicPr/>
          <p:nvPr/>
        </p:nvPicPr>
        <p:blipFill>
          <a:blip r:embed="rId1"/>
          <a:stretch/>
        </p:blipFill>
        <p:spPr>
          <a:xfrm>
            <a:off x="4340880" y="1708920"/>
            <a:ext cx="4354560" cy="2849760"/>
          </a:xfrm>
          <a:prstGeom prst="rect">
            <a:avLst/>
          </a:prstGeom>
          <a:ln w="9360">
            <a:noFill/>
          </a:ln>
        </p:spPr>
      </p:pic>
      <p:sp>
        <p:nvSpPr>
          <p:cNvPr id="51" name="CustomShape 2"/>
          <p:cNvSpPr/>
          <p:nvPr/>
        </p:nvSpPr>
        <p:spPr>
          <a:xfrm>
            <a:off x="107640" y="1708920"/>
            <a:ext cx="4232160" cy="228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i="1" lang="ru-RU" sz="2400" spc="-1" strike="noStrike">
                <a:solidFill>
                  <a:srgbClr val="2f243d"/>
                </a:solidFill>
                <a:latin typeface="Times New Roman"/>
                <a:ea typeface="DejaVu Sans"/>
              </a:rPr>
              <a:t>Письмо Минпросвещения РФ от 15.04.2022 № СК-295/06 «Об использовании государственных символов Российской Федерации»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52" name="CustomShape 3"/>
          <p:cNvSpPr/>
          <p:nvPr/>
        </p:nvSpPr>
        <p:spPr>
          <a:xfrm>
            <a:off x="4536720" y="4559760"/>
            <a:ext cx="4354560" cy="1552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i="1" lang="ru-RU" sz="2400" spc="-1" strike="noStrike">
                <a:solidFill>
                  <a:srgbClr val="2f243d"/>
                </a:solidFill>
                <a:latin typeface="Times New Roman"/>
                <a:ea typeface="DejaVu Sans"/>
              </a:rPr>
              <a:t>Письмо Минпросвещения РФ  от 1706.2022 № АБ-1611/06 «О направлении Стандарта церемониала»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53" name="" descr=""/>
          <p:cNvPicPr/>
          <p:nvPr/>
        </p:nvPicPr>
        <p:blipFill>
          <a:blip r:embed="rId2"/>
          <a:stretch/>
        </p:blipFill>
        <p:spPr>
          <a:xfrm>
            <a:off x="859320" y="3593520"/>
            <a:ext cx="2595960" cy="32637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" descr=""/>
          <p:cNvPicPr/>
          <p:nvPr/>
        </p:nvPicPr>
        <p:blipFill>
          <a:blip r:embed="rId1"/>
          <a:stretch/>
        </p:blipFill>
        <p:spPr>
          <a:xfrm>
            <a:off x="5062320" y="792000"/>
            <a:ext cx="3433680" cy="2448000"/>
          </a:xfrm>
          <a:prstGeom prst="rect">
            <a:avLst/>
          </a:prstGeom>
          <a:ln>
            <a:noFill/>
          </a:ln>
        </p:spPr>
      </p:pic>
      <p:pic>
        <p:nvPicPr>
          <p:cNvPr id="55" name="" descr=""/>
          <p:cNvPicPr/>
          <p:nvPr/>
        </p:nvPicPr>
        <p:blipFill>
          <a:blip r:embed="rId2"/>
          <a:stretch/>
        </p:blipFill>
        <p:spPr>
          <a:xfrm>
            <a:off x="5000400" y="4039920"/>
            <a:ext cx="3445560" cy="2584080"/>
          </a:xfrm>
          <a:prstGeom prst="rect">
            <a:avLst/>
          </a:prstGeom>
          <a:ln>
            <a:noFill/>
          </a:ln>
        </p:spPr>
      </p:pic>
      <p:sp>
        <p:nvSpPr>
          <p:cNvPr id="56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57" name="Объект 4" descr=""/>
          <p:cNvPicPr/>
          <p:nvPr/>
        </p:nvPicPr>
        <p:blipFill>
          <a:blip r:embed="rId3"/>
          <a:stretch/>
        </p:blipFill>
        <p:spPr>
          <a:xfrm>
            <a:off x="0" y="188640"/>
            <a:ext cx="9142920" cy="1227960"/>
          </a:xfrm>
          <a:prstGeom prst="rect">
            <a:avLst/>
          </a:prstGeom>
          <a:ln w="9360">
            <a:noFill/>
          </a:ln>
        </p:spPr>
      </p:pic>
      <p:pic>
        <p:nvPicPr>
          <p:cNvPr id="58" name="Рисунок 8" descr=""/>
          <p:cNvPicPr/>
          <p:nvPr/>
        </p:nvPicPr>
        <p:blipFill>
          <a:blip r:embed="rId4"/>
          <a:stretch/>
        </p:blipFill>
        <p:spPr>
          <a:xfrm>
            <a:off x="598320" y="1417680"/>
            <a:ext cx="3446280" cy="1825560"/>
          </a:xfrm>
          <a:prstGeom prst="rect">
            <a:avLst/>
          </a:prstGeom>
          <a:ln>
            <a:noFill/>
          </a:ln>
        </p:spPr>
      </p:pic>
      <p:sp>
        <p:nvSpPr>
          <p:cNvPr id="59" name="CustomShape 2"/>
          <p:cNvSpPr/>
          <p:nvPr/>
        </p:nvSpPr>
        <p:spPr>
          <a:xfrm>
            <a:off x="671760" y="3287520"/>
            <a:ext cx="3540600" cy="363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2f243d"/>
                </a:solidFill>
                <a:latin typeface="Times New Roman"/>
                <a:ea typeface="DejaVu Sans"/>
              </a:rPr>
              <a:t>собираем единомышленников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0" name="CustomShape 3"/>
          <p:cNvSpPr/>
          <p:nvPr/>
        </p:nvSpPr>
        <p:spPr>
          <a:xfrm>
            <a:off x="447840" y="5527080"/>
            <a:ext cx="4552560" cy="1309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2f243d"/>
                </a:solidFill>
                <a:latin typeface="Times New Roman"/>
                <a:ea typeface="DejaVu Sans"/>
              </a:rPr>
              <a:t>стремимся не к количеству проведенных мероприятий, а к организованным видам совместной деятельности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61" name="CustomShape 4"/>
          <p:cNvSpPr/>
          <p:nvPr/>
        </p:nvSpPr>
        <p:spPr>
          <a:xfrm>
            <a:off x="4590360" y="3038400"/>
            <a:ext cx="4552560" cy="1614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2f243d"/>
                </a:solidFill>
                <a:latin typeface="Times New Roman"/>
                <a:ea typeface="DejaVu Sans"/>
              </a:rPr>
              <a:t>реализуем рабочую программу воспитания через ресурсы урока, классного руководства, внеурочной деятельности, социокультурной среды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62" name="" descr=""/>
          <p:cNvPicPr/>
          <p:nvPr/>
        </p:nvPicPr>
        <p:blipFill>
          <a:blip r:embed="rId5"/>
          <a:stretch/>
        </p:blipFill>
        <p:spPr>
          <a:xfrm>
            <a:off x="730440" y="3651840"/>
            <a:ext cx="3301200" cy="18748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64" name="CustomShape 2"/>
          <p:cNvSpPr/>
          <p:nvPr/>
        </p:nvSpPr>
        <p:spPr>
          <a:xfrm>
            <a:off x="0" y="1417680"/>
            <a:ext cx="9035280" cy="4707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  <a:spcBef>
                <a:spcPts val="561"/>
              </a:spcBef>
            </a:pPr>
            <a:r>
              <a:rPr b="1" i="1" lang="ru-RU" sz="2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Письмо Минпросвещения РФ от 05.07.2022 № АВ-12290/03 «О направлении методических рекомендаций по организации внеурочной деятельности»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641"/>
              </a:spcBef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2800" spc="-1" strike="noStrike">
              <a:latin typeface="Arial"/>
            </a:endParaRPr>
          </a:p>
        </p:txBody>
      </p:sp>
      <p:pic>
        <p:nvPicPr>
          <p:cNvPr id="65" name="Рисунок 8" descr=""/>
          <p:cNvPicPr/>
          <p:nvPr/>
        </p:nvPicPr>
        <p:blipFill>
          <a:blip r:embed="rId1"/>
          <a:stretch/>
        </p:blipFill>
        <p:spPr>
          <a:xfrm>
            <a:off x="457200" y="274680"/>
            <a:ext cx="8578080" cy="1141920"/>
          </a:xfrm>
          <a:prstGeom prst="rect">
            <a:avLst/>
          </a:prstGeom>
          <a:ln>
            <a:noFill/>
          </a:ln>
        </p:spPr>
      </p:pic>
      <p:pic>
        <p:nvPicPr>
          <p:cNvPr id="66" name="" descr=""/>
          <p:cNvPicPr/>
          <p:nvPr/>
        </p:nvPicPr>
        <p:blipFill>
          <a:blip r:embed="rId2"/>
          <a:stretch/>
        </p:blipFill>
        <p:spPr>
          <a:xfrm>
            <a:off x="2386440" y="3589920"/>
            <a:ext cx="3877200" cy="2673720"/>
          </a:xfrm>
          <a:prstGeom prst="rect">
            <a:avLst/>
          </a:prstGeom>
          <a:ln>
            <a:noFill/>
          </a:ln>
        </p:spPr>
      </p:pic>
      <p:pic>
        <p:nvPicPr>
          <p:cNvPr id="67" name="" descr=""/>
          <p:cNvPicPr/>
          <p:nvPr/>
        </p:nvPicPr>
        <p:blipFill>
          <a:blip r:embed="rId3"/>
          <a:stretch/>
        </p:blipFill>
        <p:spPr>
          <a:xfrm>
            <a:off x="0" y="4896000"/>
            <a:ext cx="3023640" cy="1961640"/>
          </a:xfrm>
          <a:prstGeom prst="rect">
            <a:avLst/>
          </a:prstGeom>
          <a:ln>
            <a:noFill/>
          </a:ln>
        </p:spPr>
      </p:pic>
      <p:pic>
        <p:nvPicPr>
          <p:cNvPr id="68" name="" descr=""/>
          <p:cNvPicPr/>
          <p:nvPr/>
        </p:nvPicPr>
        <p:blipFill>
          <a:blip r:embed="rId4"/>
          <a:stretch/>
        </p:blipFill>
        <p:spPr>
          <a:xfrm>
            <a:off x="0" y="2664000"/>
            <a:ext cx="2525040" cy="2231640"/>
          </a:xfrm>
          <a:prstGeom prst="rect">
            <a:avLst/>
          </a:prstGeom>
          <a:ln>
            <a:noFill/>
          </a:ln>
        </p:spPr>
      </p:pic>
      <p:pic>
        <p:nvPicPr>
          <p:cNvPr id="69" name="" descr=""/>
          <p:cNvPicPr/>
          <p:nvPr/>
        </p:nvPicPr>
        <p:blipFill>
          <a:blip r:embed="rId5"/>
          <a:stretch/>
        </p:blipFill>
        <p:spPr>
          <a:xfrm>
            <a:off x="6166080" y="2665080"/>
            <a:ext cx="2869200" cy="2151720"/>
          </a:xfrm>
          <a:prstGeom prst="rect">
            <a:avLst/>
          </a:prstGeom>
          <a:ln>
            <a:noFill/>
          </a:ln>
        </p:spPr>
      </p:pic>
      <p:pic>
        <p:nvPicPr>
          <p:cNvPr id="70" name="Рисунок 10" descr=""/>
          <p:cNvPicPr/>
          <p:nvPr/>
        </p:nvPicPr>
        <p:blipFill>
          <a:blip r:embed="rId6"/>
          <a:stretch/>
        </p:blipFill>
        <p:spPr>
          <a:xfrm>
            <a:off x="6030720" y="4817160"/>
            <a:ext cx="2848680" cy="18673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CustomShape 1"/>
          <p:cNvSpPr/>
          <p:nvPr/>
        </p:nvSpPr>
        <p:spPr>
          <a:xfrm>
            <a:off x="457200" y="274680"/>
            <a:ext cx="8228520" cy="632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br/>
            <a:r>
              <a:rPr b="1" lang="ru-RU" sz="36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ВНЕУРОЧНАЯ ДЕЯТЕЛЬНОСТЬ -</a:t>
            </a:r>
            <a:br/>
            <a:endParaRPr b="0" lang="ru-RU" sz="3600" spc="-1" strike="noStrike">
              <a:latin typeface="Arial"/>
            </a:endParaRPr>
          </a:p>
        </p:txBody>
      </p:sp>
      <p:sp>
        <p:nvSpPr>
          <p:cNvPr id="72" name="CustomShape 2"/>
          <p:cNvSpPr/>
          <p:nvPr/>
        </p:nvSpPr>
        <p:spPr>
          <a:xfrm>
            <a:off x="179640" y="908640"/>
            <a:ext cx="8784000" cy="5831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1" lang="ru-RU" sz="2800" spc="-1" strike="noStrike">
                <a:solidFill>
                  <a:srgbClr val="6eaa2e"/>
                </a:solidFill>
                <a:latin typeface="Times New Roman"/>
                <a:ea typeface="DejaVu Sans"/>
              </a:rPr>
              <a:t>- </a:t>
            </a:r>
            <a:r>
              <a:rPr b="1" lang="ru-RU" sz="28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образовательная деятельность, направленная на достижение планируемых результатов освоения основной образовательной программы (личностных, метапредметных и предметных), осуществляемая в формах, отличных от урочной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является неотъемлемой и обязательной частью основной образовательной программы</a:t>
            </a:r>
            <a:endParaRPr b="0" lang="ru-RU" sz="28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количество часов на внеурочную деятельность: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начальное общее образование – 102 часа в год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основное общее образование – 561 час в год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среднее общее образование – 221 час в год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ustomShape 1"/>
          <p:cNvSpPr/>
          <p:nvPr/>
        </p:nvSpPr>
        <p:spPr>
          <a:xfrm>
            <a:off x="482760" y="144000"/>
            <a:ext cx="8228520" cy="2937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br/>
            <a:r>
              <a:rPr b="1" lang="ru-RU" sz="44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РАЗГОВОРЫ О ВАЖНОМ</a:t>
            </a:r>
            <a:br/>
            <a:r>
              <a:rPr b="1" i="1" lang="ru-RU" sz="32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ЦИКЛ ВНЕУРОЧНЫХ ЗАНЯТИЙ</a:t>
            </a:r>
            <a:br/>
            <a:r>
              <a:rPr b="1" i="1" lang="ru-RU" sz="32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2022-2023 УЧЕБНЫЙ ГОД</a:t>
            </a:r>
            <a:br/>
            <a:r>
              <a:rPr b="1" lang="ru-RU" sz="44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старт – 5 сентября</a:t>
            </a:r>
            <a:br/>
            <a:br/>
            <a:endParaRPr b="0" lang="ru-RU" sz="4400" spc="-1" strike="noStrike">
              <a:latin typeface="Arial"/>
            </a:endParaRPr>
          </a:p>
        </p:txBody>
      </p:sp>
      <p:sp>
        <p:nvSpPr>
          <p:cNvPr id="74" name="CustomShape 2"/>
          <p:cNvSpPr/>
          <p:nvPr/>
        </p:nvSpPr>
        <p:spPr>
          <a:xfrm>
            <a:off x="4788000" y="2967480"/>
            <a:ext cx="4463280" cy="277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4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Письмо Минпросвещения РФ от 17.06.2022 №03-871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4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 </a:t>
            </a:r>
            <a:r>
              <a:rPr b="1" i="1" lang="ru-RU" sz="28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«Об организации занятий «Разговоры о важном»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75" name="" descr=""/>
          <p:cNvPicPr/>
          <p:nvPr/>
        </p:nvPicPr>
        <p:blipFill>
          <a:blip r:embed="rId1"/>
          <a:stretch/>
        </p:blipFill>
        <p:spPr>
          <a:xfrm>
            <a:off x="0" y="2808000"/>
            <a:ext cx="4895280" cy="40777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179640" y="116640"/>
            <a:ext cx="8784000" cy="1298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br/>
            <a:r>
              <a:rPr b="1" lang="ru-RU" sz="32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РАЗГОВОРЫ О ВАЖНОМ</a:t>
            </a:r>
            <a:br/>
            <a:r>
              <a:rPr b="1" lang="ru-RU" sz="24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34 КЛАССНЫХ ЧАСА В ГОД</a:t>
            </a:r>
            <a:br/>
            <a:r>
              <a:rPr b="1" lang="ru-RU" sz="24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1 РАЗ В НЕДЕЛЮ ПЕРВЫМ УРОКОМ </a:t>
            </a:r>
            <a:br/>
            <a:r>
              <a:rPr b="1" lang="ru-RU" sz="24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ПО ПОНЕДЕЛЬНИКАМ</a:t>
            </a:r>
            <a:br/>
            <a:endParaRPr b="0" lang="ru-RU" sz="2400" spc="-1" strike="noStrike">
              <a:latin typeface="Arial"/>
            </a:endParaRPr>
          </a:p>
        </p:txBody>
      </p:sp>
      <p:sp>
        <p:nvSpPr>
          <p:cNvPr id="77" name="CustomShape 2"/>
          <p:cNvSpPr/>
          <p:nvPr/>
        </p:nvSpPr>
        <p:spPr>
          <a:xfrm>
            <a:off x="3613320" y="1772640"/>
            <a:ext cx="5529600" cy="4478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1 час внеурочной деятельности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ТЕМЫ И СОДЕРЖАНИЕ КЛАССНЫХ ЧАСОВ РАЗРАБАТЫВАЮТСЯ НА ФЕДЕРАЛЬНОМ УРОВНЕ: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i="1" lang="ru-RU" sz="1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РАЗРАБОТКА СЦЕНАРИЕВ КЛАССНЫХ ЧАСОВ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i="1" lang="ru-RU" sz="1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1-2 КЛАССЫ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i="1" lang="ru-RU" sz="1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3-4 КЛАССЫ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i="1" lang="ru-RU" sz="1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5-6 КЛАССЫ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i="1" lang="ru-RU" sz="1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7-9 КЛАССЫ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i="1" lang="ru-RU" sz="1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10-11 КЛАССЫ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ВИЗУАЛИЗИРОВАННЫЙ КОНТЕНТ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	</a:t>
            </a:r>
            <a:r>
              <a:rPr b="1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ИНТЕРАКТИВНЫЕ ЗАДАНИЯ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</p:txBody>
      </p:sp>
      <p:sp>
        <p:nvSpPr>
          <p:cNvPr id="78" name="CustomShape 3"/>
          <p:cNvSpPr/>
          <p:nvPr/>
        </p:nvSpPr>
        <p:spPr>
          <a:xfrm>
            <a:off x="395640" y="5835600"/>
            <a:ext cx="8424000" cy="638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2060"/>
                </a:solidFill>
                <a:latin typeface="Times New Roman"/>
                <a:ea typeface="DejaVu Sans"/>
              </a:rPr>
              <a:t>ОТВЕТСТВЕННЫЙ ЗА ПРОВЕДЕНИЕ КЛАССНЫХ ЧАСОВ – КЛАСCНЫЙ РУКОВОДИТЕЛЬ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79" name="CustomShape 4"/>
          <p:cNvSpPr/>
          <p:nvPr/>
        </p:nvSpPr>
        <p:spPr>
          <a:xfrm>
            <a:off x="3613320" y="1047240"/>
            <a:ext cx="5349960" cy="368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0" name="" descr=""/>
          <p:cNvPicPr/>
          <p:nvPr/>
        </p:nvPicPr>
        <p:blipFill>
          <a:blip r:embed="rId1"/>
          <a:stretch/>
        </p:blipFill>
        <p:spPr>
          <a:xfrm>
            <a:off x="13320" y="1663560"/>
            <a:ext cx="3599640" cy="39520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457200" y="0"/>
            <a:ext cx="8228520" cy="979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br/>
            <a:br/>
            <a:r>
              <a:rPr b="1" lang="ru-RU" sz="28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ТЕМАТИКА ВНЕУРОЧНЫХ ЗАНЯТИЙ РАЗГОВОРЫ О ВАЖНОМ</a:t>
            </a:r>
            <a:br/>
            <a:br/>
            <a:endParaRPr b="0" lang="ru-RU" sz="2800" spc="-1" strike="noStrike">
              <a:latin typeface="Arial"/>
            </a:endParaRPr>
          </a:p>
        </p:txBody>
      </p:sp>
      <p:graphicFrame>
        <p:nvGraphicFramePr>
          <p:cNvPr id="82" name="Table 2"/>
          <p:cNvGraphicFramePr/>
          <p:nvPr/>
        </p:nvGraphicFramePr>
        <p:xfrm>
          <a:off x="0" y="980640"/>
          <a:ext cx="9143280" cy="7520400"/>
        </p:xfrm>
        <a:graphic>
          <a:graphicData uri="http://schemas.openxmlformats.org/drawingml/2006/table">
            <a:tbl>
              <a:tblPr/>
              <a:tblGrid>
                <a:gridCol w="4355640"/>
                <a:gridCol w="4788000"/>
              </a:tblGrid>
              <a:tr h="752076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знаний 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Наша страна – Россия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165 лет со дня рождения К.Э. Циолковского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музыки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пожилого человека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учителя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отца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Традиционные семейные ценности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народного единства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Мы разные, мы вместе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матери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Символы России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Волонтеры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Героев Отечества 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Конституции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Тема нового года. Семейные праздники и мечты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Рождество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Цифровая безопасность и гигиена школьника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снятия блокады Ленинграда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160 лет со дня рождения К.С. Станиславского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российской науки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Россия и мир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защитника Отечества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Забота о каждом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Международный женский день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110 лет со дня рождения советского писателя и поэта, автора 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слов гимнов РФ и СССР С.В. Михалкова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воссоединения Крыма с Россией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Всемирный день театра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космонавтики. Мы – первые!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Память о геноциде советского народа нацистами и их 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пособниками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Земли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Труда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Победы. Бессмертный полк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День детских общественных организаций</a:t>
                      </a:r>
                      <a:endParaRPr b="0" lang="ru-RU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•</a:t>
                      </a: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"Россия-страна возможностей"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76923c"/>
                    </a:solidFill>
                  </a:tcPr>
                </a:tc>
              </a:tr>
            </a:tbl>
          </a:graphicData>
        </a:graphic>
      </p:graphicFrame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4" name="Объект 4" descr=""/>
          <p:cNvPicPr/>
          <p:nvPr/>
        </p:nvPicPr>
        <p:blipFill>
          <a:blip r:embed="rId1"/>
          <a:stretch/>
        </p:blipFill>
        <p:spPr>
          <a:xfrm>
            <a:off x="0" y="0"/>
            <a:ext cx="9142920" cy="3067920"/>
          </a:xfrm>
          <a:prstGeom prst="rect">
            <a:avLst/>
          </a:prstGeom>
          <a:ln w="9360">
            <a:noFill/>
          </a:ln>
        </p:spPr>
      </p:pic>
      <p:pic>
        <p:nvPicPr>
          <p:cNvPr id="85" name="Рисунок 6" descr=""/>
          <p:cNvPicPr/>
          <p:nvPr/>
        </p:nvPicPr>
        <p:blipFill>
          <a:blip r:embed="rId2"/>
          <a:stretch/>
        </p:blipFill>
        <p:spPr>
          <a:xfrm>
            <a:off x="4411800" y="4149000"/>
            <a:ext cx="4570920" cy="2570760"/>
          </a:xfrm>
          <a:prstGeom prst="rect">
            <a:avLst/>
          </a:prstGeom>
          <a:ln>
            <a:noFill/>
          </a:ln>
        </p:spPr>
      </p:pic>
      <p:pic>
        <p:nvPicPr>
          <p:cNvPr id="86" name="Рисунок 8" descr=""/>
          <p:cNvPicPr/>
          <p:nvPr/>
        </p:nvPicPr>
        <p:blipFill>
          <a:blip r:embed="rId3"/>
          <a:stretch/>
        </p:blipFill>
        <p:spPr>
          <a:xfrm>
            <a:off x="160200" y="3213000"/>
            <a:ext cx="4401720" cy="23263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CustomShape 1"/>
          <p:cNvSpPr/>
          <p:nvPr/>
        </p:nvSpPr>
        <p:spPr>
          <a:xfrm>
            <a:off x="457200" y="274680"/>
            <a:ext cx="8228520" cy="560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РАЗГОВОРЫ О ВАЖНОМ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88" name="Объект 4" descr=""/>
          <p:cNvPicPr/>
          <p:nvPr/>
        </p:nvPicPr>
        <p:blipFill>
          <a:blip r:embed="rId1"/>
          <a:stretch/>
        </p:blipFill>
        <p:spPr>
          <a:xfrm>
            <a:off x="5364000" y="1052640"/>
            <a:ext cx="3599280" cy="2015280"/>
          </a:xfrm>
          <a:prstGeom prst="rect">
            <a:avLst/>
          </a:prstGeom>
          <a:ln w="9360">
            <a:noFill/>
          </a:ln>
        </p:spPr>
      </p:pic>
      <p:sp>
        <p:nvSpPr>
          <p:cNvPr id="89" name="CustomShape 2"/>
          <p:cNvSpPr/>
          <p:nvPr/>
        </p:nvSpPr>
        <p:spPr>
          <a:xfrm>
            <a:off x="179640" y="1052640"/>
            <a:ext cx="8963280" cy="5760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В РАМКАХ ВНЕУРОЧНЫХ ЗАНЯТИЙ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УЧАЩИЕСЯ ВЫПОЛНЯЮТ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ТВОРЧЕСКИЕ ЗАДАНИЯ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47375b"/>
                </a:solidFill>
                <a:latin typeface="Times New Roman"/>
                <a:ea typeface="DejaVu Sans"/>
              </a:rPr>
              <a:t>ПРИМЕРЫ ЗАДАНИЙ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6eaa2e"/>
                </a:solidFill>
                <a:latin typeface="Times New Roman"/>
                <a:ea typeface="DejaVu Sans"/>
              </a:rPr>
              <a:t>1-2, 3-4 классы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6eaa2e"/>
                </a:solidFill>
                <a:latin typeface="Times New Roman"/>
                <a:ea typeface="DejaVu Sans"/>
              </a:rPr>
              <a:t>Творческое задание: Совместно с родителями сделайте фотографии или рисунки для нашей выставки «Удивительный мир родной  природы». Выберите сюжеты, которые вас удивили.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5-7, 8-9 классы.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Творческое задание (одно по выбору): Напишите письмо человеку, который является для вас героем. На каком основании вы сделали свой выбор?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47375b"/>
                </a:solidFill>
                <a:latin typeface="Times New Roman"/>
                <a:ea typeface="DejaVu Sans"/>
              </a:rPr>
              <a:t>10-11 классы. СПО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47375b"/>
                </a:solidFill>
                <a:latin typeface="Times New Roman"/>
                <a:ea typeface="DejaVu Sans"/>
              </a:rPr>
              <a:t>Творческое задание (одно по выбору):  Спросите родителей, в каких важных исторических событиях, упоминаемых на сегодняшнем уроке, принимали участие члены вашей семьи. Подготовьте небольшое сообщение об этом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457200" y="274680"/>
            <a:ext cx="8228520" cy="632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Методическое сопровождение РАЗГОВОРЫ О ВАЖНОМ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91" name="CustomShape 2"/>
          <p:cNvSpPr/>
          <p:nvPr/>
        </p:nvSpPr>
        <p:spPr>
          <a:xfrm>
            <a:off x="457200" y="1124640"/>
            <a:ext cx="8228520" cy="5000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  <a:spcBef>
                <a:spcPts val="720"/>
              </a:spcBef>
            </a:pPr>
            <a:r>
              <a:rPr b="1" i="1" lang="ru-RU" sz="28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МР для организации цикла еженедельных занятий, включающие </a:t>
            </a:r>
            <a:r>
              <a:rPr b="1" i="1" lang="ru-RU" sz="2800" spc="-1" strike="noStrike">
                <a:solidFill>
                  <a:srgbClr val="0070c0"/>
                </a:solidFill>
                <a:latin typeface="Times New Roman"/>
                <a:ea typeface="DejaVu Sans"/>
              </a:rPr>
              <a:t>сценарий занятия</a:t>
            </a:r>
            <a:r>
              <a:rPr b="1" i="1" lang="ru-RU" sz="28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, </a:t>
            </a:r>
            <a:r>
              <a:rPr b="1" i="1" lang="ru-RU" sz="2800" spc="-1" strike="noStrike">
                <a:solidFill>
                  <a:srgbClr val="7030a0"/>
                </a:solidFill>
                <a:latin typeface="Times New Roman"/>
                <a:ea typeface="DejaVu Sans"/>
              </a:rPr>
              <a:t>методические рекомендации </a:t>
            </a:r>
            <a:r>
              <a:rPr b="1" i="1" lang="ru-RU" sz="28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по его  проведению, </a:t>
            </a:r>
            <a:r>
              <a:rPr b="1" i="1" lang="ru-RU" sz="28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интерактивный визуальный контент</a:t>
            </a:r>
            <a:r>
              <a:rPr b="1" i="1" lang="ru-RU" sz="28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, разработаны на федеральном уровне для обучающихся 1-2, 3-4, 5-7, 8-9, 10-11 классов и  размещены на  сайте ФГБНУ «Институт стратегии развития образования РАО» </a:t>
            </a:r>
            <a:r>
              <a:rPr b="1" i="1" lang="ru-RU" sz="3600" spc="-1" strike="noStrike">
                <a:solidFill>
                  <a:srgbClr val="ff0000"/>
                </a:solidFill>
                <a:latin typeface="Times New Roman"/>
                <a:ea typeface="DejaVu Sans"/>
              </a:rPr>
              <a:t>(https://razgovor.edsoo.ru/)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561"/>
              </a:spcBef>
            </a:pPr>
            <a:r>
              <a:rPr b="1" i="1" lang="ru-RU" sz="2800" spc="-1" strike="noStrike">
                <a:solidFill>
                  <a:srgbClr val="1b210d"/>
                </a:solidFill>
                <a:latin typeface="Times New Roman"/>
                <a:ea typeface="DejaVu Sans"/>
              </a:rPr>
              <a:t>раздел «Цикл внеурочных занятий «Разговоры о важном».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3" name="Объект 4" descr=""/>
          <p:cNvPicPr/>
          <p:nvPr/>
        </p:nvPicPr>
        <p:blipFill>
          <a:blip r:embed="rId1"/>
          <a:stretch/>
        </p:blipFill>
        <p:spPr>
          <a:xfrm>
            <a:off x="0" y="0"/>
            <a:ext cx="9142920" cy="685692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92d050"/>
      </a:dk2>
      <a:lt2>
        <a:srgbClr val="ebf1dd"/>
      </a:lt2>
      <a:accent1>
        <a:srgbClr val="76923c"/>
      </a:accent1>
      <a:accent2>
        <a:srgbClr val="ffc000"/>
      </a:accent2>
      <a:accent3>
        <a:srgbClr val="586d2c"/>
      </a:accent3>
      <a:accent4>
        <a:srgbClr val="5f497a"/>
      </a:accent4>
      <a:accent5>
        <a:srgbClr val="0070c0"/>
      </a:accent5>
      <a:accent6>
        <a:srgbClr val="00b050"/>
      </a:accent6>
      <a:hlink>
        <a:srgbClr val="3f3fff"/>
      </a:hlink>
      <a:folHlink>
        <a:srgbClr val="7030a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92d050"/>
      </a:dk2>
      <a:lt2>
        <a:srgbClr val="ebf1dd"/>
      </a:lt2>
      <a:accent1>
        <a:srgbClr val="76923c"/>
      </a:accent1>
      <a:accent2>
        <a:srgbClr val="ffc000"/>
      </a:accent2>
      <a:accent3>
        <a:srgbClr val="586d2c"/>
      </a:accent3>
      <a:accent4>
        <a:srgbClr val="5f497a"/>
      </a:accent4>
      <a:accent5>
        <a:srgbClr val="0070c0"/>
      </a:accent5>
      <a:accent6>
        <a:srgbClr val="00b050"/>
      </a:accent6>
      <a:hlink>
        <a:srgbClr val="3f3fff"/>
      </a:hlink>
      <a:folHlink>
        <a:srgbClr val="7030a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 2.1.5 Деят.кл.рук</Template>
  <TotalTime>1544</TotalTime>
  <Application>LibreOffice/6.0.7.3$Linux_x86 LibreOffice_project/00m0$Build-3</Application>
  <Words>653</Words>
  <Paragraphs>99</Paragraphs>
  <Company>Reanimator Extreme Edition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2020-09-09T13:37:34Z</dcterms:created>
  <dc:creator>Пользователь</dc:creator>
  <dc:description/>
  <dc:language>ru-RU</dc:language>
  <cp:lastModifiedBy/>
  <dcterms:modified xsi:type="dcterms:W3CDTF">2022-09-26T11:59:28Z</dcterms:modified>
  <cp:revision>175</cp:revision>
  <dc:subject/>
  <dc:title>СТРАТЕГИЧЕСКИЕ ОРИЕНТИРЫ  И ПРИОРИТЕТЫ ДЕЯТЕЛЬНОСТИ КЛАССНОГО РУКОВОДИТЕЛЯ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Reanimator Extreme Edition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1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13</vt:i4>
  </property>
</Properties>
</file>