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SLIDES_API1300159799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SLIDES_API130015979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SLIDES_API1300159799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SLIDES_API1300159799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SLIDES_API1300159799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SLIDES_API1300159799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SLIDES_API1300159799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SLIDES_API1300159799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SLIDES_API1300159799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SLIDES_API1300159799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SLIDES_API1300159799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SLIDES_API1300159799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SLIDES_API1300159799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SLIDES_API1300159799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SLIDES_API1300159799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SLIDES_API1300159799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SLIDES_API1300159799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SLIDES_API1300159799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SLIDES_API1300159799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SLIDES_API1300159799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SLIDES_API1300159799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SLIDES_API1300159799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SLIDES_API1300159799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SLIDES_API1300159799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SLIDES_API1300159799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SLIDES_API1300159799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SLIDES_API1300159799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SLIDES_API1300159799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SLIDES_API1300159799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SLIDES_API1300159799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SLIDES_API1300159799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SLIDES_API1300159799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SLIDES_API1300159799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SLIDES_API1300159799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SLIDES_API1300159799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SLIDES_API1300159799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SLIDES_API1300159799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SLIDES_API1300159799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SLIDES_API1300159799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SLIDES_API1300159799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SLIDES_API1300159799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SLIDES_API1300159799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SLIDES_API1300159799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SLIDES_API1300159799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SLIDES_API1300159799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SLIDES_API1300159799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SLIDES_API1300159799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SLIDES_API1300159799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000"/>
              <a:buNone/>
              <a:defRPr sz="40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000"/>
              <a:buNone/>
              <a:defRPr sz="20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511975"/>
            <a:ext cx="8520600" cy="3203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2.png"/><Relationship Id="rId4" Type="http://schemas.openxmlformats.org/officeDocument/2006/relationships/image" Target="../media/image15.png"/><Relationship Id="rId5"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510450" y="1257300"/>
            <a:ext cx="8123100" cy="1588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Организация научно-исследовательской работы с учащимися в школе</a:t>
            </a:r>
            <a:endParaRPr/>
          </a:p>
        </p:txBody>
      </p:sp>
      <p:sp>
        <p:nvSpPr>
          <p:cNvPr id="60" name="Google Shape;60;p13"/>
          <p:cNvSpPr txBox="1"/>
          <p:nvPr>
            <p:ph idx="1" type="subTitle"/>
          </p:nvPr>
        </p:nvSpPr>
        <p:spPr>
          <a:xfrm>
            <a:off x="510450" y="3182313"/>
            <a:ext cx="8123100" cy="63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Исследовательский проект</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Методические рекомендации для педагогов</a:t>
            </a:r>
            <a:endParaRPr/>
          </a:p>
        </p:txBody>
      </p:sp>
      <p:sp>
        <p:nvSpPr>
          <p:cNvPr id="138" name="Google Shape;138;p22"/>
          <p:cNvSpPr txBox="1"/>
          <p:nvPr>
            <p:ph idx="1" type="body"/>
          </p:nvPr>
        </p:nvSpPr>
        <p:spPr>
          <a:xfrm>
            <a:off x="311700" y="1511975"/>
            <a:ext cx="8520600" cy="32037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Методические рекомендации по организации исследовательской работы акцентируют внимание на ключевых аспектах. Важно, чтобы деятельность соответствовала ФГОС. Педагоги должны поддерживать учащихся на всех этапах, от выбора темы до подготовки проектов. Эффективное взаимодействие способствует пониманию темы и критическому мышлению. Рекомендуется развитие навыков самоорганизации и самоуправления через групповые исследования. Создание поддерживающей атмосферы и регулярная обратная связь усиливают вовлеченность учеников в работу.</a:t>
            </a:r>
            <a:endParaRPr/>
          </a:p>
        </p:txBody>
      </p:sp>
      <p:sp>
        <p:nvSpPr>
          <p:cNvPr id="139" name="Google Shape;139;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Этапы научного исследования</a:t>
            </a:r>
            <a:endParaRPr/>
          </a:p>
        </p:txBody>
      </p:sp>
      <p:sp>
        <p:nvSpPr>
          <p:cNvPr id="145" name="Google Shape;145;p23"/>
          <p:cNvSpPr txBox="1"/>
          <p:nvPr>
            <p:ph idx="1" type="body"/>
          </p:nvPr>
        </p:nvSpPr>
        <p:spPr>
          <a:xfrm>
            <a:off x="311700" y="1511975"/>
            <a:ext cx="8520600" cy="32037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Научно-исследовательская работа учащихся проходит через несколько ключевых этапов. 1. Подготовительный: выбор темы и формулировка проблемы. 2. Конструирующий: сбор данных и анализ, применение методов исследования. 3. Корректирующий: формулирование предварительных выводов и внесение изменений. 4. Контрольный: оценка результатов, обсуждение с учителем и сверстниками. 5. Заключительный: подведение итогов и оформление результатов для презентации. Каждый этап важен для успеха исследовательской работы.</a:t>
            </a:r>
            <a:endParaRPr/>
          </a:p>
        </p:txBody>
      </p:sp>
      <p:sp>
        <p:nvSpPr>
          <p:cNvPr id="146" name="Google Shape;146;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4"/>
          <p:cNvSpPr txBox="1"/>
          <p:nvPr>
            <p:ph idx="1" type="body"/>
          </p:nvPr>
        </p:nvSpPr>
        <p:spPr>
          <a:xfrm>
            <a:off x="311700" y="4236825"/>
            <a:ext cx="5998800" cy="59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Этапы научного исследования для учащихся</a:t>
            </a:r>
            <a:endParaRPr/>
          </a:p>
        </p:txBody>
      </p:sp>
      <p:sp>
        <p:nvSpPr>
          <p:cNvPr id="152" name="Google Shape;152;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53" name="Google Shape;153;p24"/>
          <p:cNvPicPr preferRelativeResize="0"/>
          <p:nvPr/>
        </p:nvPicPr>
        <p:blipFill>
          <a:blip r:embed="rId3">
            <a:alphaModFix/>
          </a:blip>
          <a:stretch>
            <a:fillRect/>
          </a:stretch>
        </p:blipFill>
        <p:spPr>
          <a:xfrm>
            <a:off x="1905000" y="127000"/>
            <a:ext cx="5080000" cy="3810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5"/>
          <p:cNvSpPr txBox="1"/>
          <p:nvPr>
            <p:ph idx="1" type="body"/>
          </p:nvPr>
        </p:nvSpPr>
        <p:spPr>
          <a:xfrm>
            <a:off x="311700" y="4236825"/>
            <a:ext cx="5998800" cy="59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Этапы научного исследования для учащихся</a:t>
            </a:r>
            <a:endParaRPr/>
          </a:p>
        </p:txBody>
      </p:sp>
      <p:sp>
        <p:nvSpPr>
          <p:cNvPr id="159" name="Google Shape;159;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60" name="Google Shape;160;p25"/>
          <p:cNvPicPr preferRelativeResize="0"/>
          <p:nvPr/>
        </p:nvPicPr>
        <p:blipFill>
          <a:blip r:embed="rId3">
            <a:alphaModFix/>
          </a:blip>
          <a:stretch>
            <a:fillRect/>
          </a:stretch>
        </p:blipFill>
        <p:spPr>
          <a:xfrm>
            <a:off x="1905000" y="127000"/>
            <a:ext cx="5080000" cy="3810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6"/>
          <p:cNvSpPr txBox="1"/>
          <p:nvPr>
            <p:ph idx="1" type="body"/>
          </p:nvPr>
        </p:nvSpPr>
        <p:spPr>
          <a:xfrm>
            <a:off x="311700" y="4236825"/>
            <a:ext cx="5998800" cy="59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Этапы научно-исследовательской работы учащихся</a:t>
            </a:r>
            <a:endParaRPr/>
          </a:p>
        </p:txBody>
      </p:sp>
      <p:sp>
        <p:nvSpPr>
          <p:cNvPr id="166" name="Google Shape;166;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67" name="Google Shape;167;p26"/>
          <p:cNvPicPr preferRelativeResize="0"/>
          <p:nvPr/>
        </p:nvPicPr>
        <p:blipFill>
          <a:blip r:embed="rId3">
            <a:alphaModFix/>
          </a:blip>
          <a:stretch>
            <a:fillRect/>
          </a:stretch>
        </p:blipFill>
        <p:spPr>
          <a:xfrm>
            <a:off x="1905000" y="1131337"/>
            <a:ext cx="5080001" cy="180132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Организация тренингов и мастер-классов</a:t>
            </a:r>
            <a:endParaRPr/>
          </a:p>
        </p:txBody>
      </p:sp>
      <p:sp>
        <p:nvSpPr>
          <p:cNvPr id="173" name="Google Shape;173;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74" name="Google Shape;174;p27"/>
          <p:cNvPicPr preferRelativeResize="0"/>
          <p:nvPr/>
        </p:nvPicPr>
        <p:blipFill>
          <a:blip r:embed="rId3">
            <a:alphaModFix/>
          </a:blip>
          <a:stretch>
            <a:fillRect/>
          </a:stretch>
        </p:blipFill>
        <p:spPr>
          <a:xfrm>
            <a:off x="444500" y="1651000"/>
            <a:ext cx="508000" cy="508000"/>
          </a:xfrm>
          <a:prstGeom prst="rect">
            <a:avLst/>
          </a:prstGeom>
          <a:noFill/>
          <a:ln>
            <a:noFill/>
          </a:ln>
        </p:spPr>
      </p:pic>
      <p:sp>
        <p:nvSpPr>
          <p:cNvPr id="175" name="Google Shape;175;p27"/>
          <p:cNvSpPr txBox="1"/>
          <p:nvPr/>
        </p:nvSpPr>
        <p:spPr>
          <a:xfrm>
            <a:off x="317500" y="2159000"/>
            <a:ext cx="2793900" cy="3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3"/>
                </a:solidFill>
                <a:latin typeface="Proxima Nova"/>
                <a:ea typeface="Proxima Nova"/>
                <a:cs typeface="Proxima Nova"/>
                <a:sym typeface="Proxima Nova"/>
              </a:rPr>
              <a:t>Практическое обучение</a:t>
            </a:r>
            <a:endParaRPr sz="1800">
              <a:solidFill>
                <a:schemeClr val="accent3"/>
              </a:solidFill>
              <a:latin typeface="Proxima Nova"/>
              <a:ea typeface="Proxima Nova"/>
              <a:cs typeface="Proxima Nova"/>
              <a:sym typeface="Proxima Nova"/>
            </a:endParaRPr>
          </a:p>
        </p:txBody>
      </p:sp>
      <p:sp>
        <p:nvSpPr>
          <p:cNvPr id="176" name="Google Shape;176;p27"/>
          <p:cNvSpPr txBox="1"/>
          <p:nvPr/>
        </p:nvSpPr>
        <p:spPr>
          <a:xfrm>
            <a:off x="317500" y="2794000"/>
            <a:ext cx="2540100" cy="126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3"/>
                </a:solidFill>
                <a:latin typeface="Proxima Nova"/>
                <a:ea typeface="Proxima Nova"/>
                <a:cs typeface="Proxima Nova"/>
                <a:sym typeface="Proxima Nova"/>
              </a:rPr>
              <a:t>Тренинги и мастер-классы способствуют подготовке педагогов к исследовательской деятельности, создавая активное образовательное пространство для учеников.</a:t>
            </a:r>
            <a:endParaRPr>
              <a:solidFill>
                <a:schemeClr val="accent3"/>
              </a:solidFill>
              <a:latin typeface="Proxima Nova"/>
              <a:ea typeface="Proxima Nova"/>
              <a:cs typeface="Proxima Nova"/>
              <a:sym typeface="Proxima Nova"/>
            </a:endParaRPr>
          </a:p>
        </p:txBody>
      </p:sp>
      <p:pic>
        <p:nvPicPr>
          <p:cNvPr id="177" name="Google Shape;177;p27"/>
          <p:cNvPicPr preferRelativeResize="0"/>
          <p:nvPr/>
        </p:nvPicPr>
        <p:blipFill>
          <a:blip r:embed="rId4">
            <a:alphaModFix/>
          </a:blip>
          <a:stretch>
            <a:fillRect/>
          </a:stretch>
        </p:blipFill>
        <p:spPr>
          <a:xfrm>
            <a:off x="3238500" y="1651000"/>
            <a:ext cx="508000" cy="508000"/>
          </a:xfrm>
          <a:prstGeom prst="rect">
            <a:avLst/>
          </a:prstGeom>
          <a:noFill/>
          <a:ln>
            <a:noFill/>
          </a:ln>
        </p:spPr>
      </p:pic>
      <p:sp>
        <p:nvSpPr>
          <p:cNvPr id="178" name="Google Shape;178;p27"/>
          <p:cNvSpPr txBox="1"/>
          <p:nvPr/>
        </p:nvSpPr>
        <p:spPr>
          <a:xfrm>
            <a:off x="3111500" y="2159000"/>
            <a:ext cx="2793900" cy="3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3"/>
                </a:solidFill>
                <a:latin typeface="Proxima Nova"/>
                <a:ea typeface="Proxima Nova"/>
                <a:cs typeface="Proxima Nova"/>
                <a:sym typeface="Proxima Nova"/>
              </a:rPr>
              <a:t>Обмен опытом</a:t>
            </a:r>
            <a:endParaRPr sz="1800">
              <a:solidFill>
                <a:schemeClr val="accent3"/>
              </a:solidFill>
              <a:latin typeface="Proxima Nova"/>
              <a:ea typeface="Proxima Nova"/>
              <a:cs typeface="Proxima Nova"/>
              <a:sym typeface="Proxima Nova"/>
            </a:endParaRPr>
          </a:p>
        </p:txBody>
      </p:sp>
      <p:sp>
        <p:nvSpPr>
          <p:cNvPr id="179" name="Google Shape;179;p27"/>
          <p:cNvSpPr txBox="1"/>
          <p:nvPr/>
        </p:nvSpPr>
        <p:spPr>
          <a:xfrm>
            <a:off x="3111500" y="2794000"/>
            <a:ext cx="2540100" cy="126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3"/>
                </a:solidFill>
                <a:latin typeface="Proxima Nova"/>
                <a:ea typeface="Proxima Nova"/>
                <a:cs typeface="Proxima Nova"/>
                <a:sym typeface="Proxima Nova"/>
              </a:rPr>
              <a:t>Участники мероприятий обмениваются практическим опытом, развивают коллегиальную поддержку, что усиливает мотивацию для внедрения проектной деятельности.</a:t>
            </a:r>
            <a:endParaRPr>
              <a:solidFill>
                <a:schemeClr val="accent3"/>
              </a:solidFill>
              <a:latin typeface="Proxima Nova"/>
              <a:ea typeface="Proxima Nova"/>
              <a:cs typeface="Proxima Nova"/>
              <a:sym typeface="Proxima Nova"/>
            </a:endParaRPr>
          </a:p>
        </p:txBody>
      </p:sp>
      <p:pic>
        <p:nvPicPr>
          <p:cNvPr id="180" name="Google Shape;180;p27"/>
          <p:cNvPicPr preferRelativeResize="0"/>
          <p:nvPr/>
        </p:nvPicPr>
        <p:blipFill>
          <a:blip r:embed="rId5">
            <a:alphaModFix/>
          </a:blip>
          <a:stretch>
            <a:fillRect/>
          </a:stretch>
        </p:blipFill>
        <p:spPr>
          <a:xfrm>
            <a:off x="6032500" y="1651000"/>
            <a:ext cx="508000" cy="508000"/>
          </a:xfrm>
          <a:prstGeom prst="rect">
            <a:avLst/>
          </a:prstGeom>
          <a:noFill/>
          <a:ln>
            <a:noFill/>
          </a:ln>
        </p:spPr>
      </p:pic>
      <p:sp>
        <p:nvSpPr>
          <p:cNvPr id="181" name="Google Shape;181;p27"/>
          <p:cNvSpPr txBox="1"/>
          <p:nvPr/>
        </p:nvSpPr>
        <p:spPr>
          <a:xfrm>
            <a:off x="5905500" y="2159000"/>
            <a:ext cx="2793900" cy="3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3"/>
                </a:solidFill>
                <a:latin typeface="Proxima Nova"/>
                <a:ea typeface="Proxima Nova"/>
                <a:cs typeface="Proxima Nova"/>
                <a:sym typeface="Proxima Nova"/>
              </a:rPr>
              <a:t>Развитие навыков</a:t>
            </a:r>
            <a:endParaRPr sz="1800">
              <a:solidFill>
                <a:schemeClr val="accent3"/>
              </a:solidFill>
              <a:latin typeface="Proxima Nova"/>
              <a:ea typeface="Proxima Nova"/>
              <a:cs typeface="Proxima Nova"/>
              <a:sym typeface="Proxima Nova"/>
            </a:endParaRPr>
          </a:p>
        </p:txBody>
      </p:sp>
      <p:sp>
        <p:nvSpPr>
          <p:cNvPr id="182" name="Google Shape;182;p27"/>
          <p:cNvSpPr txBox="1"/>
          <p:nvPr/>
        </p:nvSpPr>
        <p:spPr>
          <a:xfrm>
            <a:off x="5905500" y="2794000"/>
            <a:ext cx="2540100" cy="126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3"/>
                </a:solidFill>
                <a:latin typeface="Proxima Nova"/>
                <a:ea typeface="Proxima Nova"/>
                <a:cs typeface="Proxima Nova"/>
                <a:sym typeface="Proxima Nova"/>
              </a:rPr>
              <a:t>Форматы мероприятий способствуют развитию исследовательских навыков учащихся, увеличивают их вовлеченность через конкурсы и проекты, улучшая качество образования.</a:t>
            </a:r>
            <a:endParaRPr>
              <a:solidFill>
                <a:schemeClr val="accent3"/>
              </a:solidFill>
              <a:latin typeface="Proxima Nova"/>
              <a:ea typeface="Proxima Nova"/>
              <a:cs typeface="Proxima Nova"/>
              <a:sym typeface="Proxima Nov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8"/>
          <p:cNvSpPr txBox="1"/>
          <p:nvPr>
            <p:ph idx="1" type="body"/>
          </p:nvPr>
        </p:nvSpPr>
        <p:spPr>
          <a:xfrm>
            <a:off x="311700" y="4236825"/>
            <a:ext cx="5998800" cy="59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Примеры организации тренингов и мастер-классов для учащихся</a:t>
            </a:r>
            <a:endParaRPr/>
          </a:p>
        </p:txBody>
      </p:sp>
      <p:sp>
        <p:nvSpPr>
          <p:cNvPr id="188" name="Google Shape;188;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89" name="Google Shape;189;p28"/>
          <p:cNvPicPr preferRelativeResize="0"/>
          <p:nvPr/>
        </p:nvPicPr>
        <p:blipFill>
          <a:blip r:embed="rId3">
            <a:alphaModFix/>
          </a:blip>
          <a:stretch>
            <a:fillRect/>
          </a:stretch>
        </p:blipFill>
        <p:spPr>
          <a:xfrm>
            <a:off x="1905000" y="342900"/>
            <a:ext cx="5080000" cy="3378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9"/>
          <p:cNvSpPr txBox="1"/>
          <p:nvPr>
            <p:ph idx="1" type="body"/>
          </p:nvPr>
        </p:nvSpPr>
        <p:spPr>
          <a:xfrm>
            <a:off x="311700" y="4236825"/>
            <a:ext cx="5998800" cy="59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Примеры организации тренингов и мастер-классов для учащихся</a:t>
            </a:r>
            <a:endParaRPr/>
          </a:p>
        </p:txBody>
      </p:sp>
      <p:sp>
        <p:nvSpPr>
          <p:cNvPr id="195" name="Google Shape;195;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96" name="Google Shape;196;p29"/>
          <p:cNvPicPr preferRelativeResize="0"/>
          <p:nvPr/>
        </p:nvPicPr>
        <p:blipFill>
          <a:blip r:embed="rId3">
            <a:alphaModFix/>
          </a:blip>
          <a:stretch>
            <a:fillRect/>
          </a:stretch>
        </p:blipFill>
        <p:spPr>
          <a:xfrm>
            <a:off x="1905000" y="603250"/>
            <a:ext cx="5080000" cy="2857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Научные конференции как средство развития исследовательских навыков</a:t>
            </a:r>
            <a:endParaRPr/>
          </a:p>
        </p:txBody>
      </p:sp>
      <p:sp>
        <p:nvSpPr>
          <p:cNvPr id="202" name="Google Shape;202;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03" name="Google Shape;203;p30"/>
          <p:cNvPicPr preferRelativeResize="0"/>
          <p:nvPr/>
        </p:nvPicPr>
        <p:blipFill>
          <a:blip r:embed="rId3">
            <a:alphaModFix/>
          </a:blip>
          <a:stretch>
            <a:fillRect/>
          </a:stretch>
        </p:blipFill>
        <p:spPr>
          <a:xfrm>
            <a:off x="444500" y="1651000"/>
            <a:ext cx="508000" cy="508000"/>
          </a:xfrm>
          <a:prstGeom prst="rect">
            <a:avLst/>
          </a:prstGeom>
          <a:noFill/>
          <a:ln>
            <a:noFill/>
          </a:ln>
        </p:spPr>
      </p:pic>
      <p:sp>
        <p:nvSpPr>
          <p:cNvPr id="204" name="Google Shape;204;p30"/>
          <p:cNvSpPr txBox="1"/>
          <p:nvPr/>
        </p:nvSpPr>
        <p:spPr>
          <a:xfrm>
            <a:off x="317500" y="2159000"/>
            <a:ext cx="2793900" cy="3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3"/>
                </a:solidFill>
                <a:latin typeface="Proxima Nova"/>
                <a:ea typeface="Proxima Nova"/>
                <a:cs typeface="Proxima Nova"/>
                <a:sym typeface="Proxima Nova"/>
              </a:rPr>
              <a:t>Платформа для обмена</a:t>
            </a:r>
            <a:endParaRPr sz="1800">
              <a:solidFill>
                <a:schemeClr val="accent3"/>
              </a:solidFill>
              <a:latin typeface="Proxima Nova"/>
              <a:ea typeface="Proxima Nova"/>
              <a:cs typeface="Proxima Nova"/>
              <a:sym typeface="Proxima Nova"/>
            </a:endParaRPr>
          </a:p>
        </p:txBody>
      </p:sp>
      <p:sp>
        <p:nvSpPr>
          <p:cNvPr id="205" name="Google Shape;205;p30"/>
          <p:cNvSpPr txBox="1"/>
          <p:nvPr/>
        </p:nvSpPr>
        <p:spPr>
          <a:xfrm>
            <a:off x="317500" y="2794000"/>
            <a:ext cx="2540100" cy="126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3"/>
                </a:solidFill>
                <a:latin typeface="Proxima Nova"/>
                <a:ea typeface="Proxima Nova"/>
                <a:cs typeface="Proxima Nova"/>
                <a:sym typeface="Proxima Nova"/>
              </a:rPr>
              <a:t>Научные конференции предоставляют школьникам возможность делиться опытом и знаниями, демонстрируя свои исследования.</a:t>
            </a:r>
            <a:endParaRPr>
              <a:solidFill>
                <a:schemeClr val="accent3"/>
              </a:solidFill>
              <a:latin typeface="Proxima Nova"/>
              <a:ea typeface="Proxima Nova"/>
              <a:cs typeface="Proxima Nova"/>
              <a:sym typeface="Proxima Nova"/>
            </a:endParaRPr>
          </a:p>
        </p:txBody>
      </p:sp>
      <p:pic>
        <p:nvPicPr>
          <p:cNvPr id="206" name="Google Shape;206;p30"/>
          <p:cNvPicPr preferRelativeResize="0"/>
          <p:nvPr/>
        </p:nvPicPr>
        <p:blipFill>
          <a:blip r:embed="rId4">
            <a:alphaModFix/>
          </a:blip>
          <a:stretch>
            <a:fillRect/>
          </a:stretch>
        </p:blipFill>
        <p:spPr>
          <a:xfrm>
            <a:off x="3238500" y="1651000"/>
            <a:ext cx="508000" cy="508000"/>
          </a:xfrm>
          <a:prstGeom prst="rect">
            <a:avLst/>
          </a:prstGeom>
          <a:noFill/>
          <a:ln>
            <a:noFill/>
          </a:ln>
        </p:spPr>
      </p:pic>
      <p:sp>
        <p:nvSpPr>
          <p:cNvPr id="207" name="Google Shape;207;p30"/>
          <p:cNvSpPr txBox="1"/>
          <p:nvPr/>
        </p:nvSpPr>
        <p:spPr>
          <a:xfrm>
            <a:off x="3111500" y="2159000"/>
            <a:ext cx="2793900" cy="3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3"/>
                </a:solidFill>
                <a:latin typeface="Proxima Nova"/>
                <a:ea typeface="Proxima Nova"/>
                <a:cs typeface="Proxima Nova"/>
                <a:sym typeface="Proxima Nova"/>
              </a:rPr>
              <a:t>Развитие уверенности</a:t>
            </a:r>
            <a:endParaRPr sz="1800">
              <a:solidFill>
                <a:schemeClr val="accent3"/>
              </a:solidFill>
              <a:latin typeface="Proxima Nova"/>
              <a:ea typeface="Proxima Nova"/>
              <a:cs typeface="Proxima Nova"/>
              <a:sym typeface="Proxima Nova"/>
            </a:endParaRPr>
          </a:p>
        </p:txBody>
      </p:sp>
      <p:sp>
        <p:nvSpPr>
          <p:cNvPr id="208" name="Google Shape;208;p30"/>
          <p:cNvSpPr txBox="1"/>
          <p:nvPr/>
        </p:nvSpPr>
        <p:spPr>
          <a:xfrm>
            <a:off x="3111500" y="2794000"/>
            <a:ext cx="2540100" cy="126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3"/>
                </a:solidFill>
                <a:latin typeface="Proxima Nova"/>
                <a:ea typeface="Proxima Nova"/>
                <a:cs typeface="Proxima Nova"/>
                <a:sym typeface="Proxima Nova"/>
              </a:rPr>
              <a:t>Участие в конференциях способствует уверенности в себе и развитию публичных навыков, что важно для будущей карьеры.</a:t>
            </a:r>
            <a:endParaRPr>
              <a:solidFill>
                <a:schemeClr val="accent3"/>
              </a:solidFill>
              <a:latin typeface="Proxima Nova"/>
              <a:ea typeface="Proxima Nova"/>
              <a:cs typeface="Proxima Nova"/>
              <a:sym typeface="Proxima Nova"/>
            </a:endParaRPr>
          </a:p>
        </p:txBody>
      </p:sp>
      <p:pic>
        <p:nvPicPr>
          <p:cNvPr id="209" name="Google Shape;209;p30"/>
          <p:cNvPicPr preferRelativeResize="0"/>
          <p:nvPr/>
        </p:nvPicPr>
        <p:blipFill>
          <a:blip r:embed="rId5">
            <a:alphaModFix/>
          </a:blip>
          <a:stretch>
            <a:fillRect/>
          </a:stretch>
        </p:blipFill>
        <p:spPr>
          <a:xfrm>
            <a:off x="6032500" y="1651000"/>
            <a:ext cx="508000" cy="508000"/>
          </a:xfrm>
          <a:prstGeom prst="rect">
            <a:avLst/>
          </a:prstGeom>
          <a:noFill/>
          <a:ln>
            <a:noFill/>
          </a:ln>
        </p:spPr>
      </p:pic>
      <p:sp>
        <p:nvSpPr>
          <p:cNvPr id="210" name="Google Shape;210;p30"/>
          <p:cNvSpPr txBox="1"/>
          <p:nvPr/>
        </p:nvSpPr>
        <p:spPr>
          <a:xfrm>
            <a:off x="5905500" y="2159000"/>
            <a:ext cx="2793900" cy="3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3"/>
                </a:solidFill>
                <a:latin typeface="Proxima Nova"/>
                <a:ea typeface="Proxima Nova"/>
                <a:cs typeface="Proxima Nova"/>
                <a:sym typeface="Proxima Nova"/>
              </a:rPr>
              <a:t>Командная работа</a:t>
            </a:r>
            <a:endParaRPr sz="1800">
              <a:solidFill>
                <a:schemeClr val="accent3"/>
              </a:solidFill>
              <a:latin typeface="Proxima Nova"/>
              <a:ea typeface="Proxima Nova"/>
              <a:cs typeface="Proxima Nova"/>
              <a:sym typeface="Proxima Nova"/>
            </a:endParaRPr>
          </a:p>
        </p:txBody>
      </p:sp>
      <p:sp>
        <p:nvSpPr>
          <p:cNvPr id="211" name="Google Shape;211;p30"/>
          <p:cNvSpPr txBox="1"/>
          <p:nvPr/>
        </p:nvSpPr>
        <p:spPr>
          <a:xfrm>
            <a:off x="5905500" y="2794000"/>
            <a:ext cx="2540100" cy="126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3"/>
                </a:solidFill>
                <a:latin typeface="Proxima Nova"/>
                <a:ea typeface="Proxima Nova"/>
                <a:cs typeface="Proxima Nova"/>
                <a:sym typeface="Proxima Nova"/>
              </a:rPr>
              <a:t>Работа в группах учит школьников обмениваться идеями и поддерживать друг друга, формируя командный дух и исследовательские навыки.</a:t>
            </a:r>
            <a:endParaRPr>
              <a:solidFill>
                <a:schemeClr val="accent3"/>
              </a:solidFill>
              <a:latin typeface="Proxima Nova"/>
              <a:ea typeface="Proxima Nova"/>
              <a:cs typeface="Proxima Nova"/>
              <a:sym typeface="Proxima Nov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1"/>
          <p:cNvSpPr txBox="1"/>
          <p:nvPr>
            <p:ph idx="1" type="body"/>
          </p:nvPr>
        </p:nvSpPr>
        <p:spPr>
          <a:xfrm>
            <a:off x="311700" y="4236825"/>
            <a:ext cx="5998800" cy="59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Участие учеников в научных конференциях</a:t>
            </a:r>
            <a:endParaRPr/>
          </a:p>
        </p:txBody>
      </p:sp>
      <p:sp>
        <p:nvSpPr>
          <p:cNvPr id="217" name="Google Shape;217;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18" name="Google Shape;218;p31"/>
          <p:cNvPicPr preferRelativeResize="0"/>
          <p:nvPr/>
        </p:nvPicPr>
        <p:blipFill>
          <a:blip r:embed="rId3">
            <a:alphaModFix/>
          </a:blip>
          <a:stretch>
            <a:fillRect/>
          </a:stretch>
        </p:blipFill>
        <p:spPr>
          <a:xfrm>
            <a:off x="1905000" y="127000"/>
            <a:ext cx="5080001" cy="38100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Цель</a:t>
            </a:r>
            <a:endParaRPr/>
          </a:p>
        </p:txBody>
      </p:sp>
      <p:sp>
        <p:nvSpPr>
          <p:cNvPr id="66" name="Google Shape;66;p14"/>
          <p:cNvSpPr txBox="1"/>
          <p:nvPr>
            <p:ph idx="1" type="body"/>
          </p:nvPr>
        </p:nvSpPr>
        <p:spPr>
          <a:xfrm>
            <a:off x="311700" y="1511975"/>
            <a:ext cx="8520600" cy="32037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Создание эффективной модели организации научно-исследовательской работы с учащимися начальной и средней школы.</a:t>
            </a:r>
            <a:endParaRPr/>
          </a:p>
        </p:txBody>
      </p:sp>
      <p:sp>
        <p:nvSpPr>
          <p:cNvPr id="67" name="Google Shape;67;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Вовлечение родителей в процесс исследования</a:t>
            </a:r>
            <a:endParaRPr/>
          </a:p>
        </p:txBody>
      </p:sp>
      <p:sp>
        <p:nvSpPr>
          <p:cNvPr id="224" name="Google Shape;224;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25" name="Google Shape;225;p32"/>
          <p:cNvPicPr preferRelativeResize="0"/>
          <p:nvPr/>
        </p:nvPicPr>
        <p:blipFill>
          <a:blip r:embed="rId3">
            <a:alphaModFix/>
          </a:blip>
          <a:stretch>
            <a:fillRect/>
          </a:stretch>
        </p:blipFill>
        <p:spPr>
          <a:xfrm>
            <a:off x="444500" y="1651000"/>
            <a:ext cx="508000" cy="508000"/>
          </a:xfrm>
          <a:prstGeom prst="rect">
            <a:avLst/>
          </a:prstGeom>
          <a:noFill/>
          <a:ln>
            <a:noFill/>
          </a:ln>
        </p:spPr>
      </p:pic>
      <p:sp>
        <p:nvSpPr>
          <p:cNvPr id="226" name="Google Shape;226;p32"/>
          <p:cNvSpPr txBox="1"/>
          <p:nvPr/>
        </p:nvSpPr>
        <p:spPr>
          <a:xfrm>
            <a:off x="317500" y="2159000"/>
            <a:ext cx="2793900" cy="3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3"/>
                </a:solidFill>
                <a:latin typeface="Proxima Nova"/>
                <a:ea typeface="Proxima Nova"/>
                <a:cs typeface="Proxima Nova"/>
                <a:sym typeface="Proxima Nova"/>
              </a:rPr>
              <a:t>Поддержка родителей</a:t>
            </a:r>
            <a:endParaRPr sz="1800">
              <a:solidFill>
                <a:schemeClr val="accent3"/>
              </a:solidFill>
              <a:latin typeface="Proxima Nova"/>
              <a:ea typeface="Proxima Nova"/>
              <a:cs typeface="Proxima Nova"/>
              <a:sym typeface="Proxima Nova"/>
            </a:endParaRPr>
          </a:p>
        </p:txBody>
      </p:sp>
      <p:sp>
        <p:nvSpPr>
          <p:cNvPr id="227" name="Google Shape;227;p32"/>
          <p:cNvSpPr txBox="1"/>
          <p:nvPr/>
        </p:nvSpPr>
        <p:spPr>
          <a:xfrm>
            <a:off x="317500" y="2794000"/>
            <a:ext cx="2540100" cy="126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3"/>
                </a:solidFill>
                <a:latin typeface="Proxima Nova"/>
                <a:ea typeface="Proxima Nova"/>
                <a:cs typeface="Proxima Nova"/>
                <a:sym typeface="Proxima Nova"/>
              </a:rPr>
              <a:t>Родители могут укрепить независимость детей и повысить их самосознание, что помогает в выполнении исследовательских проектов.</a:t>
            </a:r>
            <a:endParaRPr>
              <a:solidFill>
                <a:schemeClr val="accent3"/>
              </a:solidFill>
              <a:latin typeface="Proxima Nova"/>
              <a:ea typeface="Proxima Nova"/>
              <a:cs typeface="Proxima Nova"/>
              <a:sym typeface="Proxima Nova"/>
            </a:endParaRPr>
          </a:p>
        </p:txBody>
      </p:sp>
      <p:pic>
        <p:nvPicPr>
          <p:cNvPr id="228" name="Google Shape;228;p32"/>
          <p:cNvPicPr preferRelativeResize="0"/>
          <p:nvPr/>
        </p:nvPicPr>
        <p:blipFill>
          <a:blip r:embed="rId4">
            <a:alphaModFix/>
          </a:blip>
          <a:stretch>
            <a:fillRect/>
          </a:stretch>
        </p:blipFill>
        <p:spPr>
          <a:xfrm>
            <a:off x="3238500" y="1651000"/>
            <a:ext cx="508000" cy="508000"/>
          </a:xfrm>
          <a:prstGeom prst="rect">
            <a:avLst/>
          </a:prstGeom>
          <a:noFill/>
          <a:ln>
            <a:noFill/>
          </a:ln>
        </p:spPr>
      </p:pic>
      <p:sp>
        <p:nvSpPr>
          <p:cNvPr id="229" name="Google Shape;229;p32"/>
          <p:cNvSpPr txBox="1"/>
          <p:nvPr/>
        </p:nvSpPr>
        <p:spPr>
          <a:xfrm>
            <a:off x="3111500" y="2159000"/>
            <a:ext cx="2793900" cy="3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3"/>
                </a:solidFill>
                <a:latin typeface="Proxima Nova"/>
                <a:ea typeface="Proxima Nova"/>
                <a:cs typeface="Proxima Nova"/>
                <a:sym typeface="Proxima Nova"/>
              </a:rPr>
              <a:t>Создание диалога</a:t>
            </a:r>
            <a:endParaRPr sz="1800">
              <a:solidFill>
                <a:schemeClr val="accent3"/>
              </a:solidFill>
              <a:latin typeface="Proxima Nova"/>
              <a:ea typeface="Proxima Nova"/>
              <a:cs typeface="Proxima Nova"/>
              <a:sym typeface="Proxima Nova"/>
            </a:endParaRPr>
          </a:p>
        </p:txBody>
      </p:sp>
      <p:sp>
        <p:nvSpPr>
          <p:cNvPr id="230" name="Google Shape;230;p32"/>
          <p:cNvSpPr txBox="1"/>
          <p:nvPr/>
        </p:nvSpPr>
        <p:spPr>
          <a:xfrm>
            <a:off x="3111500" y="2794000"/>
            <a:ext cx="2540100" cy="126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3"/>
                </a:solidFill>
                <a:latin typeface="Proxima Nova"/>
                <a:ea typeface="Proxima Nova"/>
                <a:cs typeface="Proxima Nova"/>
                <a:sym typeface="Proxima Nova"/>
              </a:rPr>
              <a:t>Открытые дни и родительские комитеты укрепляют связь между семьей и школой, способствуя общению и дальнейшей поддержке.</a:t>
            </a:r>
            <a:endParaRPr>
              <a:solidFill>
                <a:schemeClr val="accent3"/>
              </a:solidFill>
              <a:latin typeface="Proxima Nova"/>
              <a:ea typeface="Proxima Nova"/>
              <a:cs typeface="Proxima Nova"/>
              <a:sym typeface="Proxima Nova"/>
            </a:endParaRPr>
          </a:p>
        </p:txBody>
      </p:sp>
      <p:pic>
        <p:nvPicPr>
          <p:cNvPr id="231" name="Google Shape;231;p32"/>
          <p:cNvPicPr preferRelativeResize="0"/>
          <p:nvPr/>
        </p:nvPicPr>
        <p:blipFill>
          <a:blip r:embed="rId5">
            <a:alphaModFix/>
          </a:blip>
          <a:stretch>
            <a:fillRect/>
          </a:stretch>
        </p:blipFill>
        <p:spPr>
          <a:xfrm>
            <a:off x="6032500" y="1651000"/>
            <a:ext cx="508000" cy="508000"/>
          </a:xfrm>
          <a:prstGeom prst="rect">
            <a:avLst/>
          </a:prstGeom>
          <a:noFill/>
          <a:ln>
            <a:noFill/>
          </a:ln>
        </p:spPr>
      </p:pic>
      <p:sp>
        <p:nvSpPr>
          <p:cNvPr id="232" name="Google Shape;232;p32"/>
          <p:cNvSpPr txBox="1"/>
          <p:nvPr/>
        </p:nvSpPr>
        <p:spPr>
          <a:xfrm>
            <a:off x="5905500" y="2159000"/>
            <a:ext cx="2793900" cy="3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3"/>
                </a:solidFill>
                <a:latin typeface="Proxima Nova"/>
                <a:ea typeface="Proxima Nova"/>
                <a:cs typeface="Proxima Nova"/>
                <a:sym typeface="Proxima Nova"/>
              </a:rPr>
              <a:t>Информация и обратная связь</a:t>
            </a:r>
            <a:endParaRPr sz="1800">
              <a:solidFill>
                <a:schemeClr val="accent3"/>
              </a:solidFill>
              <a:latin typeface="Proxima Nova"/>
              <a:ea typeface="Proxima Nova"/>
              <a:cs typeface="Proxima Nova"/>
              <a:sym typeface="Proxima Nova"/>
            </a:endParaRPr>
          </a:p>
        </p:txBody>
      </p:sp>
      <p:sp>
        <p:nvSpPr>
          <p:cNvPr id="233" name="Google Shape;233;p32"/>
          <p:cNvSpPr txBox="1"/>
          <p:nvPr/>
        </p:nvSpPr>
        <p:spPr>
          <a:xfrm>
            <a:off x="5905500" y="2794000"/>
            <a:ext cx="2540100" cy="126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3"/>
                </a:solidFill>
                <a:latin typeface="Proxima Nova"/>
                <a:ea typeface="Proxima Nova"/>
                <a:cs typeface="Proxima Nova"/>
                <a:sym typeface="Proxima Nova"/>
              </a:rPr>
              <a:t>Подготовка педагогов к эффективному взаимодействию с родителями через мастер-классы и опросы способствует улучшению исследовательской работы.</a:t>
            </a:r>
            <a:endParaRPr>
              <a:solidFill>
                <a:schemeClr val="accent3"/>
              </a:solidFill>
              <a:latin typeface="Proxima Nova"/>
              <a:ea typeface="Proxima Nova"/>
              <a:cs typeface="Proxima Nova"/>
              <a:sym typeface="Proxima Nov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3"/>
          <p:cNvSpPr txBox="1"/>
          <p:nvPr>
            <p:ph idx="1" type="body"/>
          </p:nvPr>
        </p:nvSpPr>
        <p:spPr>
          <a:xfrm>
            <a:off x="311700" y="4236825"/>
            <a:ext cx="5998800" cy="59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Формы вовлечения родителей в учебный процесс</a:t>
            </a:r>
            <a:endParaRPr/>
          </a:p>
        </p:txBody>
      </p:sp>
      <p:sp>
        <p:nvSpPr>
          <p:cNvPr id="239" name="Google Shape;239;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40" name="Google Shape;240;p33"/>
          <p:cNvPicPr preferRelativeResize="0"/>
          <p:nvPr/>
        </p:nvPicPr>
        <p:blipFill>
          <a:blip r:embed="rId3">
            <a:alphaModFix/>
          </a:blip>
          <a:stretch>
            <a:fillRect/>
          </a:stretch>
        </p:blipFill>
        <p:spPr>
          <a:xfrm>
            <a:off x="1905000" y="127000"/>
            <a:ext cx="5080000" cy="3810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4"/>
          <p:cNvSpPr txBox="1"/>
          <p:nvPr>
            <p:ph idx="1" type="body"/>
          </p:nvPr>
        </p:nvSpPr>
        <p:spPr>
          <a:xfrm>
            <a:off x="311700" y="4236825"/>
            <a:ext cx="5998800" cy="59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Формы вовлечения родителей в учебный процесс</a:t>
            </a:r>
            <a:endParaRPr/>
          </a:p>
        </p:txBody>
      </p:sp>
      <p:sp>
        <p:nvSpPr>
          <p:cNvPr id="246" name="Google Shape;246;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47" name="Google Shape;247;p34"/>
          <p:cNvPicPr preferRelativeResize="0"/>
          <p:nvPr/>
        </p:nvPicPr>
        <p:blipFill>
          <a:blip r:embed="rId3">
            <a:alphaModFix/>
          </a:blip>
          <a:stretch>
            <a:fillRect/>
          </a:stretch>
        </p:blipFill>
        <p:spPr>
          <a:xfrm>
            <a:off x="1905000" y="603250"/>
            <a:ext cx="5080001" cy="2857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Заключение</a:t>
            </a:r>
            <a:endParaRPr/>
          </a:p>
        </p:txBody>
      </p:sp>
      <p:sp>
        <p:nvSpPr>
          <p:cNvPr id="253" name="Google Shape;253;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54" name="Google Shape;254;p35"/>
          <p:cNvPicPr preferRelativeResize="0"/>
          <p:nvPr/>
        </p:nvPicPr>
        <p:blipFill>
          <a:blip r:embed="rId3">
            <a:alphaModFix/>
          </a:blip>
          <a:stretch>
            <a:fillRect/>
          </a:stretch>
        </p:blipFill>
        <p:spPr>
          <a:xfrm>
            <a:off x="444500" y="1524000"/>
            <a:ext cx="508000" cy="508000"/>
          </a:xfrm>
          <a:prstGeom prst="rect">
            <a:avLst/>
          </a:prstGeom>
          <a:noFill/>
          <a:ln>
            <a:noFill/>
          </a:ln>
        </p:spPr>
      </p:pic>
      <p:sp>
        <p:nvSpPr>
          <p:cNvPr id="255" name="Google Shape;255;p35"/>
          <p:cNvSpPr txBox="1"/>
          <p:nvPr/>
        </p:nvSpPr>
        <p:spPr>
          <a:xfrm>
            <a:off x="317500" y="2159000"/>
            <a:ext cx="2793900" cy="3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3"/>
                </a:solidFill>
                <a:latin typeface="Proxima Nova"/>
                <a:ea typeface="Proxima Nova"/>
                <a:cs typeface="Proxima Nova"/>
                <a:sym typeface="Proxima Nova"/>
              </a:rPr>
              <a:t>Значение НИР</a:t>
            </a:r>
            <a:endParaRPr sz="1800">
              <a:solidFill>
                <a:schemeClr val="accent3"/>
              </a:solidFill>
              <a:latin typeface="Proxima Nova"/>
              <a:ea typeface="Proxima Nova"/>
              <a:cs typeface="Proxima Nova"/>
              <a:sym typeface="Proxima Nova"/>
            </a:endParaRPr>
          </a:p>
        </p:txBody>
      </p:sp>
      <p:sp>
        <p:nvSpPr>
          <p:cNvPr id="256" name="Google Shape;256;p35"/>
          <p:cNvSpPr txBox="1"/>
          <p:nvPr/>
        </p:nvSpPr>
        <p:spPr>
          <a:xfrm>
            <a:off x="317500" y="2794000"/>
            <a:ext cx="2540100" cy="126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3"/>
                </a:solidFill>
                <a:latin typeface="Proxima Nova"/>
                <a:ea typeface="Proxima Nova"/>
                <a:cs typeface="Proxima Nova"/>
                <a:sym typeface="Proxima Nova"/>
              </a:rPr>
              <a:t>Научно-исследовательская работа формирует не только знания, но и навыки, необходимые для успешной жизни в современном мире.</a:t>
            </a:r>
            <a:endParaRPr>
              <a:solidFill>
                <a:schemeClr val="accent3"/>
              </a:solidFill>
              <a:latin typeface="Proxima Nova"/>
              <a:ea typeface="Proxima Nova"/>
              <a:cs typeface="Proxima Nova"/>
              <a:sym typeface="Proxima Nova"/>
            </a:endParaRPr>
          </a:p>
        </p:txBody>
      </p:sp>
      <p:pic>
        <p:nvPicPr>
          <p:cNvPr id="257" name="Google Shape;257;p35"/>
          <p:cNvPicPr preferRelativeResize="0"/>
          <p:nvPr/>
        </p:nvPicPr>
        <p:blipFill>
          <a:blip r:embed="rId4">
            <a:alphaModFix/>
          </a:blip>
          <a:stretch>
            <a:fillRect/>
          </a:stretch>
        </p:blipFill>
        <p:spPr>
          <a:xfrm>
            <a:off x="3238500" y="1524000"/>
            <a:ext cx="508000" cy="508000"/>
          </a:xfrm>
          <a:prstGeom prst="rect">
            <a:avLst/>
          </a:prstGeom>
          <a:noFill/>
          <a:ln>
            <a:noFill/>
          </a:ln>
        </p:spPr>
      </p:pic>
      <p:sp>
        <p:nvSpPr>
          <p:cNvPr id="258" name="Google Shape;258;p35"/>
          <p:cNvSpPr txBox="1"/>
          <p:nvPr/>
        </p:nvSpPr>
        <p:spPr>
          <a:xfrm>
            <a:off x="3111500" y="2159000"/>
            <a:ext cx="2793900" cy="3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3"/>
                </a:solidFill>
                <a:latin typeface="Proxima Nova"/>
                <a:ea typeface="Proxima Nova"/>
                <a:cs typeface="Proxima Nova"/>
                <a:sym typeface="Proxima Nova"/>
              </a:rPr>
              <a:t>Проблемы в школах</a:t>
            </a:r>
            <a:endParaRPr sz="1800">
              <a:solidFill>
                <a:schemeClr val="accent3"/>
              </a:solidFill>
              <a:latin typeface="Proxima Nova"/>
              <a:ea typeface="Proxima Nova"/>
              <a:cs typeface="Proxima Nova"/>
              <a:sym typeface="Proxima Nova"/>
            </a:endParaRPr>
          </a:p>
        </p:txBody>
      </p:sp>
      <p:sp>
        <p:nvSpPr>
          <p:cNvPr id="259" name="Google Shape;259;p35"/>
          <p:cNvSpPr txBox="1"/>
          <p:nvPr/>
        </p:nvSpPr>
        <p:spPr>
          <a:xfrm>
            <a:off x="3111500" y="2794000"/>
            <a:ext cx="2540100" cy="126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3"/>
                </a:solidFill>
                <a:latin typeface="Proxima Nova"/>
                <a:ea typeface="Proxima Nova"/>
                <a:cs typeface="Proxima Nova"/>
                <a:sym typeface="Proxima Nova"/>
              </a:rPr>
              <a:t>Недостаточная самостоятельность учащихся и отсутствие четкого алгоритма действий мешают успешному проведению исследований.</a:t>
            </a:r>
            <a:endParaRPr>
              <a:solidFill>
                <a:schemeClr val="accent3"/>
              </a:solidFill>
              <a:latin typeface="Proxima Nova"/>
              <a:ea typeface="Proxima Nova"/>
              <a:cs typeface="Proxima Nova"/>
              <a:sym typeface="Proxima Nova"/>
            </a:endParaRPr>
          </a:p>
        </p:txBody>
      </p:sp>
      <p:pic>
        <p:nvPicPr>
          <p:cNvPr id="260" name="Google Shape;260;p35"/>
          <p:cNvPicPr preferRelativeResize="0"/>
          <p:nvPr/>
        </p:nvPicPr>
        <p:blipFill>
          <a:blip r:embed="rId5">
            <a:alphaModFix/>
          </a:blip>
          <a:stretch>
            <a:fillRect/>
          </a:stretch>
        </p:blipFill>
        <p:spPr>
          <a:xfrm>
            <a:off x="6032500" y="1524000"/>
            <a:ext cx="508000" cy="508000"/>
          </a:xfrm>
          <a:prstGeom prst="rect">
            <a:avLst/>
          </a:prstGeom>
          <a:noFill/>
          <a:ln>
            <a:noFill/>
          </a:ln>
        </p:spPr>
      </p:pic>
      <p:sp>
        <p:nvSpPr>
          <p:cNvPr id="261" name="Google Shape;261;p35"/>
          <p:cNvSpPr txBox="1"/>
          <p:nvPr/>
        </p:nvSpPr>
        <p:spPr>
          <a:xfrm>
            <a:off x="5905500" y="2159000"/>
            <a:ext cx="2793900" cy="3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3"/>
                </a:solidFill>
                <a:latin typeface="Proxima Nova"/>
                <a:ea typeface="Proxima Nova"/>
                <a:cs typeface="Proxima Nova"/>
                <a:sym typeface="Proxima Nova"/>
              </a:rPr>
              <a:t>Наши решения</a:t>
            </a:r>
            <a:endParaRPr sz="1800">
              <a:solidFill>
                <a:schemeClr val="accent3"/>
              </a:solidFill>
              <a:latin typeface="Proxima Nova"/>
              <a:ea typeface="Proxima Nova"/>
              <a:cs typeface="Proxima Nova"/>
              <a:sym typeface="Proxima Nova"/>
            </a:endParaRPr>
          </a:p>
        </p:txBody>
      </p:sp>
      <p:sp>
        <p:nvSpPr>
          <p:cNvPr id="262" name="Google Shape;262;p35"/>
          <p:cNvSpPr txBox="1"/>
          <p:nvPr/>
        </p:nvSpPr>
        <p:spPr>
          <a:xfrm>
            <a:off x="5905500" y="2794000"/>
            <a:ext cx="2540100" cy="126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3"/>
                </a:solidFill>
                <a:latin typeface="Proxima Nova"/>
                <a:ea typeface="Proxima Nova"/>
                <a:cs typeface="Proxima Nova"/>
                <a:sym typeface="Proxima Nova"/>
              </a:rPr>
              <a:t>Разработка методических материалов, тренинги и вовлечение родителей помогут повысить интерес к научным исследованиям и подготовить новое поколение исследователей.</a:t>
            </a:r>
            <a:endParaRPr>
              <a:solidFill>
                <a:schemeClr val="accent3"/>
              </a:solidFill>
              <a:latin typeface="Proxima Nova"/>
              <a:ea typeface="Proxima Nova"/>
              <a:cs typeface="Proxima Nova"/>
              <a:sym typeface="Proxima Nov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Список литературы</a:t>
            </a:r>
            <a:endParaRPr/>
          </a:p>
        </p:txBody>
      </p:sp>
      <p:sp>
        <p:nvSpPr>
          <p:cNvPr id="268" name="Google Shape;268;p36"/>
          <p:cNvSpPr txBox="1"/>
          <p:nvPr>
            <p:ph idx="1" type="body"/>
          </p:nvPr>
        </p:nvSpPr>
        <p:spPr>
          <a:xfrm>
            <a:off x="311700" y="1511975"/>
            <a:ext cx="8520600" cy="320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 VIII Всероссийская научно-практическая конференция // centreinstein.ru</a:t>
            </a:r>
            <a:endParaRPr/>
          </a:p>
          <a:p>
            <a:pPr indent="0" lvl="0" marL="0" rtl="0" algn="l">
              <a:spcBef>
                <a:spcPts val="1200"/>
              </a:spcBef>
              <a:spcAft>
                <a:spcPts val="0"/>
              </a:spcAft>
              <a:buNone/>
            </a:pPr>
            <a:r>
              <a:rPr lang="en"/>
              <a:t>2. Вовлечение родителей // stermak.minobr63.ru</a:t>
            </a:r>
            <a:endParaRPr/>
          </a:p>
          <a:p>
            <a:pPr indent="0" lvl="0" marL="0" rtl="0" algn="l">
              <a:spcBef>
                <a:spcPts val="1200"/>
              </a:spcBef>
              <a:spcAft>
                <a:spcPts val="0"/>
              </a:spcAft>
              <a:buNone/>
            </a:pPr>
            <a:r>
              <a:rPr lang="en"/>
              <a:t>3. Главная страница // academy-1.ru</a:t>
            </a:r>
            <a:endParaRPr/>
          </a:p>
          <a:p>
            <a:pPr indent="0" lvl="0" marL="0" rtl="0" algn="l">
              <a:spcBef>
                <a:spcPts val="1200"/>
              </a:spcBef>
              <a:spcAft>
                <a:spcPts val="0"/>
              </a:spcAft>
              <a:buNone/>
            </a:pPr>
            <a:r>
              <a:rPr lang="en"/>
              <a:t>4. Значение исследовательских проектов // pifagorka.com</a:t>
            </a:r>
            <a:endParaRPr/>
          </a:p>
          <a:p>
            <a:pPr indent="0" lvl="0" marL="0" rtl="0" algn="l">
              <a:spcBef>
                <a:spcPts val="1200"/>
              </a:spcBef>
              <a:spcAft>
                <a:spcPts val="0"/>
              </a:spcAft>
              <a:buNone/>
            </a:pPr>
            <a:r>
              <a:rPr lang="en"/>
              <a:t>5. Значение исследовательской деятельности // web.snauka.ru</a:t>
            </a:r>
            <a:endParaRPr/>
          </a:p>
          <a:p>
            <a:pPr indent="0" lvl="0" marL="0" rtl="0" algn="l">
              <a:spcBef>
                <a:spcPts val="1200"/>
              </a:spcBef>
              <a:spcAft>
                <a:spcPts val="0"/>
              </a:spcAft>
              <a:buNone/>
            </a:pPr>
            <a:r>
              <a:rPr lang="en"/>
              <a:t>6. И.В. Муштавинская, М.Б. Сизова // spbappo.ru</a:t>
            </a:r>
            <a:endParaRPr/>
          </a:p>
          <a:p>
            <a:pPr indent="0" lvl="0" marL="0" rtl="0" algn="l">
              <a:spcBef>
                <a:spcPts val="1200"/>
              </a:spcBef>
              <a:spcAft>
                <a:spcPts val="0"/>
              </a:spcAft>
              <a:buNone/>
            </a:pPr>
            <a:r>
              <a:rPr lang="en"/>
              <a:t>7. Итоговая работа на тему: "Проблемы..." // infourok.ru</a:t>
            </a:r>
            <a:endParaRPr/>
          </a:p>
          <a:p>
            <a:pPr indent="0" lvl="0" marL="0" rtl="0" algn="l">
              <a:spcBef>
                <a:spcPts val="1200"/>
              </a:spcBef>
              <a:spcAft>
                <a:spcPts val="0"/>
              </a:spcAft>
              <a:buNone/>
            </a:pPr>
            <a:r>
              <a:rPr lang="en"/>
              <a:t>8. Картинки по запросу // yandex.ru</a:t>
            </a:r>
            <a:endParaRPr/>
          </a:p>
          <a:p>
            <a:pPr indent="0" lvl="0" marL="0" rtl="0" algn="l">
              <a:spcBef>
                <a:spcPts val="1200"/>
              </a:spcBef>
              <a:spcAft>
                <a:spcPts val="0"/>
              </a:spcAft>
              <a:buNone/>
            </a:pPr>
            <a:r>
              <a:rPr lang="en"/>
              <a:t>9. Научные конференции школьников // classica-m.school</a:t>
            </a:r>
            <a:endParaRPr/>
          </a:p>
          <a:p>
            <a:pPr indent="0" lvl="0" marL="0" rtl="0" algn="l">
              <a:spcBef>
                <a:spcPts val="1200"/>
              </a:spcBef>
              <a:spcAft>
                <a:spcPts val="1200"/>
              </a:spcAft>
              <a:buNone/>
            </a:pPr>
            <a:r>
              <a:rPr lang="en"/>
              <a:t>10. Мастер-класс по исследовательской деятельности // kopilkaurokov.ru</a:t>
            </a:r>
            <a:endParaRPr/>
          </a:p>
        </p:txBody>
      </p:sp>
      <p:sp>
        <p:nvSpPr>
          <p:cNvPr id="269" name="Google Shape;269;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Задачи</a:t>
            </a:r>
            <a:endParaRPr/>
          </a:p>
        </p:txBody>
      </p:sp>
      <p:sp>
        <p:nvSpPr>
          <p:cNvPr id="73" name="Google Shape;73;p15"/>
          <p:cNvSpPr txBox="1"/>
          <p:nvPr>
            <p:ph idx="1" type="body"/>
          </p:nvPr>
        </p:nvSpPr>
        <p:spPr>
          <a:xfrm>
            <a:off x="311700" y="1511975"/>
            <a:ext cx="8520600" cy="32037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1. Разработка методических материалов для педагогов; 2. Организация тренингов и мастер-классов для учащихся; 3. Проведение научных конференций и демонстраций исследовательских работ; 4. Вовлечение родителей в процесс организации и поддержки научной деятельности.</a:t>
            </a:r>
            <a:endParaRPr/>
          </a:p>
        </p:txBody>
      </p:sp>
      <p:sp>
        <p:nvSpPr>
          <p:cNvPr id="74" name="Google Shape;74;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Проблема</a:t>
            </a:r>
            <a:endParaRPr/>
          </a:p>
        </p:txBody>
      </p:sp>
      <p:sp>
        <p:nvSpPr>
          <p:cNvPr id="80" name="Google Shape;80;p16"/>
          <p:cNvSpPr txBox="1"/>
          <p:nvPr>
            <p:ph idx="1" type="body"/>
          </p:nvPr>
        </p:nvSpPr>
        <p:spPr>
          <a:xfrm>
            <a:off x="311700" y="1511975"/>
            <a:ext cx="8520600" cy="32037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Недостаточная самостоятельность учащихся в научной деятельности и отсутствие четкого алгоритма действий для проведения исследований.</a:t>
            </a:r>
            <a:endParaRPr/>
          </a:p>
        </p:txBody>
      </p:sp>
      <p:sp>
        <p:nvSpPr>
          <p:cNvPr id="81" name="Google Shape;81;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Введение</a:t>
            </a:r>
            <a:endParaRPr/>
          </a:p>
        </p:txBody>
      </p:sp>
      <p:sp>
        <p:nvSpPr>
          <p:cNvPr id="87" name="Google Shape;87;p17"/>
          <p:cNvSpPr txBox="1"/>
          <p:nvPr>
            <p:ph idx="1" type="body"/>
          </p:nvPr>
        </p:nvSpPr>
        <p:spPr>
          <a:xfrm>
            <a:off x="311700" y="1511975"/>
            <a:ext cx="8520600" cy="32037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Научно-исследовательская работа в школе важна для формирования критического мышления и инициативности у учащихся. Умение проводить исследования становится необходимым в современном мире. Однако многие школы сталкиваются с недостаточной самостоятельностью детей и отсутствием алгоритмов проведения исследований. Настоящая работа направлена на создание модели организации научной деятельности, включает методические рекомендации для педагогов и практические мероприятия. Ожидается повышение самостоятельности учащихся и их подготовка к будущей профессиональной деятельности.</a:t>
            </a:r>
            <a:endParaRPr/>
          </a:p>
        </p:txBody>
      </p:sp>
      <p:sp>
        <p:nvSpPr>
          <p:cNvPr id="88" name="Google Shape;88;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Актуальность научно-исследовательской работы в школьном обучении</a:t>
            </a:r>
            <a:endParaRPr/>
          </a:p>
        </p:txBody>
      </p:sp>
      <p:sp>
        <p:nvSpPr>
          <p:cNvPr id="94" name="Google Shape;94;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95" name="Google Shape;95;p18"/>
          <p:cNvPicPr preferRelativeResize="0"/>
          <p:nvPr/>
        </p:nvPicPr>
        <p:blipFill>
          <a:blip r:embed="rId3">
            <a:alphaModFix/>
          </a:blip>
          <a:stretch>
            <a:fillRect/>
          </a:stretch>
        </p:blipFill>
        <p:spPr>
          <a:xfrm>
            <a:off x="444500" y="1651000"/>
            <a:ext cx="508000" cy="508000"/>
          </a:xfrm>
          <a:prstGeom prst="rect">
            <a:avLst/>
          </a:prstGeom>
          <a:noFill/>
          <a:ln>
            <a:noFill/>
          </a:ln>
        </p:spPr>
      </p:pic>
      <p:sp>
        <p:nvSpPr>
          <p:cNvPr id="96" name="Google Shape;96;p18"/>
          <p:cNvSpPr txBox="1"/>
          <p:nvPr/>
        </p:nvSpPr>
        <p:spPr>
          <a:xfrm>
            <a:off x="317500" y="2159000"/>
            <a:ext cx="2793900" cy="3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3"/>
                </a:solidFill>
                <a:latin typeface="Proxima Nova"/>
                <a:ea typeface="Proxima Nova"/>
                <a:cs typeface="Proxima Nova"/>
                <a:sym typeface="Proxima Nova"/>
              </a:rPr>
              <a:t>Развитие компетенций</a:t>
            </a:r>
            <a:endParaRPr sz="1800">
              <a:solidFill>
                <a:schemeClr val="accent3"/>
              </a:solidFill>
              <a:latin typeface="Proxima Nova"/>
              <a:ea typeface="Proxima Nova"/>
              <a:cs typeface="Proxima Nova"/>
              <a:sym typeface="Proxima Nova"/>
            </a:endParaRPr>
          </a:p>
        </p:txBody>
      </p:sp>
      <p:sp>
        <p:nvSpPr>
          <p:cNvPr id="97" name="Google Shape;97;p18"/>
          <p:cNvSpPr txBox="1"/>
          <p:nvPr/>
        </p:nvSpPr>
        <p:spPr>
          <a:xfrm>
            <a:off x="317500" y="2794000"/>
            <a:ext cx="2540100" cy="126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3"/>
                </a:solidFill>
                <a:latin typeface="Proxima Nova"/>
                <a:ea typeface="Proxima Nova"/>
                <a:cs typeface="Proxima Nova"/>
                <a:sym typeface="Proxima Nova"/>
              </a:rPr>
              <a:t>Научно-исследовательская работа формирует у школьников навыки поиска информации и критического мышления, что особенно важно в условиях недостатка самостоятельности.</a:t>
            </a:r>
            <a:endParaRPr>
              <a:solidFill>
                <a:schemeClr val="accent3"/>
              </a:solidFill>
              <a:latin typeface="Proxima Nova"/>
              <a:ea typeface="Proxima Nova"/>
              <a:cs typeface="Proxima Nova"/>
              <a:sym typeface="Proxima Nova"/>
            </a:endParaRPr>
          </a:p>
        </p:txBody>
      </p:sp>
      <p:pic>
        <p:nvPicPr>
          <p:cNvPr id="98" name="Google Shape;98;p18"/>
          <p:cNvPicPr preferRelativeResize="0"/>
          <p:nvPr/>
        </p:nvPicPr>
        <p:blipFill>
          <a:blip r:embed="rId4">
            <a:alphaModFix/>
          </a:blip>
          <a:stretch>
            <a:fillRect/>
          </a:stretch>
        </p:blipFill>
        <p:spPr>
          <a:xfrm>
            <a:off x="3238500" y="1651000"/>
            <a:ext cx="508000" cy="508000"/>
          </a:xfrm>
          <a:prstGeom prst="rect">
            <a:avLst/>
          </a:prstGeom>
          <a:noFill/>
          <a:ln>
            <a:noFill/>
          </a:ln>
        </p:spPr>
      </p:pic>
      <p:sp>
        <p:nvSpPr>
          <p:cNvPr id="99" name="Google Shape;99;p18"/>
          <p:cNvSpPr txBox="1"/>
          <p:nvPr/>
        </p:nvSpPr>
        <p:spPr>
          <a:xfrm>
            <a:off x="3111500" y="2159000"/>
            <a:ext cx="2793900" cy="3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3"/>
                </a:solidFill>
                <a:latin typeface="Proxima Nova"/>
                <a:ea typeface="Proxima Nova"/>
                <a:cs typeface="Proxima Nova"/>
                <a:sym typeface="Proxima Nova"/>
              </a:rPr>
              <a:t>Улучшение результатов</a:t>
            </a:r>
            <a:endParaRPr sz="1800">
              <a:solidFill>
                <a:schemeClr val="accent3"/>
              </a:solidFill>
              <a:latin typeface="Proxima Nova"/>
              <a:ea typeface="Proxima Nova"/>
              <a:cs typeface="Proxima Nova"/>
              <a:sym typeface="Proxima Nova"/>
            </a:endParaRPr>
          </a:p>
        </p:txBody>
      </p:sp>
      <p:sp>
        <p:nvSpPr>
          <p:cNvPr id="100" name="Google Shape;100;p18"/>
          <p:cNvSpPr txBox="1"/>
          <p:nvPr/>
        </p:nvSpPr>
        <p:spPr>
          <a:xfrm>
            <a:off x="3111500" y="2794000"/>
            <a:ext cx="2540100" cy="126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3"/>
                </a:solidFill>
                <a:latin typeface="Proxima Nova"/>
                <a:ea typeface="Proxima Nova"/>
                <a:cs typeface="Proxima Nova"/>
                <a:sym typeface="Proxima Nova"/>
              </a:rPr>
              <a:t>Активное участие в исследовательской деятельности повышает успеваемость: результаты тестов у таких учеников на 15% выше, чем у равных по уровню подготовки.</a:t>
            </a:r>
            <a:endParaRPr>
              <a:solidFill>
                <a:schemeClr val="accent3"/>
              </a:solidFill>
              <a:latin typeface="Proxima Nova"/>
              <a:ea typeface="Proxima Nova"/>
              <a:cs typeface="Proxima Nova"/>
              <a:sym typeface="Proxima Nova"/>
            </a:endParaRPr>
          </a:p>
        </p:txBody>
      </p:sp>
      <p:pic>
        <p:nvPicPr>
          <p:cNvPr id="101" name="Google Shape;101;p18"/>
          <p:cNvPicPr preferRelativeResize="0"/>
          <p:nvPr/>
        </p:nvPicPr>
        <p:blipFill>
          <a:blip r:embed="rId5">
            <a:alphaModFix/>
          </a:blip>
          <a:stretch>
            <a:fillRect/>
          </a:stretch>
        </p:blipFill>
        <p:spPr>
          <a:xfrm>
            <a:off x="6032500" y="1651000"/>
            <a:ext cx="508000" cy="508000"/>
          </a:xfrm>
          <a:prstGeom prst="rect">
            <a:avLst/>
          </a:prstGeom>
          <a:noFill/>
          <a:ln>
            <a:noFill/>
          </a:ln>
        </p:spPr>
      </p:pic>
      <p:sp>
        <p:nvSpPr>
          <p:cNvPr id="102" name="Google Shape;102;p18"/>
          <p:cNvSpPr txBox="1"/>
          <p:nvPr/>
        </p:nvSpPr>
        <p:spPr>
          <a:xfrm>
            <a:off x="5905500" y="2159000"/>
            <a:ext cx="2793900" cy="3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3"/>
                </a:solidFill>
                <a:latin typeface="Proxima Nova"/>
                <a:ea typeface="Proxima Nova"/>
                <a:cs typeface="Proxima Nova"/>
                <a:sym typeface="Proxima Nova"/>
              </a:rPr>
              <a:t>Работа в команде</a:t>
            </a:r>
            <a:endParaRPr sz="1800">
              <a:solidFill>
                <a:schemeClr val="accent3"/>
              </a:solidFill>
              <a:latin typeface="Proxima Nova"/>
              <a:ea typeface="Proxima Nova"/>
              <a:cs typeface="Proxima Nova"/>
              <a:sym typeface="Proxima Nova"/>
            </a:endParaRPr>
          </a:p>
        </p:txBody>
      </p:sp>
      <p:sp>
        <p:nvSpPr>
          <p:cNvPr id="103" name="Google Shape;103;p18"/>
          <p:cNvSpPr txBox="1"/>
          <p:nvPr/>
        </p:nvSpPr>
        <p:spPr>
          <a:xfrm>
            <a:off x="5905500" y="2794000"/>
            <a:ext cx="2540100" cy="126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3"/>
                </a:solidFill>
                <a:latin typeface="Proxima Nova"/>
                <a:ea typeface="Proxima Nova"/>
                <a:cs typeface="Proxima Nova"/>
                <a:sym typeface="Proxima Nova"/>
              </a:rPr>
              <a:t>Исследовательские проекты развивают навыки планирования и межличностные навыки, необходимые для совместной работы, что становится критически важным в современном мире.</a:t>
            </a:r>
            <a:endParaRPr>
              <a:solidFill>
                <a:schemeClr val="accent3"/>
              </a:solidFill>
              <a:latin typeface="Proxima Nova"/>
              <a:ea typeface="Proxima Nova"/>
              <a:cs typeface="Proxima Nova"/>
              <a:sym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Проблемы организации исследовательской деятельности</a:t>
            </a:r>
            <a:endParaRPr/>
          </a:p>
        </p:txBody>
      </p:sp>
      <p:sp>
        <p:nvSpPr>
          <p:cNvPr id="109" name="Google Shape;109;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10" name="Google Shape;110;p19"/>
          <p:cNvPicPr preferRelativeResize="0"/>
          <p:nvPr/>
        </p:nvPicPr>
        <p:blipFill>
          <a:blip r:embed="rId3">
            <a:alphaModFix/>
          </a:blip>
          <a:stretch>
            <a:fillRect/>
          </a:stretch>
        </p:blipFill>
        <p:spPr>
          <a:xfrm>
            <a:off x="444500" y="1651000"/>
            <a:ext cx="508000" cy="508000"/>
          </a:xfrm>
          <a:prstGeom prst="rect">
            <a:avLst/>
          </a:prstGeom>
          <a:noFill/>
          <a:ln>
            <a:noFill/>
          </a:ln>
        </p:spPr>
      </p:pic>
      <p:sp>
        <p:nvSpPr>
          <p:cNvPr id="111" name="Google Shape;111;p19"/>
          <p:cNvSpPr txBox="1"/>
          <p:nvPr/>
        </p:nvSpPr>
        <p:spPr>
          <a:xfrm>
            <a:off x="317500" y="2159000"/>
            <a:ext cx="2793900" cy="3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3"/>
                </a:solidFill>
                <a:latin typeface="Proxima Nova"/>
                <a:ea typeface="Proxima Nova"/>
                <a:cs typeface="Proxima Nova"/>
                <a:sym typeface="Proxima Nova"/>
              </a:rPr>
              <a:t>Недостаточная подготовка учителей</a:t>
            </a:r>
            <a:endParaRPr sz="1800">
              <a:solidFill>
                <a:schemeClr val="accent3"/>
              </a:solidFill>
              <a:latin typeface="Proxima Nova"/>
              <a:ea typeface="Proxima Nova"/>
              <a:cs typeface="Proxima Nova"/>
              <a:sym typeface="Proxima Nova"/>
            </a:endParaRPr>
          </a:p>
        </p:txBody>
      </p:sp>
      <p:sp>
        <p:nvSpPr>
          <p:cNvPr id="112" name="Google Shape;112;p19"/>
          <p:cNvSpPr txBox="1"/>
          <p:nvPr/>
        </p:nvSpPr>
        <p:spPr>
          <a:xfrm>
            <a:off x="317500" y="2794000"/>
            <a:ext cx="2540100" cy="126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3"/>
                </a:solidFill>
                <a:latin typeface="Proxima Nova"/>
                <a:ea typeface="Proxima Nova"/>
                <a:cs typeface="Proxima Nova"/>
                <a:sym typeface="Proxima Nova"/>
              </a:rPr>
              <a:t>Учителя часто не готовы к внедрению исследовательских методов, что снижает качество выпускных работ.</a:t>
            </a:r>
            <a:endParaRPr>
              <a:solidFill>
                <a:schemeClr val="accent3"/>
              </a:solidFill>
              <a:latin typeface="Proxima Nova"/>
              <a:ea typeface="Proxima Nova"/>
              <a:cs typeface="Proxima Nova"/>
              <a:sym typeface="Proxima Nova"/>
            </a:endParaRPr>
          </a:p>
        </p:txBody>
      </p:sp>
      <p:pic>
        <p:nvPicPr>
          <p:cNvPr id="113" name="Google Shape;113;p19"/>
          <p:cNvPicPr preferRelativeResize="0"/>
          <p:nvPr/>
        </p:nvPicPr>
        <p:blipFill>
          <a:blip r:embed="rId4">
            <a:alphaModFix/>
          </a:blip>
          <a:stretch>
            <a:fillRect/>
          </a:stretch>
        </p:blipFill>
        <p:spPr>
          <a:xfrm>
            <a:off x="3238500" y="1651000"/>
            <a:ext cx="508000" cy="508000"/>
          </a:xfrm>
          <a:prstGeom prst="rect">
            <a:avLst/>
          </a:prstGeom>
          <a:noFill/>
          <a:ln>
            <a:noFill/>
          </a:ln>
        </p:spPr>
      </p:pic>
      <p:sp>
        <p:nvSpPr>
          <p:cNvPr id="114" name="Google Shape;114;p19"/>
          <p:cNvSpPr txBox="1"/>
          <p:nvPr/>
        </p:nvSpPr>
        <p:spPr>
          <a:xfrm>
            <a:off x="3111500" y="2159000"/>
            <a:ext cx="2793900" cy="3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3"/>
                </a:solidFill>
                <a:latin typeface="Proxima Nova"/>
                <a:ea typeface="Proxima Nova"/>
                <a:cs typeface="Proxima Nova"/>
                <a:sym typeface="Proxima Nova"/>
              </a:rPr>
              <a:t>Сложности выбора тем</a:t>
            </a:r>
            <a:endParaRPr sz="1800">
              <a:solidFill>
                <a:schemeClr val="accent3"/>
              </a:solidFill>
              <a:latin typeface="Proxima Nova"/>
              <a:ea typeface="Proxima Nova"/>
              <a:cs typeface="Proxima Nova"/>
              <a:sym typeface="Proxima Nova"/>
            </a:endParaRPr>
          </a:p>
        </p:txBody>
      </p:sp>
      <p:sp>
        <p:nvSpPr>
          <p:cNvPr id="115" name="Google Shape;115;p19"/>
          <p:cNvSpPr txBox="1"/>
          <p:nvPr/>
        </p:nvSpPr>
        <p:spPr>
          <a:xfrm>
            <a:off x="3111500" y="2794000"/>
            <a:ext cx="2540100" cy="126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3"/>
                </a:solidFill>
                <a:latin typeface="Proxima Nova"/>
                <a:ea typeface="Proxima Nova"/>
                <a:cs typeface="Proxima Nova"/>
                <a:sym typeface="Proxima Nova"/>
              </a:rPr>
              <a:t>Устаревшие темы исследований не вызывают интерес. Учащиеся испытывают трудности в формулировании вопросов.</a:t>
            </a:r>
            <a:endParaRPr>
              <a:solidFill>
                <a:schemeClr val="accent3"/>
              </a:solidFill>
              <a:latin typeface="Proxima Nova"/>
              <a:ea typeface="Proxima Nova"/>
              <a:cs typeface="Proxima Nova"/>
              <a:sym typeface="Proxima Nova"/>
            </a:endParaRPr>
          </a:p>
        </p:txBody>
      </p:sp>
      <p:pic>
        <p:nvPicPr>
          <p:cNvPr id="116" name="Google Shape;116;p19"/>
          <p:cNvPicPr preferRelativeResize="0"/>
          <p:nvPr/>
        </p:nvPicPr>
        <p:blipFill>
          <a:blip r:embed="rId5">
            <a:alphaModFix/>
          </a:blip>
          <a:stretch>
            <a:fillRect/>
          </a:stretch>
        </p:blipFill>
        <p:spPr>
          <a:xfrm>
            <a:off x="6032500" y="1651000"/>
            <a:ext cx="508000" cy="508000"/>
          </a:xfrm>
          <a:prstGeom prst="rect">
            <a:avLst/>
          </a:prstGeom>
          <a:noFill/>
          <a:ln>
            <a:noFill/>
          </a:ln>
        </p:spPr>
      </p:pic>
      <p:sp>
        <p:nvSpPr>
          <p:cNvPr id="117" name="Google Shape;117;p19"/>
          <p:cNvSpPr txBox="1"/>
          <p:nvPr/>
        </p:nvSpPr>
        <p:spPr>
          <a:xfrm>
            <a:off x="5905500" y="2159000"/>
            <a:ext cx="2793900" cy="3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3"/>
                </a:solidFill>
                <a:latin typeface="Proxima Nova"/>
                <a:ea typeface="Proxima Nova"/>
                <a:cs typeface="Proxima Nova"/>
                <a:sym typeface="Proxima Nova"/>
              </a:rPr>
              <a:t>Климат в классе</a:t>
            </a:r>
            <a:endParaRPr sz="1800">
              <a:solidFill>
                <a:schemeClr val="accent3"/>
              </a:solidFill>
              <a:latin typeface="Proxima Nova"/>
              <a:ea typeface="Proxima Nova"/>
              <a:cs typeface="Proxima Nova"/>
              <a:sym typeface="Proxima Nova"/>
            </a:endParaRPr>
          </a:p>
        </p:txBody>
      </p:sp>
      <p:sp>
        <p:nvSpPr>
          <p:cNvPr id="118" name="Google Shape;118;p19"/>
          <p:cNvSpPr txBox="1"/>
          <p:nvPr/>
        </p:nvSpPr>
        <p:spPr>
          <a:xfrm>
            <a:off x="5905500" y="2794000"/>
            <a:ext cx="2540100" cy="126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3"/>
                </a:solidFill>
                <a:latin typeface="Proxima Nova"/>
                <a:ea typeface="Proxima Nova"/>
                <a:cs typeface="Proxima Nova"/>
                <a:sym typeface="Proxima Nova"/>
              </a:rPr>
              <a:t>Нехватка времени и разные уровни подготовки требуют индивидуального подхода, что усложняет управление процессом.</a:t>
            </a:r>
            <a:endParaRPr>
              <a:solidFill>
                <a:schemeClr val="accent3"/>
              </a:solidFill>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0"/>
          <p:cNvSpPr txBox="1"/>
          <p:nvPr>
            <p:ph idx="1" type="body"/>
          </p:nvPr>
        </p:nvSpPr>
        <p:spPr>
          <a:xfrm>
            <a:off x="311700" y="4236825"/>
            <a:ext cx="5998800" cy="59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Проблемы и формы организации исследовательской деятельности учащихся</a:t>
            </a:r>
            <a:endParaRPr/>
          </a:p>
        </p:txBody>
      </p:sp>
      <p:sp>
        <p:nvSpPr>
          <p:cNvPr id="124" name="Google Shape;124;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25" name="Google Shape;125;p20"/>
          <p:cNvPicPr preferRelativeResize="0"/>
          <p:nvPr/>
        </p:nvPicPr>
        <p:blipFill>
          <a:blip r:embed="rId3">
            <a:alphaModFix/>
          </a:blip>
          <a:stretch>
            <a:fillRect/>
          </a:stretch>
        </p:blipFill>
        <p:spPr>
          <a:xfrm>
            <a:off x="1905000" y="127000"/>
            <a:ext cx="5080000" cy="3810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1"/>
          <p:cNvSpPr txBox="1"/>
          <p:nvPr>
            <p:ph idx="1" type="body"/>
          </p:nvPr>
        </p:nvSpPr>
        <p:spPr>
          <a:xfrm>
            <a:off x="311700" y="4236825"/>
            <a:ext cx="5998800" cy="59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Проблемы и формы организации исследовательской деятельности учащихся</a:t>
            </a:r>
            <a:endParaRPr/>
          </a:p>
        </p:txBody>
      </p:sp>
      <p:sp>
        <p:nvSpPr>
          <p:cNvPr id="131" name="Google Shape;131;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32" name="Google Shape;132;p21"/>
          <p:cNvPicPr preferRelativeResize="0"/>
          <p:nvPr/>
        </p:nvPicPr>
        <p:blipFill>
          <a:blip r:embed="rId3">
            <a:alphaModFix/>
          </a:blip>
          <a:stretch>
            <a:fillRect/>
          </a:stretch>
        </p:blipFill>
        <p:spPr>
          <a:xfrm>
            <a:off x="1905000" y="127000"/>
            <a:ext cx="5080001" cy="38100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