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7" r:id="rId2"/>
    <p:sldId id="306" r:id="rId3"/>
    <p:sldId id="307" r:id="rId4"/>
    <p:sldId id="308" r:id="rId5"/>
    <p:sldId id="355" r:id="rId6"/>
    <p:sldId id="329" r:id="rId7"/>
    <p:sldId id="300" r:id="rId8"/>
    <p:sldId id="311" r:id="rId9"/>
    <p:sldId id="298" r:id="rId10"/>
    <p:sldId id="292" r:id="rId11"/>
    <p:sldId id="331" r:id="rId12"/>
    <p:sldId id="330" r:id="rId13"/>
    <p:sldId id="332" r:id="rId14"/>
    <p:sldId id="333" r:id="rId15"/>
    <p:sldId id="334" r:id="rId16"/>
    <p:sldId id="335" r:id="rId17"/>
    <p:sldId id="336" r:id="rId18"/>
    <p:sldId id="348" r:id="rId19"/>
    <p:sldId id="349" r:id="rId20"/>
    <p:sldId id="337" r:id="rId21"/>
    <p:sldId id="350" r:id="rId22"/>
    <p:sldId id="338" r:id="rId23"/>
    <p:sldId id="351" r:id="rId24"/>
    <p:sldId id="339" r:id="rId25"/>
    <p:sldId id="340" r:id="rId26"/>
    <p:sldId id="341" r:id="rId27"/>
    <p:sldId id="356" r:id="rId28"/>
    <p:sldId id="357" r:id="rId29"/>
    <p:sldId id="342" r:id="rId30"/>
    <p:sldId id="346" r:id="rId31"/>
    <p:sldId id="345" r:id="rId32"/>
    <p:sldId id="305" r:id="rId33"/>
    <p:sldId id="347" r:id="rId34"/>
    <p:sldId id="352" r:id="rId35"/>
    <p:sldId id="291" r:id="rId36"/>
    <p:sldId id="353" r:id="rId37"/>
    <p:sldId id="354" r:id="rId38"/>
    <p:sldId id="315" r:id="rId39"/>
    <p:sldId id="316" r:id="rId40"/>
    <p:sldId id="317" r:id="rId41"/>
    <p:sldId id="318" r:id="rId42"/>
    <p:sldId id="319" r:id="rId43"/>
    <p:sldId id="320" r:id="rId44"/>
    <p:sldId id="358" r:id="rId45"/>
    <p:sldId id="359" r:id="rId46"/>
    <p:sldId id="360" r:id="rId47"/>
    <p:sldId id="361" r:id="rId48"/>
    <p:sldId id="362" r:id="rId49"/>
    <p:sldId id="363" r:id="rId50"/>
    <p:sldId id="321" r:id="rId51"/>
    <p:sldId id="322" r:id="rId52"/>
    <p:sldId id="364" r:id="rId53"/>
    <p:sldId id="323" r:id="rId54"/>
    <p:sldId id="327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36EB36-4251-4111-9E50-B0D25375543E}">
          <p14:sldIdLst>
            <p14:sldId id="257"/>
            <p14:sldId id="306"/>
            <p14:sldId id="307"/>
            <p14:sldId id="308"/>
            <p14:sldId id="355"/>
            <p14:sldId id="329"/>
            <p14:sldId id="300"/>
            <p14:sldId id="311"/>
            <p14:sldId id="298"/>
            <p14:sldId id="292"/>
            <p14:sldId id="331"/>
            <p14:sldId id="330"/>
            <p14:sldId id="332"/>
            <p14:sldId id="333"/>
            <p14:sldId id="334"/>
            <p14:sldId id="335"/>
            <p14:sldId id="336"/>
            <p14:sldId id="348"/>
            <p14:sldId id="349"/>
            <p14:sldId id="337"/>
            <p14:sldId id="350"/>
            <p14:sldId id="338"/>
            <p14:sldId id="351"/>
            <p14:sldId id="339"/>
            <p14:sldId id="340"/>
            <p14:sldId id="341"/>
            <p14:sldId id="356"/>
            <p14:sldId id="357"/>
            <p14:sldId id="342"/>
            <p14:sldId id="346"/>
            <p14:sldId id="345"/>
            <p14:sldId id="305"/>
            <p14:sldId id="347"/>
            <p14:sldId id="352"/>
            <p14:sldId id="291"/>
            <p14:sldId id="353"/>
            <p14:sldId id="354"/>
            <p14:sldId id="315"/>
            <p14:sldId id="316"/>
            <p14:sldId id="317"/>
            <p14:sldId id="318"/>
            <p14:sldId id="319"/>
            <p14:sldId id="320"/>
            <p14:sldId id="358"/>
            <p14:sldId id="359"/>
            <p14:sldId id="360"/>
            <p14:sldId id="361"/>
            <p14:sldId id="362"/>
            <p14:sldId id="363"/>
            <p14:sldId id="321"/>
            <p14:sldId id="322"/>
            <p14:sldId id="364"/>
            <p14:sldId id="323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89503" autoAdjust="0"/>
  </p:normalViewPr>
  <p:slideViewPr>
    <p:cSldViewPr>
      <p:cViewPr varScale="1">
        <p:scale>
          <a:sx n="65" d="100"/>
          <a:sy n="65" d="100"/>
        </p:scale>
        <p:origin x="155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F674-0D4C-4F7C-964A-B27FE46FD01F}" type="datetimeFigureOut">
              <a:rPr lang="ru-RU" smtClean="0"/>
              <a:t>28.02.2022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5A623-F823-48F7-B738-7A50ABAE1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07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97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28.02.2022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526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28.02.2022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2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28.02.2022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4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28.02.2022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2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28.02.2022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42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28.02.2022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8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28.02.2022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5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28.02.2022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3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28.02.2022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9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28.02.2022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4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28.02.2022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7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28.02.2022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98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2;&#1094;&#1086;&#1084;&#1086;&#1092;&#1074;.&#1088;&#1092;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&#1077;&#1080;&#1087;-&#1092;&#1082;&#1080;&#1089;.&#1088;&#1092;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34481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МОЛОДЕЖИ РЕСПУБЛИКИ КРЫМ</a:t>
            </a: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2400" b="1" dirty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РЕСПУБЛИКАНСКИЙ СЕМИНАР</a:t>
            </a: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по организации деятельности школьных спортивных клубов в общеобразовательных учреждениях </a:t>
            </a: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Республики Крым</a:t>
            </a:r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242" y="3655135"/>
            <a:ext cx="3009516" cy="30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2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57CDE7-E9B4-4F8D-98D9-9FC22AB4BC1A}"/>
              </a:ext>
            </a:extLst>
          </p:cNvPr>
          <p:cNvSpPr txBox="1">
            <a:spLocks/>
          </p:cNvSpPr>
          <p:nvPr/>
        </p:nvSpPr>
        <p:spPr>
          <a:xfrm>
            <a:off x="457200" y="476672"/>
            <a:ext cx="8229600" cy="111902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АЛГОРИТМ РЕГИСТРАЦИИ ШСК ВО ВСЕРОССИЙСКОМ РЕЕСТРЕ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98C537-F9A2-4016-8277-B2B1992C3026}"/>
              </a:ext>
            </a:extLst>
          </p:cNvPr>
          <p:cNvSpPr/>
          <p:nvPr/>
        </p:nvSpPr>
        <p:spPr>
          <a:xfrm>
            <a:off x="359532" y="2276872"/>
            <a:ext cx="842493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AutoNum type="arabicPeriod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На официальном сайте общеобразовательной организации создается отдельная вкладка (страница), посвященная деятельности школьного спортивного клуба, на которой размещаются обязательные документы школьного спортивного клуба</a:t>
            </a:r>
          </a:p>
          <a:p>
            <a:pPr lvl="0" algn="just"/>
            <a:endParaRPr lang="ru-RU" sz="20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8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404664"/>
            <a:ext cx="8229600" cy="43204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Приложение № 1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 письму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Минпросвещения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РФ от 03.09.2020 № ДГ-1384/06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«О формировании Единого всероссийского перечня (реестра) школьных спортивных клубов»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6164" t="24374" r="34504" b="20292"/>
          <a:stretch/>
        </p:blipFill>
        <p:spPr>
          <a:xfrm>
            <a:off x="1848342" y="1233203"/>
            <a:ext cx="5303300" cy="5624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2197E-D72A-42D8-A8B7-AC6AB76AF94B}"/>
              </a:ext>
            </a:extLst>
          </p:cNvPr>
          <p:cNvSpPr txBox="1"/>
          <p:nvPr/>
        </p:nvSpPr>
        <p:spPr>
          <a:xfrm>
            <a:off x="1992358" y="2132856"/>
            <a:ext cx="360040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>
              <a:solidFill>
                <a:schemeClr val="bg1"/>
              </a:solidFill>
            </a:endParaRPr>
          </a:p>
          <a:p>
            <a:r>
              <a:rPr lang="ru-RU" sz="1300" b="1" dirty="0">
                <a:solidFill>
                  <a:schemeClr val="bg1"/>
                </a:solidFill>
              </a:rPr>
              <a:t>1.</a:t>
            </a:r>
          </a:p>
          <a:p>
            <a:endParaRPr lang="ru-RU" sz="600" b="1" dirty="0">
              <a:solidFill>
                <a:schemeClr val="bg1"/>
              </a:solidFill>
            </a:endParaRPr>
          </a:p>
          <a:p>
            <a:endParaRPr lang="ru-RU" sz="1600" b="1" dirty="0">
              <a:solidFill>
                <a:schemeClr val="bg1"/>
              </a:solidFill>
            </a:endParaRPr>
          </a:p>
          <a:p>
            <a:endParaRPr lang="ru-RU" sz="1200" b="1" dirty="0">
              <a:solidFill>
                <a:schemeClr val="bg1"/>
              </a:solidFill>
            </a:endParaRPr>
          </a:p>
          <a:p>
            <a:r>
              <a:rPr lang="ru-RU" sz="1300" b="1" dirty="0">
                <a:solidFill>
                  <a:schemeClr val="bg1"/>
                </a:solidFill>
              </a:rPr>
              <a:t>2.</a:t>
            </a:r>
          </a:p>
          <a:p>
            <a:endParaRPr lang="ru-RU" sz="1200" b="1" dirty="0">
              <a:solidFill>
                <a:schemeClr val="bg1"/>
              </a:solidFill>
            </a:endParaRPr>
          </a:p>
          <a:p>
            <a:endParaRPr lang="ru-RU" sz="600" b="1" dirty="0">
              <a:solidFill>
                <a:schemeClr val="bg1"/>
              </a:solidFill>
            </a:endParaRPr>
          </a:p>
          <a:p>
            <a:r>
              <a:rPr lang="ru-RU" sz="1300" b="1" dirty="0">
                <a:solidFill>
                  <a:schemeClr val="bg1"/>
                </a:solidFill>
              </a:rPr>
              <a:t>3.</a:t>
            </a:r>
          </a:p>
          <a:p>
            <a:r>
              <a:rPr lang="ru-RU" sz="1300" b="1" dirty="0">
                <a:solidFill>
                  <a:schemeClr val="bg1"/>
                </a:solidFill>
              </a:rPr>
              <a:t>4.</a:t>
            </a:r>
          </a:p>
          <a:p>
            <a:endParaRPr lang="ru-RU" sz="1050" b="1" dirty="0">
              <a:solidFill>
                <a:schemeClr val="bg1"/>
              </a:solidFill>
            </a:endParaRPr>
          </a:p>
          <a:p>
            <a:endParaRPr lang="ru-RU" sz="1200" b="1" dirty="0">
              <a:solidFill>
                <a:schemeClr val="bg1"/>
              </a:solidFill>
            </a:endParaRPr>
          </a:p>
          <a:p>
            <a:endParaRPr lang="ru-RU" sz="1300" b="1" dirty="0">
              <a:solidFill>
                <a:schemeClr val="bg1"/>
              </a:solidFill>
            </a:endParaRPr>
          </a:p>
          <a:p>
            <a:r>
              <a:rPr lang="ru-RU" sz="1300" b="1" dirty="0">
                <a:solidFill>
                  <a:schemeClr val="bg1"/>
                </a:solidFill>
              </a:rPr>
              <a:t>5.</a:t>
            </a:r>
          </a:p>
          <a:p>
            <a:r>
              <a:rPr lang="ru-RU" sz="1300" b="1" dirty="0">
                <a:solidFill>
                  <a:schemeClr val="bg1"/>
                </a:solidFill>
              </a:rPr>
              <a:t>6.</a:t>
            </a:r>
          </a:p>
          <a:p>
            <a:endParaRPr lang="ru-RU" sz="1300" b="1" dirty="0">
              <a:solidFill>
                <a:schemeClr val="bg1"/>
              </a:solidFill>
            </a:endParaRPr>
          </a:p>
          <a:p>
            <a:endParaRPr lang="ru-RU" sz="1300" b="1" dirty="0">
              <a:solidFill>
                <a:schemeClr val="bg1"/>
              </a:solidFill>
            </a:endParaRPr>
          </a:p>
          <a:p>
            <a:endParaRPr lang="ru-RU" sz="700" b="1" dirty="0">
              <a:solidFill>
                <a:schemeClr val="bg1"/>
              </a:solidFill>
            </a:endParaRPr>
          </a:p>
          <a:p>
            <a:r>
              <a:rPr lang="ru-RU" sz="1300" b="1" dirty="0">
                <a:solidFill>
                  <a:schemeClr val="bg1"/>
                </a:solidFill>
              </a:rPr>
              <a:t>5.</a:t>
            </a:r>
          </a:p>
          <a:p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300" b="1" dirty="0">
                <a:solidFill>
                  <a:schemeClr val="bg1"/>
                </a:solidFill>
              </a:rPr>
              <a:t>6.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6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322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Организационно-правовые формы создания школьных спортивных клубов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045541"/>
              </p:ext>
            </p:extLst>
          </p:nvPr>
        </p:nvGraphicFramePr>
        <p:xfrm>
          <a:off x="354360" y="1700808"/>
          <a:ext cx="8435280" cy="4715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640">
                  <a:extLst>
                    <a:ext uri="{9D8B030D-6E8A-4147-A177-3AD203B41FA5}">
                      <a16:colId xmlns:a16="http://schemas.microsoft.com/office/drawing/2014/main" val="407497861"/>
                    </a:ext>
                  </a:extLst>
                </a:gridCol>
                <a:gridCol w="4217640">
                  <a:extLst>
                    <a:ext uri="{9D8B030D-6E8A-4147-A177-3AD203B41FA5}">
                      <a16:colId xmlns:a16="http://schemas.microsoft.com/office/drawing/2014/main" val="2681075266"/>
                    </a:ext>
                  </a:extLst>
                </a:gridCol>
              </a:tblGrid>
              <a:tr h="108220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Структурное</a:t>
                      </a:r>
                      <a:r>
                        <a:rPr lang="ru-RU" sz="2400" baseline="0" dirty="0"/>
                        <a:t> подразделение в общеобразовательном учреждении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Общественное</a:t>
                      </a:r>
                      <a:r>
                        <a:rPr lang="ru-RU" sz="2400" baseline="0" dirty="0"/>
                        <a:t> объединение</a:t>
                      </a:r>
                    </a:p>
                    <a:p>
                      <a:pPr algn="ctr"/>
                      <a:r>
                        <a:rPr lang="ru-RU" sz="2400" baseline="0" dirty="0"/>
                        <a:t>(без </a:t>
                      </a:r>
                      <a:r>
                        <a:rPr lang="ru-RU" sz="2400" baseline="0" dirty="0" err="1"/>
                        <a:t>регистраци</a:t>
                      </a:r>
                      <a:r>
                        <a:rPr lang="ru-RU" sz="2400" baseline="0" dirty="0"/>
                        <a:t> юридического лица)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467931"/>
                  </a:ext>
                </a:extLst>
              </a:tr>
              <a:tr h="3526311">
                <a:tc>
                  <a:txBody>
                    <a:bodyPr/>
                    <a:lstStyle/>
                    <a:p>
                      <a:pPr marL="0" indent="444500" algn="just">
                        <a:buAutoNum type="arabicPeriod"/>
                      </a:pPr>
                      <a:r>
                        <a:rPr lang="ru-RU" sz="2300" dirty="0"/>
                        <a:t>Приказ директора</a:t>
                      </a:r>
                      <a:r>
                        <a:rPr lang="ru-RU" sz="2300" baseline="0" dirty="0"/>
                        <a:t> общеобразовательного учреждения «О создании школьного спортивного клуба» и назначении руководителя школьного спортивного клуба</a:t>
                      </a:r>
                    </a:p>
                    <a:p>
                      <a:pPr marL="0" indent="0" algn="just">
                        <a:buNone/>
                      </a:pPr>
                      <a:endParaRPr lang="ru-RU" sz="2300" baseline="0" dirty="0"/>
                    </a:p>
                    <a:p>
                      <a:pPr marL="0" indent="0" algn="just">
                        <a:buNone/>
                      </a:pPr>
                      <a:r>
                        <a:rPr lang="ru-RU" sz="2300" baseline="0" dirty="0"/>
                        <a:t>2. Положение о школьном спортивном клубе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44500" algn="just">
                        <a:buAutoNum type="arabicPeriod"/>
                      </a:pPr>
                      <a:r>
                        <a:rPr lang="ru-RU" sz="2300" dirty="0"/>
                        <a:t>Протокол</a:t>
                      </a:r>
                      <a:r>
                        <a:rPr lang="ru-RU" sz="2300" baseline="0" dirty="0"/>
                        <a:t> съезда учредителей (не менее 3 участников) или общего собрания общеобразовательной организации о создании школьного спортивного клуба</a:t>
                      </a:r>
                    </a:p>
                    <a:p>
                      <a:pPr marL="0" indent="0" algn="just">
                        <a:buNone/>
                      </a:pPr>
                      <a:endParaRPr lang="ru-RU" sz="2300" baseline="0" dirty="0"/>
                    </a:p>
                    <a:p>
                      <a:pPr marL="0" indent="0" algn="just">
                        <a:buNone/>
                      </a:pPr>
                      <a:r>
                        <a:rPr lang="ru-RU" sz="2300" baseline="0" dirty="0"/>
                        <a:t>2. Устав школьного спортивного клуба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185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960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57CDE7-E9B4-4F8D-98D9-9FC22AB4BC1A}"/>
              </a:ext>
            </a:extLst>
          </p:cNvPr>
          <p:cNvSpPr txBox="1">
            <a:spLocks/>
          </p:cNvSpPr>
          <p:nvPr/>
        </p:nvSpPr>
        <p:spPr>
          <a:xfrm>
            <a:off x="323528" y="332655"/>
            <a:ext cx="8229600" cy="111902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АЛГОРИТМ РЕГИСТРАЦИИ ШСК ВО ВСЕРОССИЙСКОМ РЕЕСТРЕ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98C537-F9A2-4016-8277-B2B1992C3026}"/>
              </a:ext>
            </a:extLst>
          </p:cNvPr>
          <p:cNvSpPr/>
          <p:nvPr/>
        </p:nvSpPr>
        <p:spPr>
          <a:xfrm>
            <a:off x="225860" y="1628800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AutoNum type="arabicPeriod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На официальном сайте общеобразовательной организации создается отдельная вкладка (страница), посвященная деятельности школьного спортивного клуба, на которой размещаются обязательные документы школьного спортивного клуба</a:t>
            </a:r>
          </a:p>
          <a:p>
            <a:pPr marL="457200" lvl="0" indent="-457200" algn="ctr">
              <a:buAutoNum type="arabicPeriod"/>
            </a:pPr>
            <a:endParaRPr lang="ru-RU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L="457200" lvl="0" indent="-457200" algn="ctr">
              <a:buAutoNum type="arabicPeriod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Регистрация личного кабинета на Единой информационной площадке по направлению «Физическая культура и спорт в образовании»</a:t>
            </a:r>
          </a:p>
          <a:p>
            <a:pPr lvl="0" algn="just"/>
            <a:endParaRPr lang="ru-RU" sz="20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25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D6CE89F-B141-49FD-9CCF-ED091FB5C6BC}"/>
              </a:ext>
            </a:extLst>
          </p:cNvPr>
          <p:cNvSpPr txBox="1">
            <a:spLocks/>
          </p:cNvSpPr>
          <p:nvPr/>
        </p:nvSpPr>
        <p:spPr>
          <a:xfrm>
            <a:off x="457200" y="417825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РЕГИСТРАЦИЯ ЛИЧНОГО КАБИНЕТА ШСК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76F1C9-75C1-4793-8B56-1FA5E266B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9" r="1176" b="14983"/>
          <a:stretch/>
        </p:blipFill>
        <p:spPr>
          <a:xfrm>
            <a:off x="0" y="1556792"/>
            <a:ext cx="9144000" cy="41532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5C590F-DA37-4DC4-AB67-70D1ABD1A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204864"/>
            <a:ext cx="116653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59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D6CE89F-B141-49FD-9CCF-ED091FB5C6BC}"/>
              </a:ext>
            </a:extLst>
          </p:cNvPr>
          <p:cNvSpPr txBox="1">
            <a:spLocks/>
          </p:cNvSpPr>
          <p:nvPr/>
        </p:nvSpPr>
        <p:spPr>
          <a:xfrm>
            <a:off x="457200" y="362407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РЕГИСТРАЦИЯ ЛИЧНОГО КАБИНЕТА ШСК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FE0B21-976F-46D1-9C97-0EDDB8A20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0" t="14983" r="15350" b="10782"/>
          <a:stretch/>
        </p:blipFill>
        <p:spPr>
          <a:xfrm>
            <a:off x="213062" y="1217709"/>
            <a:ext cx="8717876" cy="52505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FA6978-6588-4303-9C69-06A88C9CA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645024"/>
            <a:ext cx="187773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79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57CDE7-E9B4-4F8D-98D9-9FC22AB4BC1A}"/>
              </a:ext>
            </a:extLst>
          </p:cNvPr>
          <p:cNvSpPr txBox="1">
            <a:spLocks/>
          </p:cNvSpPr>
          <p:nvPr/>
        </p:nvSpPr>
        <p:spPr>
          <a:xfrm>
            <a:off x="457200" y="137449"/>
            <a:ext cx="8229600" cy="111902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АЛГОРИТМ РЕГИСТРАЦИИ ШСК ВО ВСЕРОССИЙСКОМ РЕЕСТРЕ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98C537-F9A2-4016-8277-B2B1992C3026}"/>
              </a:ext>
            </a:extLst>
          </p:cNvPr>
          <p:cNvSpPr/>
          <p:nvPr/>
        </p:nvSpPr>
        <p:spPr>
          <a:xfrm>
            <a:off x="359532" y="1211351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AutoNum type="arabicPeriod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На официальном сайте общеобразовательной организации создается отдельная вкладка (страница), посвященная деятельности школьного спортивного клуба, на которой размещаются обязательные документы школьного спортивного клуба</a:t>
            </a:r>
          </a:p>
          <a:p>
            <a:pPr marL="457200" lvl="0" indent="-457200" algn="ctr">
              <a:buAutoNum type="arabicPeriod"/>
            </a:pPr>
            <a:endParaRPr lang="ru-RU" sz="12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L="457200" lvl="0" indent="-457200" algn="ctr">
              <a:buAutoNum type="arabicPeriod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Регистрация личного кабинета на Единой информационной площадке по направлению «Физическая культура и спорт в образовании»</a:t>
            </a:r>
          </a:p>
          <a:p>
            <a:pPr lvl="0" algn="ctr"/>
            <a:endParaRPr lang="ru-RU" sz="12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lvl="0"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3.	Подача заявки во Всероссийский перечень (реестр) ШСК</a:t>
            </a:r>
          </a:p>
          <a:p>
            <a:pPr lvl="0" algn="just"/>
            <a:endParaRPr lang="ru-RU" sz="20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692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D6CE89F-B141-49FD-9CCF-ED091FB5C6BC}"/>
              </a:ext>
            </a:extLst>
          </p:cNvPr>
          <p:cNvSpPr txBox="1">
            <a:spLocks/>
          </p:cNvSpPr>
          <p:nvPr/>
        </p:nvSpPr>
        <p:spPr>
          <a:xfrm>
            <a:off x="457200" y="362407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ПОДАЧА ЗАЯВКИ В РЕЕСТР ШСК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8E4751-9717-48D6-A149-0AD5B383A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84" t="26806" r="27709" b="18019"/>
          <a:stretch/>
        </p:blipFill>
        <p:spPr>
          <a:xfrm>
            <a:off x="935596" y="1127111"/>
            <a:ext cx="7272808" cy="55422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B389CC-2ECA-4F17-92FE-EF7F2EE81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293097"/>
            <a:ext cx="144016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53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D6CE89F-B141-49FD-9CCF-ED091FB5C6BC}"/>
              </a:ext>
            </a:extLst>
          </p:cNvPr>
          <p:cNvSpPr txBox="1">
            <a:spLocks/>
          </p:cNvSpPr>
          <p:nvPr/>
        </p:nvSpPr>
        <p:spPr>
          <a:xfrm>
            <a:off x="457200" y="150935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ПОДАЧА ЗАЯВКИ В РЕЕСТР ШСК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488EDC-2C76-439C-A7E1-0D4377C7B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13114" r="23226" b="17449"/>
          <a:stretch/>
        </p:blipFill>
        <p:spPr>
          <a:xfrm>
            <a:off x="606388" y="1052736"/>
            <a:ext cx="7931224" cy="55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97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D6CE89F-B141-49FD-9CCF-ED091FB5C6BC}"/>
              </a:ext>
            </a:extLst>
          </p:cNvPr>
          <p:cNvSpPr txBox="1">
            <a:spLocks/>
          </p:cNvSpPr>
          <p:nvPr/>
        </p:nvSpPr>
        <p:spPr>
          <a:xfrm>
            <a:off x="457200" y="404664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ПОДАЧА ЗАЯВКИ В РЕЕСТР ШСК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7CC851-6EB9-4D14-89ED-AA39001425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47199" r="25588" b="17785"/>
          <a:stretch/>
        </p:blipFill>
        <p:spPr>
          <a:xfrm>
            <a:off x="35500" y="1916832"/>
            <a:ext cx="9073000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8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34481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МОЛОДЕЖИ РЕСПУБЛИКИ КРЫМ</a:t>
            </a: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2400" b="1" dirty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РЕСПУБЛИКАНСКИЙ СЕМИНАР</a:t>
            </a: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по организации деятельности школьных спортивных клубов в общеобразовательных учреждениях </a:t>
            </a: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Республики Крым</a:t>
            </a:r>
            <a:endParaRPr lang="ru-RU" sz="2100" b="1" i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447" y="3645024"/>
            <a:ext cx="3009516" cy="301422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65037" y="3857005"/>
            <a:ext cx="5515159" cy="22860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О создании и деятельности школьных спортивных клубов в Республике Крым в 2021 году и исполнении показателей Межотраслевой программы развития школьного спорта до 2024 г.</a:t>
            </a:r>
          </a:p>
          <a:p>
            <a:endParaRPr lang="ru-RU" sz="1600" i="1" cap="none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r"/>
            <a:r>
              <a:rPr lang="ru-RU" sz="14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Докладчик: Осокина Елена Анатольевна, </a:t>
            </a:r>
          </a:p>
          <a:p>
            <a:pPr algn="r"/>
            <a:r>
              <a:rPr lang="ru-RU" sz="14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директор ГБОУ ДО РК «ЦДЮТК»</a:t>
            </a:r>
          </a:p>
        </p:txBody>
      </p:sp>
    </p:spTree>
    <p:extLst>
      <p:ext uri="{BB962C8B-B14F-4D97-AF65-F5344CB8AC3E}">
        <p14:creationId xmlns:p14="http://schemas.microsoft.com/office/powerpoint/2010/main" val="1068900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D6CE89F-B141-49FD-9CCF-ED091FB5C6BC}"/>
              </a:ext>
            </a:extLst>
          </p:cNvPr>
          <p:cNvSpPr txBox="1">
            <a:spLocks/>
          </p:cNvSpPr>
          <p:nvPr/>
        </p:nvSpPr>
        <p:spPr>
          <a:xfrm>
            <a:off x="457200" y="362407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ПОДАЧА ЗАЯВКИ В РЕЕСТР ШСК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C685E4-A514-4B74-8545-49255933E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4" t="23932" r="20644" b="15839"/>
          <a:stretch/>
        </p:blipFill>
        <p:spPr>
          <a:xfrm>
            <a:off x="175704" y="1161572"/>
            <a:ext cx="8792591" cy="49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94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29049E-B394-44B6-934A-65564FDBE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12182" r="20864" b="12182"/>
          <a:stretch/>
        </p:blipFill>
        <p:spPr>
          <a:xfrm>
            <a:off x="-1905" y="152636"/>
            <a:ext cx="9151020" cy="65887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F1B8C2-8280-4BCB-953D-23C01C5AD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4365104"/>
            <a:ext cx="410445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35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D6CE89F-B141-49FD-9CCF-ED091FB5C6BC}"/>
              </a:ext>
            </a:extLst>
          </p:cNvPr>
          <p:cNvSpPr txBox="1">
            <a:spLocks/>
          </p:cNvSpPr>
          <p:nvPr/>
        </p:nvSpPr>
        <p:spPr>
          <a:xfrm>
            <a:off x="457200" y="76200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ТЕХНИЧЕСКАЯ ПОДДЕРЖКА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E68F42-99F7-4661-8F00-B43ECE791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14532" r="23899" b="13583"/>
          <a:stretch/>
        </p:blipFill>
        <p:spPr>
          <a:xfrm>
            <a:off x="949211" y="1021014"/>
            <a:ext cx="7245577" cy="545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22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D6CE89F-B141-49FD-9CCF-ED091FB5C6BC}"/>
              </a:ext>
            </a:extLst>
          </p:cNvPr>
          <p:cNvSpPr txBox="1">
            <a:spLocks/>
          </p:cNvSpPr>
          <p:nvPr/>
        </p:nvSpPr>
        <p:spPr>
          <a:xfrm>
            <a:off x="457200" y="76200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ТЕХНИЧЕСКАЯ ПОДДЕРЖКА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5DE697-0D2B-40BB-8E52-249E077434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35" t="20941" r="29884" b="18661"/>
          <a:stretch/>
        </p:blipFill>
        <p:spPr>
          <a:xfrm>
            <a:off x="879004" y="840904"/>
            <a:ext cx="7385992" cy="57549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DB6963-32A2-47D9-8788-AE1ECEB89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840904"/>
            <a:ext cx="1197353" cy="3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57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D6CE89F-B141-49FD-9CCF-ED091FB5C6BC}"/>
              </a:ext>
            </a:extLst>
          </p:cNvPr>
          <p:cNvSpPr txBox="1">
            <a:spLocks/>
          </p:cNvSpPr>
          <p:nvPr/>
        </p:nvSpPr>
        <p:spPr>
          <a:xfrm>
            <a:off x="457200" y="292369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ТЕХНИЧЕСКАЯ ПОДДЕРЖКА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800B02-94A7-4E98-BC3C-84F3029AF4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24788" r="21651" b="14983"/>
          <a:stretch/>
        </p:blipFill>
        <p:spPr>
          <a:xfrm>
            <a:off x="100807" y="1052736"/>
            <a:ext cx="8922289" cy="51845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8593F3-0DAF-489E-8B06-1BF850BC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16" y="4437112"/>
            <a:ext cx="26026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54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D4365B-FF41-430C-A768-C563CCAE2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01" t="12606" r="22199" b="14559"/>
          <a:stretch/>
        </p:blipFill>
        <p:spPr>
          <a:xfrm>
            <a:off x="1130847" y="1268760"/>
            <a:ext cx="6882303" cy="4970552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97AE56D-EB9B-4D8C-9CF0-54A9D5401398}"/>
              </a:ext>
            </a:extLst>
          </p:cNvPr>
          <p:cNvSpPr txBox="1">
            <a:spLocks/>
          </p:cNvSpPr>
          <p:nvPr/>
        </p:nvSpPr>
        <p:spPr>
          <a:xfrm>
            <a:off x="457198" y="433672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ГЛАВНОЕ – ИТП ШСК – РЕЕСТР ШСК – СВЕДЕНИЯ О ШСК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D7EFC75-934C-4730-86B9-BE4A52137307}"/>
              </a:ext>
            </a:extLst>
          </p:cNvPr>
          <p:cNvSpPr/>
          <p:nvPr/>
        </p:nvSpPr>
        <p:spPr>
          <a:xfrm>
            <a:off x="3275856" y="2169860"/>
            <a:ext cx="2556283" cy="3168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92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97AE56D-EB9B-4D8C-9CF0-54A9D5401398}"/>
              </a:ext>
            </a:extLst>
          </p:cNvPr>
          <p:cNvSpPr txBox="1">
            <a:spLocks/>
          </p:cNvSpPr>
          <p:nvPr/>
        </p:nvSpPr>
        <p:spPr>
          <a:xfrm>
            <a:off x="457198" y="433672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ГЛАВНОЕ – ИТП ШСК – РЕЕСТР ШСК – СВЕДЕНИЯ О ШСК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49D48A-6966-4186-B90E-401E59583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20883" r="21651" b="17003"/>
          <a:stretch/>
        </p:blipFill>
        <p:spPr>
          <a:xfrm>
            <a:off x="187485" y="1200390"/>
            <a:ext cx="8769030" cy="5326968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BD7EFC75-934C-4730-86B9-BE4A52137307}"/>
              </a:ext>
            </a:extLst>
          </p:cNvPr>
          <p:cNvSpPr/>
          <p:nvPr/>
        </p:nvSpPr>
        <p:spPr>
          <a:xfrm>
            <a:off x="611560" y="2132856"/>
            <a:ext cx="2556283" cy="3168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601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97AE56D-EB9B-4D8C-9CF0-54A9D5401398}"/>
              </a:ext>
            </a:extLst>
          </p:cNvPr>
          <p:cNvSpPr txBox="1">
            <a:spLocks/>
          </p:cNvSpPr>
          <p:nvPr/>
        </p:nvSpPr>
        <p:spPr>
          <a:xfrm>
            <a:off x="457198" y="433672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ГЛАВНОЕ – ИТП ШСК – РЕЕСТР ШСК – СВЕДЕНИЯ О ШСК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AD3D40-B885-44AE-8FD7-352748A8D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14" r="17713" b="13451"/>
          <a:stretch/>
        </p:blipFill>
        <p:spPr>
          <a:xfrm>
            <a:off x="-3529" y="1484784"/>
            <a:ext cx="9144002" cy="455043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13C88-E386-434C-AF17-C6BA352113F1}"/>
              </a:ext>
            </a:extLst>
          </p:cNvPr>
          <p:cNvSpPr/>
          <p:nvPr/>
        </p:nvSpPr>
        <p:spPr>
          <a:xfrm>
            <a:off x="0" y="3068960"/>
            <a:ext cx="12596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8361620-2C95-426D-9BF2-9117478D43D1}"/>
              </a:ext>
            </a:extLst>
          </p:cNvPr>
          <p:cNvSpPr/>
          <p:nvPr/>
        </p:nvSpPr>
        <p:spPr>
          <a:xfrm>
            <a:off x="2627784" y="2723778"/>
            <a:ext cx="28803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85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97AE56D-EB9B-4D8C-9CF0-54A9D5401398}"/>
              </a:ext>
            </a:extLst>
          </p:cNvPr>
          <p:cNvSpPr txBox="1">
            <a:spLocks/>
          </p:cNvSpPr>
          <p:nvPr/>
        </p:nvSpPr>
        <p:spPr>
          <a:xfrm>
            <a:off x="457198" y="433672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ГЛАВНОЕ – ИТП ШСК – РЕЕСТР ШСК – СВЕДЕНИЯ О ШСК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49D48A-6966-4186-B90E-401E59583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20883" r="21651" b="17003"/>
          <a:stretch/>
        </p:blipFill>
        <p:spPr>
          <a:xfrm>
            <a:off x="187485" y="1200390"/>
            <a:ext cx="8769030" cy="5326968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667F447C-4E88-4F4C-9B29-ED17CD9FD28F}"/>
              </a:ext>
            </a:extLst>
          </p:cNvPr>
          <p:cNvSpPr/>
          <p:nvPr/>
        </p:nvSpPr>
        <p:spPr>
          <a:xfrm>
            <a:off x="5940226" y="2132856"/>
            <a:ext cx="2556283" cy="3168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550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97AE56D-EB9B-4D8C-9CF0-54A9D5401398}"/>
              </a:ext>
            </a:extLst>
          </p:cNvPr>
          <p:cNvSpPr txBox="1">
            <a:spLocks/>
          </p:cNvSpPr>
          <p:nvPr/>
        </p:nvSpPr>
        <p:spPr>
          <a:xfrm>
            <a:off x="457198" y="433672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ГЛАВНОЕ – ИТП ШСК – РЕЕСТР ШСК – МОНИТОРИНГ РЕЕСТРА ШСК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477031-4E82-4DB4-B24C-54C34A36E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7" t="12182" r="7863" b="10781"/>
          <a:stretch/>
        </p:blipFill>
        <p:spPr>
          <a:xfrm>
            <a:off x="47279" y="1340768"/>
            <a:ext cx="9049442" cy="4608512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667F447C-4E88-4F4C-9B29-ED17CD9FD28F}"/>
              </a:ext>
            </a:extLst>
          </p:cNvPr>
          <p:cNvSpPr/>
          <p:nvPr/>
        </p:nvSpPr>
        <p:spPr>
          <a:xfrm>
            <a:off x="5940152" y="4005064"/>
            <a:ext cx="122413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4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3204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Нормативно-правовая база создания школьных спортивных клубов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0728"/>
            <a:ext cx="878497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4500" algn="just"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Перечень поручений Президента Российской Федерации по итогам заседания Совета при Президенте Российской Федерации по развитию физической культуры и спорта от 10 октября 2019 г. № Пр-2397</a:t>
            </a:r>
          </a:p>
          <a:p>
            <a:pPr lvl="0" algn="just"/>
            <a:endParaRPr lang="ru-RU" sz="9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indent="44450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Распоряжение Правительства РФ от 23 января 2021 г. № 122-р Об утверждении плана основных мероприятий, проводимых в рамках Десятилетия детства, на период до 2027 года</a:t>
            </a:r>
          </a:p>
          <a:p>
            <a:pPr algn="just"/>
            <a:endParaRPr lang="ru-RU" sz="900" dirty="0">
              <a:solidFill>
                <a:srgbClr val="002060"/>
              </a:solidFill>
            </a:endParaRPr>
          </a:p>
          <a:p>
            <a:pPr indent="444500" algn="just"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Стратегия развития физической культуры и спорта в Российской Федерации на период до 2030 года</a:t>
            </a:r>
          </a:p>
          <a:p>
            <a:pPr algn="just"/>
            <a:endParaRPr lang="ru-RU" sz="9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lvl="0" indent="44450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Межотраслевая программа развития школьного спорта до 2024 года утвержденная приказом Министра спорта Российской Федерации О.В. </a:t>
            </a:r>
            <a:r>
              <a:rPr lang="ru-RU" dirty="0" err="1">
                <a:solidFill>
                  <a:srgbClr val="002060"/>
                </a:solidFill>
              </a:rPr>
              <a:t>Матыциным</a:t>
            </a:r>
            <a:r>
              <a:rPr lang="ru-RU" dirty="0">
                <a:solidFill>
                  <a:srgbClr val="002060"/>
                </a:solidFill>
              </a:rPr>
              <a:t> и Министром просвещения Российской Федерации С.С. Кравцовым № 86/59 от 17 февраля 2021 г.</a:t>
            </a:r>
          </a:p>
          <a:p>
            <a:pPr lvl="0" indent="444500" algn="just">
              <a:buFontTx/>
              <a:buChar char="-"/>
            </a:pPr>
            <a:endParaRPr lang="ru-RU" sz="900" dirty="0">
              <a:solidFill>
                <a:srgbClr val="002060"/>
              </a:solidFill>
            </a:endParaRPr>
          </a:p>
          <a:p>
            <a:pPr lvl="0" indent="44450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Приказ Министерства Просвещения Российской Федерации от 23 марта 2020 года № 117 «Об утверждении Порядка осуществления деятельности школьных спортивных клубов (в том числе в виде общественных объединений), не являющихся юридическими лицами»</a:t>
            </a:r>
          </a:p>
          <a:p>
            <a:pPr lvl="0" indent="444500" algn="just">
              <a:buFontTx/>
              <a:buChar char="-"/>
            </a:pPr>
            <a:endParaRPr lang="ru-RU" sz="1000" dirty="0">
              <a:solidFill>
                <a:srgbClr val="002060"/>
              </a:solidFill>
            </a:endParaRPr>
          </a:p>
          <a:p>
            <a:pPr lvl="0" indent="44450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Методические рекомендации по созданию школьных спортивных клубов общеобразовательных организаций, утвержденные ФГБУ «Федеральный центр организационно-методического обеспечения физического воспитания» от 23.09.2021 г.</a:t>
            </a:r>
          </a:p>
          <a:p>
            <a:pPr lvl="0" algn="just"/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6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291444-0021-465D-B24B-50F8B1388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5" t="13583" r="36613" b="26189"/>
          <a:stretch/>
        </p:blipFill>
        <p:spPr>
          <a:xfrm>
            <a:off x="91767" y="1198377"/>
            <a:ext cx="8914585" cy="539897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97AE56D-EB9B-4D8C-9CF0-54A9D5401398}"/>
              </a:ext>
            </a:extLst>
          </p:cNvPr>
          <p:cNvSpPr txBox="1">
            <a:spLocks/>
          </p:cNvSpPr>
          <p:nvPr/>
        </p:nvSpPr>
        <p:spPr>
          <a:xfrm>
            <a:off x="457198" y="433672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ГЛАВНОЕ – ИТП ШСК – РЕЕСТР ШСК – МОНИТОРИНГ РЕЕСТРА ШСК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67F447C-4E88-4F4C-9B29-ED17CD9FD28F}"/>
              </a:ext>
            </a:extLst>
          </p:cNvPr>
          <p:cNvSpPr/>
          <p:nvPr/>
        </p:nvSpPr>
        <p:spPr>
          <a:xfrm>
            <a:off x="7596336" y="5155566"/>
            <a:ext cx="1224136" cy="6496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14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C729A7-EF19-4C6C-8538-395D6478A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4983" r="38188" b="10782"/>
          <a:stretch/>
        </p:blipFill>
        <p:spPr>
          <a:xfrm>
            <a:off x="448272" y="0"/>
            <a:ext cx="8247456" cy="68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11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02945" y="2348880"/>
            <a:ext cx="492401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+7-978-973-25-98 (спортивно-массовый отдел)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untur@crimeaedu.ru</a:t>
            </a:r>
            <a:endParaRPr lang="ru-RU" sz="5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54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416993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72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34481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МОЛОДЕЖИ РЕСПУБЛИКИ КРЫМ</a:t>
            </a: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2400" b="1" dirty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РЕСПУБЛИКАНСКИЙ СЕМИНАР</a:t>
            </a: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по организации деятельности школьных спортивных клубов в общеобразовательных учреждениях </a:t>
            </a: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Республики Крым</a:t>
            </a:r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242" y="3655135"/>
            <a:ext cx="3009516" cy="30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65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34481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МОЛОДЕЖИ РЕСПУБЛИКИ КРЫМ</a:t>
            </a: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2400" b="1" dirty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РЕСПУБЛИКАНСКИЙ СЕМИНАР</a:t>
            </a: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по организации деятельности школьных спортивных клубов в общеобразовательных учреждениях </a:t>
            </a: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Республики Крым</a:t>
            </a:r>
            <a:endParaRPr lang="ru-RU" sz="2100" b="1" i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447" y="3645024"/>
            <a:ext cx="3009516" cy="301422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65037" y="3857005"/>
            <a:ext cx="5515159" cy="22860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О ЗАПОЛНЕНИИИ ЛИЧНЫХ КАБИНЕТОВ ШКОЛЬНЫХ СПОРТИВНЫХ КЛУБОВ НА Единой ИНФОРМАЦИОННОЙ ПЛАТФОРМЕ «Физическая культура и спорт в образовании»</a:t>
            </a:r>
          </a:p>
          <a:p>
            <a:pPr algn="r"/>
            <a:endParaRPr lang="ru-RU" sz="1400" i="1" cap="none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r"/>
            <a:r>
              <a:rPr lang="ru-RU" sz="14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Докладчик: </a:t>
            </a:r>
            <a:r>
              <a:rPr lang="ru-RU" sz="1400" i="1" cap="none" dirty="0" err="1">
                <a:solidFill>
                  <a:schemeClr val="accent1">
                    <a:lumMod val="50000"/>
                  </a:schemeClr>
                </a:solidFill>
                <a:effectLst/>
              </a:rPr>
              <a:t>Легашева</a:t>
            </a:r>
            <a:r>
              <a:rPr lang="ru-RU" sz="14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 Екатерина Олеговна, </a:t>
            </a:r>
          </a:p>
          <a:p>
            <a:pPr algn="r"/>
            <a:r>
              <a:rPr lang="ru-RU" sz="14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педагог-организатор ГБОУ ДО РК «ЦДЮТК»</a:t>
            </a:r>
          </a:p>
        </p:txBody>
      </p:sp>
    </p:spTree>
    <p:extLst>
      <p:ext uri="{BB962C8B-B14F-4D97-AF65-F5344CB8AC3E}">
        <p14:creationId xmlns:p14="http://schemas.microsoft.com/office/powerpoint/2010/main" val="2117283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404664"/>
            <a:ext cx="8229600" cy="43204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О ЗАПОЛНЕНИИ ЛИЧНЫХ КАБИНЕТОВ ШСК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9510" t="25765" r="24479" b="8282"/>
          <a:stretch/>
        </p:blipFill>
        <p:spPr>
          <a:xfrm>
            <a:off x="630615" y="1191582"/>
            <a:ext cx="3888432" cy="5543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8340" t="22439" r="23989" b="6688"/>
          <a:stretch/>
        </p:blipFill>
        <p:spPr>
          <a:xfrm>
            <a:off x="4823139" y="1191582"/>
            <a:ext cx="3816424" cy="554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16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4" r="944"/>
          <a:stretch/>
        </p:blipFill>
        <p:spPr>
          <a:xfrm>
            <a:off x="0" y="188640"/>
            <a:ext cx="9157712" cy="650883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03649" y="4009044"/>
            <a:ext cx="3192138" cy="4770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ru-RU" sz="2400" b="1" dirty="0" err="1">
                <a:solidFill>
                  <a:srgbClr val="002060"/>
                </a:solidFill>
                <a:hlinkClick r:id="rId3"/>
              </a:rPr>
              <a:t>фцомофв.рф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95787" y="4009044"/>
            <a:ext cx="3144565" cy="4770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4"/>
              </a:rPr>
              <a:t>https://</a:t>
            </a:r>
            <a:r>
              <a:rPr lang="ru-RU" sz="2400" b="1" dirty="0" err="1">
                <a:hlinkClick r:id="rId4"/>
              </a:rPr>
              <a:t>еип-фкис.рф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23434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34481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МОЛОДЕЖИ РЕСПУБЛИКИ КРЫМ</a:t>
            </a: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2400" b="1" dirty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РЕСПУБЛИКАНСКИЙ СЕМИНАР</a:t>
            </a: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по организации деятельности школьных спортивных клубов в общеобразовательных учреждениях </a:t>
            </a: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Республики Крым</a:t>
            </a:r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242" y="3655135"/>
            <a:ext cx="3009516" cy="30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8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34481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МОЛОДЕЖИ РЕСПУБЛИКИ КРЫМ</a:t>
            </a: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2400" b="1" dirty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РЕСПУБЛИКАНСКИЙ СЕМИНАР</a:t>
            </a: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по организации деятельности школьных спортивных клубов в общеобразовательных учреждениях </a:t>
            </a: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Республики Крым</a:t>
            </a:r>
            <a:endParaRPr lang="ru-RU" sz="2100" b="1" i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447" y="3645024"/>
            <a:ext cx="3009516" cy="301422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65037" y="3857005"/>
            <a:ext cx="5515159" cy="22860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Проведение в 202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2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году спортивно-массовых мероприятий с участием команд школьных спортивных клубов республики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крЫМ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algn="r"/>
            <a:endParaRPr lang="ru-RU" sz="1400" i="1" cap="none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r"/>
            <a:r>
              <a:rPr lang="ru-RU" sz="14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Докладчик: Скворцов Дмитрий Игоревич, </a:t>
            </a:r>
          </a:p>
          <a:p>
            <a:pPr algn="r"/>
            <a:r>
              <a:rPr lang="ru-RU" sz="14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Заведующий спортивно-массовым отделом ГБОУ ДО РК «ЦДЮТК»</a:t>
            </a:r>
          </a:p>
        </p:txBody>
      </p:sp>
    </p:spTree>
    <p:extLst>
      <p:ext uri="{BB962C8B-B14F-4D97-AF65-F5344CB8AC3E}">
        <p14:creationId xmlns:p14="http://schemas.microsoft.com/office/powerpoint/2010/main" val="2153479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332859"/>
            <a:ext cx="3168352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570" t="8169" r="6217" b="6837"/>
          <a:stretch/>
        </p:blipFill>
        <p:spPr>
          <a:xfrm>
            <a:off x="5580112" y="3699396"/>
            <a:ext cx="3312368" cy="3041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44008" y="1132204"/>
            <a:ext cx="4333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Региональный этап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Всероссийских спортивных игр школьных спортивных клубов Республики Крым</a:t>
            </a:r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3743908" y="1610162"/>
            <a:ext cx="720080" cy="613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644008" y="4913508"/>
            <a:ext cx="720080" cy="613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77988" y="3819996"/>
            <a:ext cx="41470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>
                <a:solidFill>
                  <a:schemeClr val="bg1"/>
                </a:solidFill>
              </a:rPr>
              <a:t>Региональный этап </a:t>
            </a:r>
          </a:p>
          <a:p>
            <a:pPr algn="r"/>
            <a:r>
              <a:rPr lang="ru-RU" sz="2200" b="1" dirty="0">
                <a:solidFill>
                  <a:schemeClr val="bg1"/>
                </a:solidFill>
              </a:rPr>
              <a:t>открытого заочного Всероссийского смотра-конкурса на лучшую постановку физкультурной работы и развитие массового спорта среди школьных спортивных клубов </a:t>
            </a:r>
          </a:p>
        </p:txBody>
      </p:sp>
    </p:spTree>
    <p:extLst>
      <p:ext uri="{BB962C8B-B14F-4D97-AF65-F5344CB8AC3E}">
        <p14:creationId xmlns:p14="http://schemas.microsoft.com/office/powerpoint/2010/main" val="362390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404664"/>
            <a:ext cx="8229600" cy="43204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Порядок осуществления деятельности школьных спортивных клубов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138" t="11501" r="17713" b="17800"/>
          <a:stretch/>
        </p:blipFill>
        <p:spPr>
          <a:xfrm>
            <a:off x="179512" y="1133102"/>
            <a:ext cx="8809929" cy="5296446"/>
          </a:xfrm>
          <a:prstGeom prst="rect">
            <a:avLst/>
          </a:prstGeom>
        </p:spPr>
      </p:pic>
      <p:sp>
        <p:nvSpPr>
          <p:cNvPr id="6" name="Стрелка вверх 5"/>
          <p:cNvSpPr/>
          <p:nvPr/>
        </p:nvSpPr>
        <p:spPr>
          <a:xfrm>
            <a:off x="5555159" y="5997500"/>
            <a:ext cx="144016" cy="43204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8028384" y="5997500"/>
            <a:ext cx="144016" cy="43204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5">
            <a:extLst>
              <a:ext uri="{FF2B5EF4-FFF2-40B4-BE49-F238E27FC236}">
                <a16:creationId xmlns:a16="http://schemas.microsoft.com/office/drawing/2014/main" id="{092C5E9E-4DE7-4957-BBBD-C545524EDD9D}"/>
              </a:ext>
            </a:extLst>
          </p:cNvPr>
          <p:cNvSpPr/>
          <p:nvPr/>
        </p:nvSpPr>
        <p:spPr>
          <a:xfrm>
            <a:off x="6372200" y="5997500"/>
            <a:ext cx="144016" cy="43204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1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32951"/>
            <a:ext cx="9144000" cy="6317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Игры школьных спортивных клубов</a:t>
            </a:r>
            <a:endParaRPr lang="ru-RU" sz="8000" dirty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016" y="943056"/>
            <a:ext cx="8856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СРОКИ ПРОВЕДЕНИЯ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547447"/>
          <a:ext cx="9144000" cy="49441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31840">
                  <a:extLst>
                    <a:ext uri="{9D8B030D-6E8A-4147-A177-3AD203B41FA5}">
                      <a16:colId xmlns:a16="http://schemas.microsoft.com/office/drawing/2014/main" val="1690044149"/>
                    </a:ext>
                  </a:extLst>
                </a:gridCol>
                <a:gridCol w="6012160">
                  <a:extLst>
                    <a:ext uri="{9D8B030D-6E8A-4147-A177-3AD203B41FA5}">
                      <a16:colId xmlns:a16="http://schemas.microsoft.com/office/drawing/2014/main" val="4174639903"/>
                    </a:ext>
                  </a:extLst>
                </a:gridCol>
              </a:tblGrid>
              <a:tr h="118937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этап (муниципальный) 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проводится до 1 марта 2022 года в муниципальных образованиях Республики</a:t>
                      </a:r>
                      <a:r>
                        <a:rPr kumimoji="0" lang="ru-RU" sz="24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Крым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49230"/>
                  </a:ext>
                </a:extLst>
              </a:tr>
              <a:tr h="82341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 этап (региональный)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проводится в два тура: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6341070"/>
                  </a:ext>
                </a:extLst>
              </a:tr>
              <a:tr h="919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 тур (отборочный)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2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заочно до 5 марта 2022 года – участие в конкурсной программе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158337"/>
                  </a:ext>
                </a:extLst>
              </a:tr>
              <a:tr h="749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тур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(финальный)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марта 2022 года – участие в спортивных видах программы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22518"/>
                  </a:ext>
                </a:extLst>
              </a:tr>
              <a:tr h="1189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III этап (всероссийский) 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kumimoji="0" lang="ru-RU" sz="24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 апреля по 15 мая </a:t>
                      </a:r>
                      <a:r>
                        <a:rPr kumimoji="0" lang="ru-RU" sz="2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года – </a:t>
                      </a:r>
                      <a:r>
                        <a:rPr kumimoji="0" lang="ru-RU" sz="24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базе ФГБОУ ДО «ВДЦ «Смена» (г-к. Анапа, Краснодарский край)</a:t>
                      </a:r>
                      <a:endParaRPr kumimoji="0" lang="ru-RU" sz="2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989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747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80" y="188640"/>
            <a:ext cx="9144000" cy="99179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</a:t>
            </a: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Игры школьных спортивных клубов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1033"/>
              </p:ext>
            </p:extLst>
          </p:nvPr>
        </p:nvGraphicFramePr>
        <p:xfrm>
          <a:off x="-25152" y="1340773"/>
          <a:ext cx="9169931" cy="4544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080">
                  <a:extLst>
                    <a:ext uri="{9D8B030D-6E8A-4147-A177-3AD203B41FA5}">
                      <a16:colId xmlns:a16="http://schemas.microsoft.com/office/drawing/2014/main" val="74930819"/>
                    </a:ext>
                  </a:extLst>
                </a:gridCol>
                <a:gridCol w="3827248">
                  <a:extLst>
                    <a:ext uri="{9D8B030D-6E8A-4147-A177-3AD203B41FA5}">
                      <a16:colId xmlns:a16="http://schemas.microsoft.com/office/drawing/2014/main" val="2121209690"/>
                    </a:ext>
                  </a:extLst>
                </a:gridCol>
                <a:gridCol w="1660881">
                  <a:extLst>
                    <a:ext uri="{9D8B030D-6E8A-4147-A177-3AD203B41FA5}">
                      <a16:colId xmlns:a16="http://schemas.microsoft.com/office/drawing/2014/main" val="3223728186"/>
                    </a:ext>
                  </a:extLst>
                </a:gridCol>
                <a:gridCol w="1588669">
                  <a:extLst>
                    <a:ext uri="{9D8B030D-6E8A-4147-A177-3AD203B41FA5}">
                      <a16:colId xmlns:a16="http://schemas.microsoft.com/office/drawing/2014/main" val="3319313713"/>
                    </a:ext>
                  </a:extLst>
                </a:gridCol>
                <a:gridCol w="1552053">
                  <a:extLst>
                    <a:ext uri="{9D8B030D-6E8A-4147-A177-3AD203B41FA5}">
                      <a16:colId xmlns:a16="http://schemas.microsoft.com/office/drawing/2014/main" val="3947957834"/>
                    </a:ext>
                  </a:extLst>
                </a:gridCol>
              </a:tblGrid>
              <a:tr h="7355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2617" marR="5261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Виды спорта</a:t>
                      </a:r>
                    </a:p>
                  </a:txBody>
                  <a:tcPr marL="52617" marR="526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2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участников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Форма участия</a:t>
                      </a:r>
                    </a:p>
                  </a:txBody>
                  <a:tcPr marL="52617" marR="52617" marT="0" marB="0" anchor="ctr"/>
                </a:tc>
                <a:extLst>
                  <a:ext uri="{0D108BD9-81ED-4DB2-BD59-A6C34878D82A}">
                    <a16:rowId xmlns:a16="http://schemas.microsoft.com/office/drawing/2014/main" val="3204035282"/>
                  </a:ext>
                </a:extLst>
              </a:tr>
              <a:tr h="351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Юноши</a:t>
                      </a: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Девушки</a:t>
                      </a:r>
                    </a:p>
                  </a:txBody>
                  <a:tcPr marL="52617" marR="5261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354002"/>
                  </a:ext>
                </a:extLst>
              </a:tr>
              <a:tr h="39190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2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Конкурсная программа (отборочный тур)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3655" algn="l"/>
                        </a:tabLs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extLst>
                  <a:ext uri="{0D108BD9-81ED-4DB2-BD59-A6C34878D82A}">
                    <a16:rowId xmlns:a16="http://schemas.microsoft.com/office/drawing/2014/main" val="2217741173"/>
                  </a:ext>
                </a:extLst>
              </a:tr>
              <a:tr h="66801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Домашнее задание «Видеоролики»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командная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7495881"/>
                  </a:ext>
                </a:extLst>
              </a:tr>
              <a:tr h="66801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Фотоконкурс «История наших игр»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командная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9683420"/>
                  </a:ext>
                </a:extLst>
              </a:tr>
              <a:tr h="43040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2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Спортивные виды программы (финальный тур)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5060" algn="l"/>
                        </a:tabLs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extLst>
                  <a:ext uri="{0D108BD9-81ED-4DB2-BD59-A6C34878D82A}">
                    <a16:rowId xmlns:a16="http://schemas.microsoft.com/office/drawing/2014/main" val="2157378378"/>
                  </a:ext>
                </a:extLst>
              </a:tr>
              <a:tr h="430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Баскетбол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командная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2627653"/>
                  </a:ext>
                </a:extLst>
              </a:tr>
              <a:tr h="430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Лёгкая атлетика (эстафеты)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командная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4848703"/>
                  </a:ext>
                </a:extLst>
              </a:tr>
              <a:tr h="430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Настольный теннис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командная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5612726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22547" y="5885662"/>
          <a:ext cx="9167326" cy="1217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7326">
                  <a:extLst>
                    <a:ext uri="{9D8B030D-6E8A-4147-A177-3AD203B41FA5}">
                      <a16:colId xmlns:a16="http://schemas.microsoft.com/office/drawing/2014/main" val="841678048"/>
                    </a:ext>
                  </a:extLst>
                </a:gridCol>
              </a:tblGrid>
              <a:tr h="1098818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Один участник команды может принять участие только в одном из следующих видов программы: настольный теннис или баскетбол 3х3.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845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770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80" y="188641"/>
            <a:ext cx="9144000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Домашнее задание «Видеоролики»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284" y="1340768"/>
            <a:ext cx="89289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Видеоролик должен отражать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endParaRPr lang="ru-RU" sz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работу школьного спортивного клуба и участие обучающихся в его деятельности;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наиболее яркие и интересные моменты жизни школьного спортивного клуба;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соревновательную деятельность и достижения воспитанников школьного спортивного клуба;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выступление команды школьного спортивного клуба на муниципальном этапе мероприятия.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Максимальная продолжительность видеоролика не более 5 мин.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72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80" y="188641"/>
            <a:ext cx="9144000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Домашнее задание (фотоконкурс) «История наших игр»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008" y="1348745"/>
            <a:ext cx="89289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accent1">
                    <a:lumMod val="50000"/>
                  </a:schemeClr>
                </a:solidFill>
              </a:rPr>
              <a:t>Количество фоторабот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– не более 3 шт. от команды.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500" b="1" dirty="0">
                <a:solidFill>
                  <a:schemeClr val="accent1">
                    <a:lumMod val="50000"/>
                  </a:schemeClr>
                </a:solidFill>
              </a:rPr>
              <a:t>Работы оцениваются по двум номинациям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0" algn="just"/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- лучший фоторепортаж (оценивается вся совокупность фотографий, представленных командой на конкурс);</a:t>
            </a:r>
          </a:p>
          <a:p>
            <a:pPr lvl="0" algn="just"/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- лучшая фоторабота.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500" b="1" dirty="0">
                <a:solidFill>
                  <a:schemeClr val="accent1">
                    <a:lumMod val="50000"/>
                  </a:schemeClr>
                </a:solidFill>
              </a:rPr>
              <a:t>Критерии оценки работ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0"/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- художественный и эстетический уровень фотографии;</a:t>
            </a:r>
          </a:p>
          <a:p>
            <a:pPr lvl="0"/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- технический уровень фотографии;</a:t>
            </a:r>
          </a:p>
          <a:p>
            <a:pPr lvl="0"/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- композиционная целостность;</a:t>
            </a:r>
          </a:p>
          <a:p>
            <a:pPr lvl="0"/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- доступность восприятия художественного плана;</a:t>
            </a:r>
          </a:p>
          <a:p>
            <a:pPr lvl="0"/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- выразительное и оригинальное авторское решение;</a:t>
            </a:r>
          </a:p>
          <a:p>
            <a:pPr lvl="0"/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- уровень мастерства фотографа. </a:t>
            </a:r>
          </a:p>
        </p:txBody>
      </p:sp>
    </p:spTree>
    <p:extLst>
      <p:ext uri="{BB962C8B-B14F-4D97-AF65-F5344CB8AC3E}">
        <p14:creationId xmlns:p14="http://schemas.microsoft.com/office/powerpoint/2010/main" val="3172341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80" y="126296"/>
            <a:ext cx="9144000" cy="9984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Спортивные виды программы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(финального) тура</a:t>
            </a:r>
          </a:p>
          <a:p>
            <a:pPr lvl="0">
              <a:lnSpc>
                <a:spcPct val="90000"/>
              </a:lnSpc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008" y="1348745"/>
            <a:ext cx="8928992" cy="493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Легкая атлетика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Состав команды: 4 юноши и 4 девушки.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Программа соревнований: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смешанная эстафета 8 х 100 м (4 юноши + 4 девушки);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1, 3, 5, 7 этапы – бегут девушки;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2, 4, 6, 8 этапы – бегут юноши.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Результат, показанный командой школьного спортивного клуба, фиксируется с точностью до 0,1 сек. по ручному секундомеру.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469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80" y="126296"/>
            <a:ext cx="9144000" cy="9984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Спортивные виды программы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(финального) тура</a:t>
            </a:r>
          </a:p>
          <a:p>
            <a:pPr lvl="0">
              <a:lnSpc>
                <a:spcPct val="90000"/>
              </a:lnSpc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008" y="1348745"/>
            <a:ext cx="892899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Настольный теннис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Соревнования командные, состав команды 6 человек (3 юноши + 3 девушки).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Соревнования проводятся раздельно среди юношей и девушек.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Встреча состоит из трех игр в одиночных категориях. Порядок проведения (жеребьевку, количество очков в партии) определяет ГСК.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Участники должны иметь собственные ракетки. Участникам запрещено играть в футболках цвета теннисного мяча. </a:t>
            </a:r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601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80" y="126296"/>
            <a:ext cx="9144000" cy="9984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Спортивные виды программы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(финального) тура</a:t>
            </a:r>
          </a:p>
          <a:p>
            <a:pPr lvl="0">
              <a:lnSpc>
                <a:spcPct val="90000"/>
              </a:lnSpc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008" y="1348745"/>
            <a:ext cx="8928992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Баскетбол 3х3</a:t>
            </a: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Соревнования командные, проводятся раздельно среди команд юношей и команд девушек. </a:t>
            </a: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Состав каждой команды: 4 человека (3 основных игрока и 1 запасной).</a:t>
            </a: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Игра проходит на половине баскетбольной площадки. Основное время игры составляет 7 минут (только последняя минута – «чистое время», остальное время – «грязное»). В случае равного счета по истечении 7 минут игра продолжается до первого заброшенного мяча в дополнительное время. </a:t>
            </a: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В игре должны быть задействованы все 4 игрока команды (запасной игрок обязательно должен появиться на поле).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13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80" y="188641"/>
            <a:ext cx="9144000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Требования к участникам и условия их допуска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008" y="1348745"/>
            <a:ext cx="89289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региональном этапе Игр ШСК принимают участие команды - победители муниципального этапа. </a:t>
            </a:r>
          </a:p>
          <a:p>
            <a:pPr marL="0" lvl="1" indent="-285750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состав команды входят обучающиеся одной общеобразовательной организации одного школьного спортивного клуба, зачисленные в него до 1 января 2022 года.</a:t>
            </a:r>
          </a:p>
          <a:p>
            <a:pPr marL="0" lvl="1" indent="-285750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туре (отборочном) регионального этапа Игр ШСК принимают участие команды школьных спортивных клубов, занявшие первое место в муниципальном этапе.</a:t>
            </a:r>
          </a:p>
          <a:p>
            <a:pPr marL="0" lvl="1" indent="-285750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Во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II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туре (финальном) регионального этапа Игр ШСК принимают участие команды школьных спортивных клубов, занявшие в рейтинговой таблице отборочного тура первые 6 позиций.</a:t>
            </a:r>
          </a:p>
          <a:p>
            <a:pPr marL="0" lvl="1" indent="-285750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региональном этапе Игр ШСК участвуют команды школьных спортивных клубов в составе 18 человек, в том числе 16 участников (8 юношей, 8 девушек) и 2 руководителя. </a:t>
            </a:r>
          </a:p>
          <a:p>
            <a:pPr marL="0" lvl="1" indent="-285750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Возраст: обучающиеся 2009-2010 года рождения. </a:t>
            </a:r>
          </a:p>
        </p:txBody>
      </p:sp>
    </p:spTree>
    <p:extLst>
      <p:ext uri="{BB962C8B-B14F-4D97-AF65-F5344CB8AC3E}">
        <p14:creationId xmlns:p14="http://schemas.microsoft.com/office/powerpoint/2010/main" val="1729185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80" y="188641"/>
            <a:ext cx="9144000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Пакет документов необходимый для участия в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туре (отборочном)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008" y="1348745"/>
            <a:ext cx="89289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536575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 срок до 5 марта 2022 года на адрес электронной почты </a:t>
            </a:r>
            <a:r>
              <a:rPr lang="en-US" sz="2000" b="1" dirty="0">
                <a:solidFill>
                  <a:srgbClr val="FF0000"/>
                </a:solidFill>
              </a:rPr>
              <a:t>cdutk.sport@yandex.ru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следующий комплект материалов (с указанием в теме письма: «Игры ШСК. Наименование муниципального образования»)(обязательно подтвердите направление материалов по телефону +79789732598 – спортивно-массовый отдел): </a:t>
            </a:r>
          </a:p>
          <a:p>
            <a:pPr marL="0" lvl="1" indent="536575" algn="just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indent="-342900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Домашнее задание «Видеоролики»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indent="-342900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Домашнее задание (фотоконкурс) «История наших игр»;</a:t>
            </a:r>
          </a:p>
          <a:p>
            <a:pPr marL="342900" lvl="1" indent="-342900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Видеоролики эстафетного бега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357188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Протокол эстафетного бега заверенный главным судьей муниципального этапа соревнований. Эстафетный бег должен проводится на стадионе с длиной беговой дорожки 200 или 400 м.  Видеоролики эстафетного бега должны соответствовать следующим требованиям:</a:t>
            </a:r>
          </a:p>
          <a:p>
            <a:pPr marL="357188" lvl="2" indent="179388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983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80" y="188641"/>
            <a:ext cx="9144000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Пакет документов необходимый для участия в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туре (отборочном)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008" y="1348745"/>
            <a:ext cx="8928992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30555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Видео 1 –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перед стартом эстафеты каждый участник, показанный крупным планом, называет свою школу, класс, фамилию, имя, дату своего рождения и номер этапа;</a:t>
            </a:r>
          </a:p>
          <a:p>
            <a:pPr marL="342900" lvl="1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30555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Видео 2 –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камера, находящаяся в районе старта, снимает общий план всего забега (на видео должен четко просматриваться старт и финиш, прохождение всего забега), на котором должен быть виден секундомер с показанием хронометража;</a:t>
            </a:r>
          </a:p>
          <a:p>
            <a:pPr marL="342900" lvl="1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30555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Видео 3 –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камера,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находящаяся на противоположной от старта стороне, снимает общий план всего забега (на видео должен четко просматриваться старт, прохождение всего забега и финиш), на котором должен быть виден секундомер с показанием хронометража.</a:t>
            </a:r>
          </a:p>
          <a:p>
            <a:pPr marL="342900" lvl="1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30555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Команды, предоставившие сфальсифицированные результаты эстафеты, отстраняются от участия в региональном этапе.</a:t>
            </a:r>
          </a:p>
          <a:p>
            <a:pPr marL="357188" lvl="2" indent="179388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0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AFA5BD0-A7EF-44E7-ACF4-E264297CF1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727130"/>
              </p:ext>
            </p:extLst>
          </p:nvPr>
        </p:nvGraphicFramePr>
        <p:xfrm>
          <a:off x="0" y="0"/>
          <a:ext cx="9144000" cy="6858012"/>
        </p:xfrm>
        <a:graphic>
          <a:graphicData uri="http://schemas.openxmlformats.org/drawingml/2006/table">
            <a:tbl>
              <a:tblPr/>
              <a:tblGrid>
                <a:gridCol w="553995">
                  <a:extLst>
                    <a:ext uri="{9D8B030D-6E8A-4147-A177-3AD203B41FA5}">
                      <a16:colId xmlns:a16="http://schemas.microsoft.com/office/drawing/2014/main" val="2182927907"/>
                    </a:ext>
                  </a:extLst>
                </a:gridCol>
                <a:gridCol w="2215982">
                  <a:extLst>
                    <a:ext uri="{9D8B030D-6E8A-4147-A177-3AD203B41FA5}">
                      <a16:colId xmlns:a16="http://schemas.microsoft.com/office/drawing/2014/main" val="1887939673"/>
                    </a:ext>
                  </a:extLst>
                </a:gridCol>
                <a:gridCol w="1320355">
                  <a:extLst>
                    <a:ext uri="{9D8B030D-6E8A-4147-A177-3AD203B41FA5}">
                      <a16:colId xmlns:a16="http://schemas.microsoft.com/office/drawing/2014/main" val="1884378851"/>
                    </a:ext>
                  </a:extLst>
                </a:gridCol>
                <a:gridCol w="1320355">
                  <a:extLst>
                    <a:ext uri="{9D8B030D-6E8A-4147-A177-3AD203B41FA5}">
                      <a16:colId xmlns:a16="http://schemas.microsoft.com/office/drawing/2014/main" val="3014255220"/>
                    </a:ext>
                  </a:extLst>
                </a:gridCol>
                <a:gridCol w="1009502">
                  <a:extLst>
                    <a:ext uri="{9D8B030D-6E8A-4147-A177-3AD203B41FA5}">
                      <a16:colId xmlns:a16="http://schemas.microsoft.com/office/drawing/2014/main" val="4163293473"/>
                    </a:ext>
                  </a:extLst>
                </a:gridCol>
                <a:gridCol w="1726618">
                  <a:extLst>
                    <a:ext uri="{9D8B030D-6E8A-4147-A177-3AD203B41FA5}">
                      <a16:colId xmlns:a16="http://schemas.microsoft.com/office/drawing/2014/main" val="1006374318"/>
                    </a:ext>
                  </a:extLst>
                </a:gridCol>
                <a:gridCol w="997193">
                  <a:extLst>
                    <a:ext uri="{9D8B030D-6E8A-4147-A177-3AD203B41FA5}">
                      <a16:colId xmlns:a16="http://schemas.microsoft.com/office/drawing/2014/main" val="40505822"/>
                    </a:ext>
                  </a:extLst>
                </a:gridCol>
              </a:tblGrid>
              <a:tr h="6334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Муниципальное образование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ОУ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созданных ШСК 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ШСК в Реестре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826469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Алушта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285743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Джанкой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718949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Саки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828828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Феодосия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82067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 р-н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792453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Советский р-н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953249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Красногвардейский р-н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707390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Первомайский р-н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94,4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841661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Сакский р-н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85,3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16275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Бахчисарайский  р-н 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81,5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044729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Керчь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81,0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761561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Красноперекопск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799358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Симферопольский р-н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78,6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391339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Нижнегорский р-н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78,3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599465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Красноперекопский р-н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76,9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303119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Ленинский р-н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75,9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87819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Джанкойский р-н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71,4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806223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Судак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66,7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162406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Раздольненский р-н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66,7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391120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Белогорский р-н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59,3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299506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Черноморский р-н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57,1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700737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Евпатория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35,3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788085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Армянск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176858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Государственные школы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31,3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165086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Симферополь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824910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Ялта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483489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27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Частные школы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687521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28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 МДЦ "Артек"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667075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545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415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5332" marR="5332" marT="53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377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69,2</a:t>
                      </a:r>
                    </a:p>
                  </a:txBody>
                  <a:tcPr marL="5332" marR="5332" marT="5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831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120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874223"/>
            <a:ext cx="8229601" cy="1865514"/>
          </a:xfrm>
        </p:spPr>
        <p:txBody>
          <a:bodyPr>
            <a:noAutofit/>
          </a:bodyPr>
          <a:lstStyle/>
          <a:p>
            <a:pPr marL="137160" lvl="0" indent="0" algn="just">
              <a:buNone/>
            </a:pPr>
            <a:r>
              <a:rPr lang="ru-RU" sz="2400" dirty="0">
                <a:solidFill>
                  <a:schemeClr val="bg1"/>
                </a:solidFill>
              </a:rPr>
              <a:t> Основной </a:t>
            </a:r>
            <a:r>
              <a:rPr lang="ru-RU" sz="2400" b="1" dirty="0">
                <a:solidFill>
                  <a:schemeClr val="bg1"/>
                </a:solidFill>
              </a:rPr>
              <a:t>целью конкурса </a:t>
            </a:r>
            <a:r>
              <a:rPr lang="ru-RU" sz="2400" dirty="0">
                <a:solidFill>
                  <a:schemeClr val="bg1"/>
                </a:solidFill>
              </a:rPr>
              <a:t>является: </a:t>
            </a:r>
            <a:r>
              <a:rPr lang="ru-RU" sz="2400" u="sng" dirty="0">
                <a:solidFill>
                  <a:schemeClr val="bg1"/>
                </a:solidFill>
              </a:rPr>
              <a:t>поддержка и развитие деятельности ШСК</a:t>
            </a:r>
            <a:r>
              <a:rPr lang="ru-RU" sz="2400" dirty="0">
                <a:solidFill>
                  <a:schemeClr val="bg1"/>
                </a:solidFill>
              </a:rPr>
              <a:t>, направленной на развитие массовых и индивидуальных форм физкультурной и спортивно-массовой работы с обучающимися образовательных организаций.</a:t>
            </a:r>
            <a:endParaRPr lang="ru-RU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573" y="2139551"/>
            <a:ext cx="3326854" cy="2734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9144000" cy="194421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Открытый заочный Всероссийский смотр-конкурс на лучшую постановку физкультурной работы и развитие массового спорта среди школьных спортивных клубов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: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808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1" y="1692111"/>
            <a:ext cx="87849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I этап (муниципальный) – с 1 июня 2022 г., проводится в муниципальных образованиях;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II этап (региональный) – с 1 сентября 2022 г, проводится в субъектах Российской Федерации;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III этап (всероссийский) – с 3 октября по 4 ноября 2022 г., проводится ФГБУ «Федеральный центр организационно – методического обеспечения физического воспитания».</a:t>
            </a:r>
            <a:endParaRPr lang="ru-RU" sz="24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369767"/>
            <a:ext cx="6336704" cy="243701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444F8BD-96D6-4053-8CBD-7002D6D09C8C}"/>
              </a:ext>
            </a:extLst>
          </p:cNvPr>
          <p:cNvSpPr txBox="1">
            <a:spLocks/>
          </p:cNvSpPr>
          <p:nvPr/>
        </p:nvSpPr>
        <p:spPr>
          <a:xfrm>
            <a:off x="780" y="116632"/>
            <a:ext cx="9144000" cy="13681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Конкурс проводится по итогам 2021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/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2022 уч. года в заочном формате в три этапа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: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8809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1" y="1772816"/>
            <a:ext cx="87849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Организаторы регионального этапа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ГБОУ ДО РК «ЦДЮТК») обеспечивают онлайн-регистрацию участников всероссийского этапа Конкурса на сайте ФГБУ «ФЦОМОФВ»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http://www.фцомофв.рф/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 разделе «Конкурсы. Акции», «Смотр-Конкурс ШСК».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base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После онлайн-регистрации участники Конкурса подают заявки и конкурсные материалы через Единую информационную площадку по направлению «Физическая культура и спорт в образовании» 4 ФГБУ «ФЦОМОФВ»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https://еип-фкис.рф/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(Инструкции по подаче заявки на Конкурс буду разосланы победителям регионального этапа до 2 октября 2022 года)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444F8BD-96D6-4053-8CBD-7002D6D09C8C}"/>
              </a:ext>
            </a:extLst>
          </p:cNvPr>
          <p:cNvSpPr txBox="1">
            <a:spLocks/>
          </p:cNvSpPr>
          <p:nvPr/>
        </p:nvSpPr>
        <p:spPr>
          <a:xfrm>
            <a:off x="-1" y="260648"/>
            <a:ext cx="9144000" cy="11521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Регламент проведения конкурса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: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942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180" y="1210742"/>
            <a:ext cx="8789640" cy="5458617"/>
          </a:xfrm>
        </p:spPr>
        <p:txBody>
          <a:bodyPr>
            <a:noAutofit/>
          </a:bodyPr>
          <a:lstStyle/>
          <a:p>
            <a:pPr marL="0" indent="355600" fontAlgn="base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номинация № 1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«Звезды школьного спорта» 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– школьный спортивный клуб, реализующий социально значимые мероприятия: всероссийские спортивные соревнования (игры) школьников «Президентские состязания» и «Президентские спортивные игры», ВФСК «Готов к труду и обороне» (ГТО).</a:t>
            </a:r>
          </a:p>
          <a:p>
            <a:pPr marL="0" indent="355600" fontAlgn="base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номинация № 2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«Спортивный резерв»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 – школьный спортивный клуб, развивающий национальные и неолимпийские виды спорта.</a:t>
            </a:r>
          </a:p>
          <a:p>
            <a:pPr marL="0" indent="355600" fontAlgn="base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номинация № 3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 «Спорт без границ» 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– школьный спортивный клуб по организации работы с различными социальными категориями детей (детьми с ОВЗ, и детьми, попавшими в трудную жизненную ситуацию, детьми из многодетных и малообеспеченных семей, детьми-инвалидами, детьми с единственным родителем, детьми-сиротами и детьми, оставшимися без попечения родителей)»;</a:t>
            </a:r>
          </a:p>
          <a:p>
            <a:pPr marL="0" indent="355600" fontAlgn="base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номинация № 4 «Спорт-инфо-просвет» 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– школьный спортивный клуб, занимающийся информационно-просветительским освещением олимпийского движения;</a:t>
            </a:r>
          </a:p>
          <a:p>
            <a:pPr marL="0" indent="355600" fontAlgn="base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номинация № 5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 – «Лучший руководитель школьного спортивного клуба».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E08A55C-146A-49BA-958E-F7C4F427B11A}"/>
              </a:ext>
            </a:extLst>
          </p:cNvPr>
          <p:cNvSpPr txBox="1">
            <a:spLocks/>
          </p:cNvSpPr>
          <p:nvPr/>
        </p:nvSpPr>
        <p:spPr>
          <a:xfrm>
            <a:off x="780" y="188641"/>
            <a:ext cx="9144000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Конкурс проводится по следующим номинациям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: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195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404664"/>
            <a:ext cx="734481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МОЛОДЕЖИ РЕСПУБЛИКИ КРЫМ</a:t>
            </a: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2400" b="1" dirty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РЕСПУБЛИКАНСКИЙ СЕМИНАР</a:t>
            </a: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по организации деятельности школьных спортивных клубов в общеобразовательных учреждениях </a:t>
            </a: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Республики Крым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242" y="3717032"/>
            <a:ext cx="3009516" cy="30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5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34481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МОЛОДЕЖИ РЕСПУБЛИКИ КРЫМ</a:t>
            </a: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2400" b="1" dirty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РЕСПУБЛИКАНСКИЙ СЕМИНАР</a:t>
            </a: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по организации деятельности школьных спортивных клубов в общеобразовательных учреждениях </a:t>
            </a: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Республики Крым</a:t>
            </a:r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242" y="3655135"/>
            <a:ext cx="3009516" cy="30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8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34481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МОЛОДЕЖИ РЕСПУБЛИКИ КРЫМ</a:t>
            </a: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2400" b="1" dirty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РЕСПУБЛИКАНСКИЙ СЕМИНАР</a:t>
            </a: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по организации деятельности школьных спортивных клубов в общеобразовательных учреждениях </a:t>
            </a:r>
          </a:p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Республики Крым</a:t>
            </a:r>
            <a:endParaRPr lang="ru-RU" sz="2100" b="1" i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447" y="3645024"/>
            <a:ext cx="3009516" cy="301422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65037" y="3857005"/>
            <a:ext cx="5515159" cy="22860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О создании школьных спортивных клубов в Республике Крым и формировании Единого всероссийского перечня (реестра) школьных спортивных клубов в 2022 году</a:t>
            </a:r>
          </a:p>
          <a:p>
            <a:pPr algn="r"/>
            <a:endParaRPr lang="ru-RU" sz="500" i="1" cap="none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r"/>
            <a:r>
              <a:rPr lang="ru-RU" sz="14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Докладчик: Павлова Екатерина Сергеевна, </a:t>
            </a:r>
          </a:p>
          <a:p>
            <a:pPr algn="r"/>
            <a:r>
              <a:rPr lang="ru-RU" sz="14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методист ГБОУ ДО РК «ЦДЮТК»</a:t>
            </a:r>
          </a:p>
        </p:txBody>
      </p:sp>
    </p:spTree>
    <p:extLst>
      <p:ext uri="{BB962C8B-B14F-4D97-AF65-F5344CB8AC3E}">
        <p14:creationId xmlns:p14="http://schemas.microsoft.com/office/powerpoint/2010/main" val="412451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609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План-график создания школьных спортивных клубов в муниципальных образованиях Республики Крым в 2022 году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D51C780-308B-4F02-9029-35D827B4F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342603"/>
              </p:ext>
            </p:extLst>
          </p:nvPr>
        </p:nvGraphicFramePr>
        <p:xfrm>
          <a:off x="0" y="706090"/>
          <a:ext cx="9144000" cy="6145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4641">
                  <a:extLst>
                    <a:ext uri="{9D8B030D-6E8A-4147-A177-3AD203B41FA5}">
                      <a16:colId xmlns:a16="http://schemas.microsoft.com/office/drawing/2014/main" val="1804506359"/>
                    </a:ext>
                  </a:extLst>
                </a:gridCol>
                <a:gridCol w="755191">
                  <a:extLst>
                    <a:ext uri="{9D8B030D-6E8A-4147-A177-3AD203B41FA5}">
                      <a16:colId xmlns:a16="http://schemas.microsoft.com/office/drawing/2014/main" val="3994200414"/>
                    </a:ext>
                  </a:extLst>
                </a:gridCol>
                <a:gridCol w="766462">
                  <a:extLst>
                    <a:ext uri="{9D8B030D-6E8A-4147-A177-3AD203B41FA5}">
                      <a16:colId xmlns:a16="http://schemas.microsoft.com/office/drawing/2014/main" val="2349825698"/>
                    </a:ext>
                  </a:extLst>
                </a:gridCol>
                <a:gridCol w="552303">
                  <a:extLst>
                    <a:ext uri="{9D8B030D-6E8A-4147-A177-3AD203B41FA5}">
                      <a16:colId xmlns:a16="http://schemas.microsoft.com/office/drawing/2014/main" val="2952491157"/>
                    </a:ext>
                  </a:extLst>
                </a:gridCol>
                <a:gridCol w="552303">
                  <a:extLst>
                    <a:ext uri="{9D8B030D-6E8A-4147-A177-3AD203B41FA5}">
                      <a16:colId xmlns:a16="http://schemas.microsoft.com/office/drawing/2014/main" val="2322473680"/>
                    </a:ext>
                  </a:extLst>
                </a:gridCol>
                <a:gridCol w="552303">
                  <a:extLst>
                    <a:ext uri="{9D8B030D-6E8A-4147-A177-3AD203B41FA5}">
                      <a16:colId xmlns:a16="http://schemas.microsoft.com/office/drawing/2014/main" val="4078380280"/>
                    </a:ext>
                  </a:extLst>
                </a:gridCol>
                <a:gridCol w="552303">
                  <a:extLst>
                    <a:ext uri="{9D8B030D-6E8A-4147-A177-3AD203B41FA5}">
                      <a16:colId xmlns:a16="http://schemas.microsoft.com/office/drawing/2014/main" val="3944081144"/>
                    </a:ext>
                  </a:extLst>
                </a:gridCol>
                <a:gridCol w="631205">
                  <a:extLst>
                    <a:ext uri="{9D8B030D-6E8A-4147-A177-3AD203B41FA5}">
                      <a16:colId xmlns:a16="http://schemas.microsoft.com/office/drawing/2014/main" val="1065165687"/>
                    </a:ext>
                  </a:extLst>
                </a:gridCol>
                <a:gridCol w="552303">
                  <a:extLst>
                    <a:ext uri="{9D8B030D-6E8A-4147-A177-3AD203B41FA5}">
                      <a16:colId xmlns:a16="http://schemas.microsoft.com/office/drawing/2014/main" val="1923001499"/>
                    </a:ext>
                  </a:extLst>
                </a:gridCol>
                <a:gridCol w="552303">
                  <a:extLst>
                    <a:ext uri="{9D8B030D-6E8A-4147-A177-3AD203B41FA5}">
                      <a16:colId xmlns:a16="http://schemas.microsoft.com/office/drawing/2014/main" val="3779288251"/>
                    </a:ext>
                  </a:extLst>
                </a:gridCol>
                <a:gridCol w="552303">
                  <a:extLst>
                    <a:ext uri="{9D8B030D-6E8A-4147-A177-3AD203B41FA5}">
                      <a16:colId xmlns:a16="http://schemas.microsoft.com/office/drawing/2014/main" val="3702470634"/>
                    </a:ext>
                  </a:extLst>
                </a:gridCol>
                <a:gridCol w="732647">
                  <a:extLst>
                    <a:ext uri="{9D8B030D-6E8A-4147-A177-3AD203B41FA5}">
                      <a16:colId xmlns:a16="http://schemas.microsoft.com/office/drawing/2014/main" val="177145906"/>
                    </a:ext>
                  </a:extLst>
                </a:gridCol>
                <a:gridCol w="777733">
                  <a:extLst>
                    <a:ext uri="{9D8B030D-6E8A-4147-A177-3AD203B41FA5}">
                      <a16:colId xmlns:a16="http://schemas.microsoft.com/office/drawing/2014/main" val="2268808605"/>
                    </a:ext>
                  </a:extLst>
                </a:gridCol>
              </a:tblGrid>
              <a:tr h="615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 МО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Кол-во школ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Кол-во клубов на 10.02.2022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февраль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март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апрель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май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сентябрь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октябрь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ноябрь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декабрь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всего запланировано в 2022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процент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extLst>
                  <a:ext uri="{0D108BD9-81ED-4DB2-BD59-A6C34878D82A}">
                    <a16:rowId xmlns:a16="http://schemas.microsoft.com/office/drawing/2014/main" val="4037353176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Алушта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503987357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Армянск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569221631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Джанкой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3683870189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Евпатория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1062745644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Керчь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21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3409754783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Красноперекопск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2364372457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Саки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269323046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Симферополь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48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2290247567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Судак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2706591263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Феодосия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22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884933265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Ялта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26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3132726175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Бахчисарайский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27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724529261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Белогорский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27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676173473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Джанкойский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35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3707992701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Кировский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3770490399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Красногвардейский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30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30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2289270308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Красноперекопский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1411295894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Ленинский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29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22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1866870222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Нижнегорский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23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1226716803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Первомайский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967691098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Раздольненский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4057262560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Сакский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34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33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1386533496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Симферопольский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42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33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1311164794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Советский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1591054241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Черноморский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2362849370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ГБОУ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183811237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Частные школы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1645362048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Школа "Артек"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175467906"/>
                  </a:ext>
                </a:extLst>
              </a:tr>
              <a:tr h="2123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545</a:t>
                      </a:r>
                      <a:endParaRPr lang="ru-RU" sz="1400" b="1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412</a:t>
                      </a:r>
                      <a:endParaRPr lang="ru-RU" sz="1400" b="1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473</a:t>
                      </a:r>
                      <a:endParaRPr lang="ru-RU" sz="1400" b="1" i="0" u="none" strike="noStrike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87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ctr"/>
                </a:tc>
                <a:extLst>
                  <a:ext uri="{0D108BD9-81ED-4DB2-BD59-A6C34878D82A}">
                    <a16:rowId xmlns:a16="http://schemas.microsoft.com/office/drawing/2014/main" val="72301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80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43204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ЕДИНАЯ ИНФОРМАЦИОННАЯ ПЛОЩАДКА ПО НАПРАВЛЕНИЮ «ФИЗИЧЕСКАЯ КУЛЬТУРА И СПОРТ В ОБРАЗОВАНИИ»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ЕИП-ФКИС.РФ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9F2610-93EC-4A55-B652-53A0B5EA0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9" r="1176" b="14983"/>
          <a:stretch/>
        </p:blipFill>
        <p:spPr>
          <a:xfrm>
            <a:off x="1" y="2042051"/>
            <a:ext cx="9144000" cy="415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59A9F2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4317</TotalTime>
  <Words>3088</Words>
  <Application>Microsoft Office PowerPoint</Application>
  <PresentationFormat>Экран (4:3)</PresentationFormat>
  <Paragraphs>918</Paragraphs>
  <Slides>54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5" baseType="lpstr">
      <vt:lpstr>Arial</vt:lpstr>
      <vt:lpstr>Arial Black</vt:lpstr>
      <vt:lpstr>Book Antiqua</vt:lpstr>
      <vt:lpstr>Calibri</vt:lpstr>
      <vt:lpstr>Lucida Sans</vt:lpstr>
      <vt:lpstr>Symbol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Нормативно-правовая база создания школьных спортивных клубов</vt:lpstr>
      <vt:lpstr>Порядок осуществления деятельности школьных спортивных клубов</vt:lpstr>
      <vt:lpstr>Презентация PowerPoint</vt:lpstr>
      <vt:lpstr>Презентация PowerPoint</vt:lpstr>
      <vt:lpstr>Презентация PowerPoint</vt:lpstr>
      <vt:lpstr>План-график создания школьных спортивных клубов в муниципальных образованиях Республики Крым в 2022 году</vt:lpstr>
      <vt:lpstr>ЕДИНАЯ ИНФОРМАЦИОННАЯ ПЛОЩАДКА ПО НАПРАВЛЕНИЮ «ФИЗИЧЕСКАЯ КУЛЬТУРА И СПОРТ В ОБРАЗОВАНИИ» ЕИП-ФКИС.РФ</vt:lpstr>
      <vt:lpstr>Презентация PowerPoint</vt:lpstr>
      <vt:lpstr>Приложение № 1  к письму Минпросвещения РФ от 03.09.2020 № ДГ-1384/06  «О формировании Единого всероссийского перечня (реестра) школьных спортивных клубов»</vt:lpstr>
      <vt:lpstr>Организационно-правовые формы создания школьных спортивных клубов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ЗАПОЛНЕНИИ ЛИЧНЫХ КАБИНЕТОВ ШСК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315</cp:revision>
  <dcterms:created xsi:type="dcterms:W3CDTF">2015-08-24T15:47:52Z</dcterms:created>
  <dcterms:modified xsi:type="dcterms:W3CDTF">2022-02-28T11:10:07Z</dcterms:modified>
</cp:coreProperties>
</file>