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315" r:id="rId2"/>
    <p:sldId id="395" r:id="rId3"/>
    <p:sldId id="358" r:id="rId4"/>
    <p:sldId id="359" r:id="rId5"/>
    <p:sldId id="360" r:id="rId6"/>
    <p:sldId id="362" r:id="rId7"/>
    <p:sldId id="363" r:id="rId8"/>
    <p:sldId id="364" r:id="rId9"/>
    <p:sldId id="366" r:id="rId10"/>
    <p:sldId id="367" r:id="rId11"/>
    <p:sldId id="368" r:id="rId12"/>
    <p:sldId id="369" r:id="rId13"/>
    <p:sldId id="371" r:id="rId14"/>
    <p:sldId id="372" r:id="rId15"/>
    <p:sldId id="373" r:id="rId16"/>
    <p:sldId id="376" r:id="rId17"/>
    <p:sldId id="412" r:id="rId18"/>
    <p:sldId id="413" r:id="rId19"/>
    <p:sldId id="389" r:id="rId20"/>
    <p:sldId id="391" r:id="rId21"/>
    <p:sldId id="414" r:id="rId22"/>
    <p:sldId id="415" r:id="rId23"/>
    <p:sldId id="422" r:id="rId24"/>
    <p:sldId id="423" r:id="rId25"/>
    <p:sldId id="416" r:id="rId26"/>
    <p:sldId id="417" r:id="rId27"/>
    <p:sldId id="418" r:id="rId28"/>
    <p:sldId id="419" r:id="rId29"/>
    <p:sldId id="420" r:id="rId30"/>
    <p:sldId id="421" r:id="rId31"/>
    <p:sldId id="377" r:id="rId32"/>
    <p:sldId id="406" r:id="rId33"/>
    <p:sldId id="409" r:id="rId34"/>
    <p:sldId id="410" r:id="rId35"/>
    <p:sldId id="424" r:id="rId36"/>
    <p:sldId id="426" r:id="rId37"/>
    <p:sldId id="425" r:id="rId38"/>
    <p:sldId id="405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F36EB36-4251-4111-9E50-B0D25375543E}">
          <p14:sldIdLst>
            <p14:sldId id="315"/>
            <p14:sldId id="395"/>
            <p14:sldId id="358"/>
            <p14:sldId id="359"/>
            <p14:sldId id="360"/>
            <p14:sldId id="362"/>
            <p14:sldId id="363"/>
            <p14:sldId id="364"/>
            <p14:sldId id="366"/>
            <p14:sldId id="367"/>
            <p14:sldId id="368"/>
            <p14:sldId id="369"/>
            <p14:sldId id="371"/>
            <p14:sldId id="372"/>
            <p14:sldId id="373"/>
            <p14:sldId id="376"/>
            <p14:sldId id="412"/>
            <p14:sldId id="413"/>
            <p14:sldId id="389"/>
            <p14:sldId id="391"/>
            <p14:sldId id="414"/>
            <p14:sldId id="415"/>
            <p14:sldId id="422"/>
            <p14:sldId id="423"/>
            <p14:sldId id="416"/>
            <p14:sldId id="417"/>
            <p14:sldId id="418"/>
            <p14:sldId id="419"/>
            <p14:sldId id="420"/>
            <p14:sldId id="421"/>
            <p14:sldId id="377"/>
            <p14:sldId id="406"/>
            <p14:sldId id="409"/>
            <p14:sldId id="410"/>
            <p14:sldId id="424"/>
            <p14:sldId id="426"/>
            <p14:sldId id="425"/>
            <p14:sldId id="4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6188" autoAdjust="0"/>
  </p:normalViewPr>
  <p:slideViewPr>
    <p:cSldViewPr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481DB-5F32-4BEC-BE64-AC1F610439A1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4234F-7C5E-4FED-8C4F-36A05F5E6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105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5F674-0D4C-4F7C-964A-B27FE46FD01F}" type="datetimeFigureOut">
              <a:rPr lang="ru-RU" smtClean="0"/>
              <a:t>14.03.2023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5A623-F823-48F7-B738-7A50ABAE1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070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5A623-F823-48F7-B738-7A50ABAE13BC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849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5A623-F823-48F7-B738-7A50ABAE13BC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937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5A623-F823-48F7-B738-7A50ABAE13BC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672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5A623-F823-48F7-B738-7A50ABAE13BC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4482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5A623-F823-48F7-B738-7A50ABAE13BC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469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5A623-F823-48F7-B738-7A50ABAE13BC}" type="slidenum">
              <a:rPr lang="ru-RU" smtClean="0"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678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5A623-F823-48F7-B738-7A50ABAE13BC}" type="slidenum">
              <a:rPr lang="ru-RU" smtClean="0"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964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5A623-F823-48F7-B738-7A50ABAE13BC}" type="slidenum">
              <a:rPr lang="ru-RU" smtClean="0"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711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5A623-F823-48F7-B738-7A50ABAE13BC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509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5A623-F823-48F7-B738-7A50ABAE13BC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93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5A623-F823-48F7-B738-7A50ABAE13BC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593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5A623-F823-48F7-B738-7A50ABAE13BC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117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5A623-F823-48F7-B738-7A50ABAE13BC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497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5A623-F823-48F7-B738-7A50ABAE13BC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612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5A623-F823-48F7-B738-7A50ABAE13BC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884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5A623-F823-48F7-B738-7A50ABAE13BC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243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14.03.2023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85268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14.03.2023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72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14.03.2023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4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14.03.2023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2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14.03.2023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80"/>
            <a:ext cx="10160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42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14.03.2023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8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70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5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362205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14.03.2023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5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14.03.2023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3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14.03.2023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9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3" y="1524005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14.03.2023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4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14.03.2023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7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80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14.03.2023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80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80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398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26" indent="-41147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58" indent="-283457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28" indent="-228594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278" indent="-182875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297" indent="-182875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48" indent="-182875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11" indent="-18287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074" indent="-18287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37" indent="-18287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51384" y="31269"/>
            <a:ext cx="114492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</a:br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  <a:t>МИНИСТЕРСТВО ОБРАЗОВАНИЯ, НАУКИ И МОЛОДЕЖИ РЕСПУБЛИКИ КРЫМ</a:t>
            </a:r>
          </a:p>
          <a:p>
            <a:pPr algn="ctr"/>
            <a:endParaRPr lang="ru-RU" sz="1400" b="1" dirty="0">
              <a:solidFill>
                <a:srgbClr val="59A9F2">
                  <a:lumMod val="50000"/>
                </a:srgbClr>
              </a:solidFill>
              <a:latin typeface="Arial"/>
            </a:endParaRPr>
          </a:p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ГОСУДАРСТВЕННОЕ БЮДЖЕТНОЕ ОБРАЗОВАТЕЛЬНОЕ УЧРЕЖДЕНИЕ ДОПОЛНИТЕЛЬНОГО ОБРАЗОВАНИЯ </a:t>
            </a:r>
          </a:p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РЕСПУБЛИКИ КРЫМ </a:t>
            </a:r>
          </a:p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«ЦЕНТР ДЕТСКО-ЮНОШЕСКОГО ТУРИЗМА И КРАЕВЕДЕНИЯ»</a:t>
            </a:r>
          </a:p>
          <a:p>
            <a:pPr algn="ctr"/>
            <a:endParaRPr lang="ru-RU" sz="1400" b="1" dirty="0">
              <a:solidFill>
                <a:srgbClr val="59A9F2">
                  <a:lumMod val="50000"/>
                </a:srgbClr>
              </a:solidFill>
              <a:latin typeface="Arial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Республиканский методический семинар </a:t>
            </a:r>
          </a:p>
          <a:p>
            <a:pPr algn="ctr"/>
            <a:r>
              <a:rPr lang="ru-RU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«Организация и проведение республиканских этапов Всероссийских мероприятий туристско‑краеведческой и физкультурно-спортивной направленности» в 2023 году</a:t>
            </a:r>
          </a:p>
          <a:p>
            <a:pPr algn="ctr"/>
            <a:endParaRPr lang="ru-RU" sz="1400" b="1" dirty="0">
              <a:solidFill>
                <a:srgbClr val="59A9F2">
                  <a:lumMod val="50000"/>
                </a:srgbClr>
              </a:solidFill>
              <a:latin typeface="Arial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rgbClr val="59A9F2">
                  <a:lumMod val="50000"/>
                </a:srgbClr>
              </a:solidFill>
              <a:latin typeface="Arial"/>
              <a:cs typeface="Times New Roman" pitchFamily="18" charset="0"/>
            </a:endParaRPr>
          </a:p>
        </p:txBody>
      </p:sp>
      <p:pic>
        <p:nvPicPr>
          <p:cNvPr id="5" name="Рисунок 4" descr="лого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369" y="2946741"/>
            <a:ext cx="3009516" cy="301422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271464" y="2852936"/>
            <a:ext cx="5760640" cy="29858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45720" tIns="0" rIns="216000" bIns="0" anchor="ctr" anchorCtr="0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«Планирование региональных и Всероссийских мероприятий физкультурно-спортивной направленности на 2023 год»</a:t>
            </a:r>
          </a:p>
          <a:p>
            <a:pPr algn="r"/>
            <a:endParaRPr lang="ru-RU" sz="1600" i="1" cap="none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algn="r">
              <a:tabLst>
                <a:tab pos="5376728" algn="l"/>
                <a:tab pos="5922815" algn="l"/>
              </a:tabLst>
            </a:pPr>
            <a:r>
              <a:rPr lang="ru-RU" sz="1600" i="1" cap="none" dirty="0">
                <a:solidFill>
                  <a:schemeClr val="accent1">
                    <a:lumMod val="50000"/>
                  </a:schemeClr>
                </a:solidFill>
                <a:effectLst/>
              </a:rPr>
              <a:t>Докладчик: Скворцов Дмитрий Игоревич, </a:t>
            </a:r>
          </a:p>
          <a:p>
            <a:pPr algn="r">
              <a:tabLst>
                <a:tab pos="5376728" algn="l"/>
                <a:tab pos="5922815" algn="l"/>
              </a:tabLst>
            </a:pPr>
            <a:r>
              <a:rPr lang="ru-RU" sz="1600" i="1" cap="none" dirty="0">
                <a:solidFill>
                  <a:schemeClr val="accent1">
                    <a:lumMod val="50000"/>
                  </a:schemeClr>
                </a:solidFill>
                <a:effectLst/>
              </a:rPr>
              <a:t>Заведующий спортивно-массовым отделом ГБОУ ДО РК «ЦДЮТК»</a:t>
            </a:r>
          </a:p>
        </p:txBody>
      </p:sp>
    </p:spTree>
    <p:extLst>
      <p:ext uri="{BB962C8B-B14F-4D97-AF65-F5344CB8AC3E}">
        <p14:creationId xmlns:p14="http://schemas.microsoft.com/office/powerpoint/2010/main" val="2153479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67408" y="132956"/>
            <a:ext cx="10729192" cy="63175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2000" dirty="0">
              <a:solidFill>
                <a:schemeClr val="tx2">
                  <a:lumMod val="10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Президентские спортивные игры</a:t>
            </a:r>
            <a:endParaRPr lang="ru-RU" sz="8000" dirty="0">
              <a:solidFill>
                <a:schemeClr val="accent1">
                  <a:lumMod val="50000"/>
                </a:schemeClr>
              </a:solidFill>
              <a:effectLst/>
              <a:latin typeface="Arial Black" panose="020B0A04020102020204" pitchFamily="34" charset="0"/>
            </a:endParaRP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11016" y="908722"/>
            <a:ext cx="885698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630539" algn="l"/>
              </a:tabLs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СРОКИ ПРОВЕДЕНИЯ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756040"/>
              </p:ext>
            </p:extLst>
          </p:nvPr>
        </p:nvGraphicFramePr>
        <p:xfrm>
          <a:off x="767408" y="1667276"/>
          <a:ext cx="10729192" cy="466478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674772">
                  <a:extLst>
                    <a:ext uri="{9D8B030D-6E8A-4147-A177-3AD203B41FA5}">
                      <a16:colId xmlns:a16="http://schemas.microsoft.com/office/drawing/2014/main" val="1690044149"/>
                    </a:ext>
                  </a:extLst>
                </a:gridCol>
                <a:gridCol w="7054420">
                  <a:extLst>
                    <a:ext uri="{9D8B030D-6E8A-4147-A177-3AD203B41FA5}">
                      <a16:colId xmlns:a16="http://schemas.microsoft.com/office/drawing/2014/main" val="4174639903"/>
                    </a:ext>
                  </a:extLst>
                </a:gridCol>
              </a:tblGrid>
              <a:tr h="992508">
                <a:tc>
                  <a:txBody>
                    <a:bodyPr/>
                    <a:lstStyle/>
                    <a:p>
                      <a:r>
                        <a:rPr lang="ru-RU" sz="2300" b="1" dirty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 этап (школьный) </a:t>
                      </a:r>
                      <a:endParaRPr lang="ru-RU" sz="2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3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проводится до 1 апреля 2023 года в общеобразовательных организациях Республики</a:t>
                      </a:r>
                      <a:r>
                        <a:rPr kumimoji="0" lang="ru-RU" sz="2300" b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3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Крым</a:t>
                      </a:r>
                      <a:endParaRPr lang="ru-RU" sz="2300" b="0" dirty="0">
                        <a:solidFill>
                          <a:schemeClr val="bg1"/>
                        </a:solidFill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149230"/>
                  </a:ext>
                </a:extLst>
              </a:tr>
              <a:tr h="979274"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chemeClr val="bg1"/>
                          </a:solidFill>
                          <a:latin typeface="+mn-lt"/>
                        </a:rPr>
                        <a:t>II</a:t>
                      </a:r>
                      <a:r>
                        <a:rPr lang="en-US" sz="23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ru-RU" sz="23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этап</a:t>
                      </a:r>
                    </a:p>
                    <a:p>
                      <a:r>
                        <a:rPr lang="ru-RU" sz="23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(муниципальный)</a:t>
                      </a:r>
                      <a:endParaRPr lang="ru-RU" sz="23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3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проводится до 10 апреля 2023 года в муниципальных образованиях Республики</a:t>
                      </a:r>
                      <a:r>
                        <a:rPr kumimoji="0" lang="ru-RU" sz="2300" b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3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Крым</a:t>
                      </a:r>
                      <a:endParaRPr lang="ru-RU" sz="2300" b="0" dirty="0">
                        <a:solidFill>
                          <a:schemeClr val="bg1"/>
                        </a:solidFill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050623"/>
                  </a:ext>
                </a:extLst>
              </a:tr>
              <a:tr h="679316"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II</a:t>
                      </a:r>
                      <a:r>
                        <a:rPr kumimoji="0" lang="en-US" sz="23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2300" b="1" dirty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этап (региональный)</a:t>
                      </a:r>
                      <a:endParaRPr lang="ru-RU" sz="2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0" dirty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проводится в два тура: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6341070"/>
                  </a:ext>
                </a:extLst>
              </a:tr>
              <a:tr h="4299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Зональный (отборочный)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2300" b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en-US" sz="2300" b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300" b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30 апреля</a:t>
                      </a:r>
                      <a:r>
                        <a:rPr kumimoji="0" lang="ru-RU" sz="23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2023 года</a:t>
                      </a:r>
                      <a:endParaRPr lang="ru-RU" sz="2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158337"/>
                  </a:ext>
                </a:extLst>
              </a:tr>
              <a:tr h="4376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dirty="0">
                          <a:solidFill>
                            <a:schemeClr val="bg1"/>
                          </a:solidFill>
                          <a:latin typeface="+mn-lt"/>
                        </a:rPr>
                        <a:t>Финальный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3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по 19 мая 2023 года</a:t>
                      </a:r>
                      <a:endParaRPr lang="ru-RU" sz="23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222518"/>
                  </a:ext>
                </a:extLst>
              </a:tr>
              <a:tr h="9792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IV</a:t>
                      </a:r>
                      <a:r>
                        <a:rPr lang="ru-RU" sz="23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этап (всероссийский) </a:t>
                      </a:r>
                      <a:endParaRPr lang="ru-RU" sz="2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3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kumimoji="0" lang="ru-RU" sz="2300" b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14 сентября по 4 октября </a:t>
                      </a:r>
                      <a:r>
                        <a:rPr kumimoji="0" lang="ru-RU" sz="23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  <a:r>
                        <a:rPr kumimoji="0" lang="en-US" sz="23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ru-RU" sz="23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года – </a:t>
                      </a:r>
                      <a:r>
                        <a:rPr kumimoji="0" lang="ru-RU" sz="2300" b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3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базе ФГБОУ ДО «ВДЦ «Смена» (Краснодарский край)</a:t>
                      </a:r>
                      <a:endParaRPr kumimoji="0" lang="ru-RU" sz="23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989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673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51384" y="244170"/>
            <a:ext cx="11089232" cy="83671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2000" dirty="0">
              <a:solidFill>
                <a:schemeClr val="tx2">
                  <a:lumMod val="10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ПРОГРАММА ПРОВЕДЕНИЯ</a:t>
            </a:r>
          </a:p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Президентские спортивные игры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49537"/>
              </p:ext>
            </p:extLst>
          </p:nvPr>
        </p:nvGraphicFramePr>
        <p:xfrm>
          <a:off x="535437" y="1484784"/>
          <a:ext cx="11093220" cy="4580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4565">
                  <a:extLst>
                    <a:ext uri="{9D8B030D-6E8A-4147-A177-3AD203B41FA5}">
                      <a16:colId xmlns:a16="http://schemas.microsoft.com/office/drawing/2014/main" val="74930819"/>
                    </a:ext>
                  </a:extLst>
                </a:gridCol>
                <a:gridCol w="4629970">
                  <a:extLst>
                    <a:ext uri="{9D8B030D-6E8A-4147-A177-3AD203B41FA5}">
                      <a16:colId xmlns:a16="http://schemas.microsoft.com/office/drawing/2014/main" val="2121209690"/>
                    </a:ext>
                  </a:extLst>
                </a:gridCol>
                <a:gridCol w="2009232">
                  <a:extLst>
                    <a:ext uri="{9D8B030D-6E8A-4147-A177-3AD203B41FA5}">
                      <a16:colId xmlns:a16="http://schemas.microsoft.com/office/drawing/2014/main" val="3223728186"/>
                    </a:ext>
                  </a:extLst>
                </a:gridCol>
                <a:gridCol w="1921875">
                  <a:extLst>
                    <a:ext uri="{9D8B030D-6E8A-4147-A177-3AD203B41FA5}">
                      <a16:colId xmlns:a16="http://schemas.microsoft.com/office/drawing/2014/main" val="3319313713"/>
                    </a:ext>
                  </a:extLst>
                </a:gridCol>
                <a:gridCol w="1877578">
                  <a:extLst>
                    <a:ext uri="{9D8B030D-6E8A-4147-A177-3AD203B41FA5}">
                      <a16:colId xmlns:a16="http://schemas.microsoft.com/office/drawing/2014/main" val="3947957834"/>
                    </a:ext>
                  </a:extLst>
                </a:gridCol>
              </a:tblGrid>
              <a:tr h="30663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2617" marR="526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Виды спорта</a:t>
                      </a:r>
                    </a:p>
                  </a:txBody>
                  <a:tcPr marL="52617" marR="526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9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участников</a:t>
                      </a:r>
                      <a:endParaRPr lang="ru-RU" sz="19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Форма участия</a:t>
                      </a:r>
                    </a:p>
                  </a:txBody>
                  <a:tcPr marL="52617" marR="526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4035282"/>
                  </a:ext>
                </a:extLst>
              </a:tr>
              <a:tr h="306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Юноши</a:t>
                      </a:r>
                    </a:p>
                  </a:txBody>
                  <a:tcPr marL="52617" marR="526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Девушки</a:t>
                      </a:r>
                    </a:p>
                  </a:txBody>
                  <a:tcPr marL="52617" marR="526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354002"/>
                  </a:ext>
                </a:extLst>
              </a:tr>
              <a:tr h="30663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Обязательные</a:t>
                      </a:r>
                      <a:r>
                        <a:rPr kumimoji="0" lang="ru-RU" sz="1900" b="1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виды программы</a:t>
                      </a:r>
                      <a:endParaRPr lang="ru-RU" sz="19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03655" algn="l"/>
                        </a:tabLst>
                      </a:pP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/>
                </a:tc>
                <a:extLst>
                  <a:ext uri="{0D108BD9-81ED-4DB2-BD59-A6C34878D82A}">
                    <a16:rowId xmlns:a16="http://schemas.microsoft.com/office/drawing/2014/main" val="2217741173"/>
                  </a:ext>
                </a:extLst>
              </a:tr>
              <a:tr h="47255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</a:t>
                      </a:r>
                    </a:p>
                  </a:txBody>
                  <a:tcPr marL="52617" marR="5261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Баскетбол 3Х3</a:t>
                      </a:r>
                      <a:endParaRPr lang="ru-RU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+mn-lt"/>
                          <a:ea typeface="+mn-ea"/>
                        </a:rPr>
                        <a:t>4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+mn-lt"/>
                          <a:ea typeface="+mn-ea"/>
                        </a:rPr>
                        <a:t>4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командная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17495881"/>
                  </a:ext>
                </a:extLst>
              </a:tr>
              <a:tr h="3978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</a:t>
                      </a:r>
                    </a:p>
                  </a:txBody>
                  <a:tcPr marL="52617" marR="526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Волейбол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командная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9683420"/>
                  </a:ext>
                </a:extLst>
              </a:tr>
              <a:tr h="3978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3.</a:t>
                      </a:r>
                    </a:p>
                  </a:txBody>
                  <a:tcPr marL="52617" marR="526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Легкая атлетика</a:t>
                      </a:r>
                      <a:endParaRPr lang="ru-RU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+mn-lt"/>
                          <a:ea typeface="+mn-ea"/>
                        </a:rPr>
                        <a:t>6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+mn-lt"/>
                          <a:ea typeface="+mn-ea"/>
                        </a:rPr>
                        <a:t>6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командная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0481101"/>
                  </a:ext>
                </a:extLst>
              </a:tr>
              <a:tr h="46415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4.</a:t>
                      </a:r>
                    </a:p>
                  </a:txBody>
                  <a:tcPr marL="52617" marR="526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Настольный теннис</a:t>
                      </a:r>
                      <a:endParaRPr lang="ru-RU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командная</a:t>
                      </a:r>
                      <a:endParaRPr lang="ru-RU" sz="1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3197557"/>
                  </a:ext>
                </a:extLst>
              </a:tr>
              <a:tr h="46415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5.</a:t>
                      </a:r>
                    </a:p>
                  </a:txBody>
                  <a:tcPr marL="52617" marR="526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Спортивное ориентирование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>
                          <a:effectLst/>
                        </a:rPr>
                        <a:t>командная</a:t>
                      </a:r>
                      <a:endParaRPr lang="ru-RU" sz="1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0231274"/>
                  </a:ext>
                </a:extLst>
              </a:tr>
              <a:tr h="47708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6.</a:t>
                      </a:r>
                    </a:p>
                  </a:txBody>
                  <a:tcPr marL="52617" marR="526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Спортивный туризм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>
                          <a:effectLst/>
                        </a:rPr>
                        <a:t>командная</a:t>
                      </a:r>
                      <a:endParaRPr lang="ru-RU" sz="1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3010353"/>
                  </a:ext>
                </a:extLst>
              </a:tr>
              <a:tr h="264059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Дополнительные</a:t>
                      </a:r>
                      <a:r>
                        <a:rPr kumimoji="0" lang="ru-RU" sz="1900" b="1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виды программы</a:t>
                      </a:r>
                      <a:endParaRPr lang="ru-RU" sz="19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679004"/>
                  </a:ext>
                </a:extLst>
              </a:tr>
              <a:tr h="32729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</a:t>
                      </a:r>
                    </a:p>
                  </a:txBody>
                  <a:tcPr marL="52617" marR="526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командная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4135193"/>
                  </a:ext>
                </a:extLst>
              </a:tr>
              <a:tr h="327297">
                <a:tc gridSpan="5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endParaRPr lang="ru-RU" sz="19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144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290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3392" y="1759547"/>
            <a:ext cx="109452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447663"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Год рождения участников команды, которая будет принимать участие в Президентских спортивных играх 2022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/2023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учебного года – 2008-2009 гг. р.</a:t>
            </a:r>
          </a:p>
          <a:p>
            <a:pPr marL="0" lvl="1" indent="447663" algn="just"/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indent="447663"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Для участия в зональном (отборочном) туре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III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регионального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этапа необходимо в срок до 10 апреля (включительно) 2023 года подать предварительную заявку (для формирования мест проведения) по адресу электронной почты </a:t>
            </a:r>
            <a:r>
              <a:rPr lang="en-US" sz="1600" dirty="0">
                <a:solidFill>
                  <a:srgbClr val="FF0000"/>
                </a:solidFill>
              </a:rPr>
              <a:t>cdutk.sport@yandex.ru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 пометкой в теме письма: «Для участия в зональном (отборочном) туре Президентских спортивных игр, наименование муниципального образования Республики Крым».</a:t>
            </a:r>
          </a:p>
          <a:p>
            <a:pPr marL="0" lvl="1" indent="447663" algn="just"/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indent="447663"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Каждое муниципальное образование, направляющее команду для участия в зональном (отборочном) туре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III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регионального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этапа Президентских спортивных игр, направляет вместе с командной судей (не более 2 человек) для формирования зональных судейских коллегий (по желанию).</a:t>
            </a:r>
          </a:p>
          <a:p>
            <a:pPr marL="0" lvl="1" indent="447663" algn="just"/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indent="447663"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К участию во втором туре (финальном) допускается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до восьми (в зависимости от количества зональных этапов и их участников)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лучших команд.</a:t>
            </a:r>
          </a:p>
          <a:p>
            <a:pPr marL="0" lvl="1" indent="447663"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Официальные вызовы командам на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финальный тур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III (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регионального)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этапа будут направлены в органы управления образованием муниципальных образований в срок до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5 мая 2023 года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07368" y="116632"/>
            <a:ext cx="11377264" cy="129614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2000" dirty="0">
              <a:solidFill>
                <a:schemeClr val="tx2">
                  <a:lumMod val="10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ПРОГРАММА ПРОВЕДЕНИЯ</a:t>
            </a:r>
          </a:p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Для участия в зональном (отборочном) туре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III (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регионального) этапа Президентских спортивных игр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84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3389" y="1516803"/>
            <a:ext cx="10873209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2" indent="361942"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1. Баскетбол (дисциплина «баскетбол 3х3»)</a:t>
            </a:r>
          </a:p>
          <a:p>
            <a:pPr marL="0" lvl="2" indent="361942"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Соревнования проводятся в соответствии с правилами вида спорта «баскетбол», утвержденными приказом Министерства спорта Российской Федерации от 16 марта 2017 года № 182 «Об утверждении правил вида спорта «баскетбол».</a:t>
            </a:r>
          </a:p>
          <a:p>
            <a:pPr marL="0" lvl="2" indent="361942"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Соревнования командные, проводятся раздельно среди юношей и девушек. Состав команды: 4 человека (1 запасной).</a:t>
            </a:r>
          </a:p>
          <a:p>
            <a:pPr marL="0" lvl="2" indent="361942"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Игра проходит на половине баскетбольной площадки. Основное время игры составляет 8 минут (только последняя минута – «чистое время», остальное время – «грязное»). В случае равного счета по истечении 8 минут игра продолжается до заброшенного мяча в дополнительное время. </a:t>
            </a:r>
          </a:p>
          <a:p>
            <a:pPr marL="0" lvl="2" indent="361942"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За выигрыш начисляется 2 очка, за поражение – 1 очко, за неявку – 0 очков.</a:t>
            </a:r>
          </a:p>
          <a:p>
            <a:pPr marL="0" lvl="2" indent="361942"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Игры во всех возрастных категориях проводятся официальным мячом 3х3 (утяжеленный № 6).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23389" y="116632"/>
            <a:ext cx="10873209" cy="129614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Программа проведения финального тура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III (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регионального) этапа Президентских спортивных игр 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3941726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5343" y="1988840"/>
            <a:ext cx="1087320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2" indent="361942"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2. Волейбол </a:t>
            </a:r>
          </a:p>
          <a:p>
            <a:pPr marL="0" lvl="2" indent="361942"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Соревнования командные, проводятся раздельно среди команд юношей и команд девушек в соответствии с правилами вида спорта «волейбол», утвержденными приказом Министерства спорта Российской Федерации от 01 ноября 2017 года № 948 «Об утверждении правил вида спорта «волейбол».</a:t>
            </a:r>
          </a:p>
          <a:p>
            <a:pPr marL="0" lvl="2" indent="361942"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Состав каждой команды не менее 6 человек. Высота сетки определяется согласно правилам вида спорта «волейбол» с учетом возраста участников.</a:t>
            </a:r>
          </a:p>
          <a:p>
            <a:pPr marL="0" lvl="2" indent="361942"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Соревнования проводятся: на групповом этапе из трех партий до 15 очков, на финальных этапах, начиная с ¼ финала – их трех партий, первые две партии до 21 очка, третья – до 15 очков. Разрыва в два очка по окончании партии нет.</a:t>
            </a:r>
          </a:p>
          <a:p>
            <a:pPr marL="0" lvl="2" indent="361942"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За выигрыш начисляется 2 очка, за поражение – 1 очко, за неявку – 0 очков.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23389" y="116632"/>
            <a:ext cx="10873209" cy="129614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Программа проведения финального тура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III (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регионального) этапа Президентских спортивных игр 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361106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395" y="1516808"/>
            <a:ext cx="1087320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2" indent="361942"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3. Настольный теннис</a:t>
            </a:r>
          </a:p>
          <a:p>
            <a:pPr marL="0" lvl="2" indent="361942"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Соревнования проводятся в соответствии с правилами вида спорта «настольный теннис», утвержденными приказом Министерства спорта Российской Федерации от 19 декабря 2017 года № 1083 «Об утверждении правил вида спорта «настольный теннис».</a:t>
            </a:r>
          </a:p>
          <a:p>
            <a:pPr marL="0" lvl="2" indent="361942"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Соревнования командные, проводятся раздельно среди команд юношей и команд девушек. Состав каждой команды 3 человека. В одной игре принимают участие 3 участника от команды.</a:t>
            </a:r>
          </a:p>
          <a:p>
            <a:pPr marL="0" lvl="2" indent="361942"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Личные встречи проходят на большинство из трех партий (до двух побед).</a:t>
            </a:r>
          </a:p>
          <a:p>
            <a:pPr marL="0" lvl="2" indent="361942"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Порядок встреч: 1) А – Х 2) В –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3) С –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Z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lvl="2" indent="361942"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Расстановка игроков команды «по силам» производится на усмотрение руководителя команды.</a:t>
            </a:r>
          </a:p>
          <a:p>
            <a:pPr marL="0" lvl="2" indent="361942"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После сыгранных одиночных встреч подводится итог командного матча согласно результатам одиночных матчей. Итог командной игры может быть 2:0 или 2:1.</a:t>
            </a:r>
          </a:p>
          <a:p>
            <a:pPr marL="0" lvl="2" indent="361942"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Участники должны иметь собственные ракетки. Участникам запрещено играть в футболках цвета теннисного мяча.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59395" y="332656"/>
            <a:ext cx="10873209" cy="129614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Программа проведения финального тура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III (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регионального) этапа Президентских спортивных игр 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2686576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395" y="1547670"/>
            <a:ext cx="10873209" cy="482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361942"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4. Легкая атлетика</a:t>
            </a:r>
          </a:p>
          <a:p>
            <a:pPr marL="0" lvl="2" indent="361942"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Соревнования лично-командные, проводятся раздельно среди юношей и девушек.</a:t>
            </a:r>
          </a:p>
          <a:p>
            <a:pPr marL="0" lvl="2" indent="361942"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Состав команды – 12 человек (6 юношей и 6 девушек). Каждый участник команды принимает участие во всех видах программы. </a:t>
            </a:r>
          </a:p>
          <a:p>
            <a:pPr marL="0" lvl="2" indent="361942"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Соревнования проводятся по двум видам: </a:t>
            </a:r>
          </a:p>
          <a:p>
            <a:pPr marL="0" lvl="2" indent="361942" algn="just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2" indent="361942" algn="just"/>
            <a:r>
              <a:rPr lang="ru-RU" b="1" dirty="0">
                <a:solidFill>
                  <a:schemeClr val="bg1"/>
                </a:solidFill>
              </a:rPr>
              <a:t>4.1 легкоатлетическое многоборье</a:t>
            </a:r>
          </a:p>
          <a:p>
            <a:pPr marL="0" lvl="2" indent="361942" algn="just">
              <a:buFontTx/>
              <a:buChar char="-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бег 60 м (юноши, девушки 2008-2009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гг.р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.);</a:t>
            </a:r>
          </a:p>
          <a:p>
            <a:pPr marL="0" lvl="2" indent="361942" algn="just">
              <a:buFontTx/>
              <a:buChar char="-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бег 800 м (юноши), 600 м (девушки) </a:t>
            </a:r>
          </a:p>
          <a:p>
            <a:pPr marL="0" lvl="2" indent="361942" algn="just">
              <a:buFontTx/>
              <a:buChar char="-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метание мяча (юноши и девушки) </a:t>
            </a:r>
          </a:p>
          <a:p>
            <a:pPr marL="0" lvl="2" indent="361942" algn="just">
              <a:buFontTx/>
              <a:buChar char="-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прыжок в длину с разбега (юноши и девушки) </a:t>
            </a:r>
          </a:p>
          <a:p>
            <a:pPr marL="0" lvl="2" indent="361942" algn="just"/>
            <a:r>
              <a:rPr lang="ru-RU" b="1" dirty="0">
                <a:solidFill>
                  <a:schemeClr val="bg1"/>
                </a:solidFill>
              </a:rPr>
              <a:t>4.2 Легкоатлетическая эстафета</a:t>
            </a:r>
          </a:p>
          <a:p>
            <a:pPr marL="0" lvl="2" indent="361942" algn="just">
              <a:buFontTx/>
              <a:buChar char="-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эстафета 100 м + 200 м + 300 м + 400 м (4 юноши и 4 девушки).</a:t>
            </a:r>
          </a:p>
          <a:p>
            <a:pPr marL="0" lvl="2" indent="361942" algn="just">
              <a:tabLst>
                <a:tab pos="630539" algn="l"/>
              </a:tabLs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Допускается использование легкоатлетических шиповок.</a:t>
            </a:r>
          </a:p>
          <a:p>
            <a:pPr marL="0" lvl="2" indent="361942" algn="just">
              <a:lnSpc>
                <a:spcPct val="115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 эстафетах участники команды, за исключением участника первого этапа, могут начать бег не более чем за 10 м до начала зоны передачи эстафетной палочки.</a:t>
            </a:r>
          </a:p>
          <a:p>
            <a:pPr lvl="0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59395" y="220662"/>
            <a:ext cx="10873209" cy="129614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Программа проведения финального тура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III (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регионального) этапа Президентских спортивных игр 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678606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7673" y="2276872"/>
            <a:ext cx="10873209" cy="378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361942" algn="just">
              <a:lnSpc>
                <a:spcPct val="93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5. Спортивное ориентирование</a:t>
            </a:r>
          </a:p>
          <a:p>
            <a:pPr marL="0" lvl="2" indent="357188" algn="just">
              <a:lnSpc>
                <a:spcPct val="93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Соревнования командные, проводятся в соответствии с правилами вида спорта «спортивное ориентирование».</a:t>
            </a:r>
          </a:p>
          <a:p>
            <a:pPr marL="0" lvl="2" indent="357188" algn="just">
              <a:lnSpc>
                <a:spcPct val="93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Состав команды – 8 человек (4 юноши + 4 девушки).</a:t>
            </a:r>
          </a:p>
          <a:p>
            <a:pPr marL="0" lvl="2" indent="357188" algn="just">
              <a:lnSpc>
                <a:spcPct val="93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Спортивные соревнования проводятся на местности.</a:t>
            </a:r>
          </a:p>
          <a:p>
            <a:pPr marL="0" lvl="2" indent="357188" algn="just">
              <a:lnSpc>
                <a:spcPct val="93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Программа соревнований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дисциплина «кросс-выбор».</a:t>
            </a:r>
          </a:p>
          <a:p>
            <a:pPr marL="0" lvl="2" indent="357188" algn="just">
              <a:lnSpc>
                <a:spcPct val="93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Результат и место участника в соревнованиях по выбору определяется по п. 7.1.5, вариант «А» правил вида спорта «спортивное ориентирование».</a:t>
            </a:r>
          </a:p>
          <a:p>
            <a:pPr marL="0" lvl="2" indent="357188" algn="just">
              <a:lnSpc>
                <a:spcPct val="93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Командный результат определяется по сумме трех лучших мест, занятых юношами, и трех лучших мест занятых девушками. В случае равенства суммы мест более высокое место занимает команда, имеющая наибольшее количество первых, вторых, третьих и т.д. мест.</a:t>
            </a:r>
          </a:p>
          <a:p>
            <a:pPr marL="0" lvl="2" indent="357188" algn="just">
              <a:lnSpc>
                <a:spcPct val="93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Всем участникам необходимо иметь компас и часы.</a:t>
            </a:r>
          </a:p>
          <a:p>
            <a:pPr lvl="0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59395" y="220662"/>
            <a:ext cx="10873209" cy="129614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Программа проведения финального тура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III (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регионального) этапа Президентских спортивных игр 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3251265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6219" y="2420888"/>
            <a:ext cx="10873209" cy="3529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361942" algn="just">
              <a:lnSpc>
                <a:spcPct val="93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6. Спортивный туризм</a:t>
            </a:r>
          </a:p>
          <a:p>
            <a:pPr marL="0" lvl="2" indent="357188" algn="just">
              <a:lnSpc>
                <a:spcPct val="93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Соревнования командные, проводятся раздельно среди команд юношей и команд девушек в соответствии с правилами вида спорта «спортивный туризм».</a:t>
            </a:r>
          </a:p>
          <a:p>
            <a:pPr marL="0" lvl="2" indent="357188" algn="just">
              <a:lnSpc>
                <a:spcPct val="93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Состав команды – 4 человека.</a:t>
            </a:r>
          </a:p>
          <a:p>
            <a:pPr marL="0" lvl="2" indent="357188" algn="just">
              <a:lnSpc>
                <a:spcPct val="93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Программа соревнований: дисциплина «дистанция-пешеходная» 2 класса.</a:t>
            </a:r>
          </a:p>
          <a:p>
            <a:pPr marL="0" lvl="2" indent="357188" algn="just">
              <a:lnSpc>
                <a:spcPct val="93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Длина дистанции – 400-800 метров. Дистанция может включать в себя следующие этапы: параллельные перила, навесная переправа, подъем по перилам, спуск по перилам, вертикальный маятник.</a:t>
            </a:r>
          </a:p>
          <a:p>
            <a:pPr marL="0" lvl="2" indent="357188" algn="just">
              <a:lnSpc>
                <a:spcPct val="93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Соревнования проводятся без начисления штрафных баллов за нарушения.</a:t>
            </a:r>
          </a:p>
          <a:p>
            <a:pPr marL="0" lvl="2" indent="357188" algn="just">
              <a:lnSpc>
                <a:spcPct val="93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Командный результат определяется по сумме времени, показанного юношами и девушками.</a:t>
            </a:r>
          </a:p>
          <a:p>
            <a:pPr marL="0" lvl="2" indent="357188" algn="just">
              <a:lnSpc>
                <a:spcPct val="93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Участникам рекомендуется использовать собственное снаряжение. В случае отсутствия собственного снаряжения снаряжение для прохождения дистанции может быть предоставлено.</a:t>
            </a:r>
          </a:p>
          <a:p>
            <a:pPr lvl="0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59395" y="220662"/>
            <a:ext cx="10873209" cy="129614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Программа проведения финального тура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III (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регионального) этапа Президентских спортивных игр 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1501326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9936" y="1872188"/>
            <a:ext cx="6048672" cy="4365123"/>
          </a:xfrm>
        </p:spPr>
        <p:txBody>
          <a:bodyPr>
            <a:noAutofit/>
          </a:bodyPr>
          <a:lstStyle/>
          <a:p>
            <a:pPr marL="137156" lvl="0" indent="0" algn="just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Целью проведения регионального этапа Всероссийских спортивных игр школьных спортивных клубов Республики Крым (далее – Игры ШСК) является укрепление здоровья, вовлечение обучающихся в систематические занятия физической культурой и спортом, пропаганда здорового образа жизни, гражданское и патриотическое воспитание, выявление талантливых детей.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1E0F391-31D2-4457-B2B4-DA34CEA406E9}"/>
              </a:ext>
            </a:extLst>
          </p:cNvPr>
          <p:cNvSpPr txBox="1">
            <a:spLocks/>
          </p:cNvSpPr>
          <p:nvPr/>
        </p:nvSpPr>
        <p:spPr>
          <a:xfrm>
            <a:off x="695400" y="116637"/>
            <a:ext cx="10873208" cy="144015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Региональный этап Всероссийских спортивных игр школьных спортивных клубов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https://gimc.education-26.ru/images/News/2022/03-22/11-03-22/%D1%8D%D0%BC%D0%B1%D0%BB%D0%B5%D0%BC%D0%B0_%D0%A8%D0%A1%D0%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24" y="1844823"/>
            <a:ext cx="4726903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289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7408" y="5301208"/>
            <a:ext cx="10801200" cy="1438530"/>
          </a:xfrm>
        </p:spPr>
        <p:txBody>
          <a:bodyPr>
            <a:noAutofit/>
          </a:bodyPr>
          <a:lstStyle/>
          <a:p>
            <a:pPr marL="0" lvl="1" indent="-285744" algn="just">
              <a:buFontTx/>
              <a:buChar char="-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Целью проведения Всероссийских спортивных соревнований (игр) школьников является вовлечение детей в систематические занятия физической культурой и спортом, воспитание всесторонне и гармонично развитой личности, выявление талантливых детей, приобщение к идеалам и ценностям олимпизма.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1E0F391-31D2-4457-B2B4-DA34CEA406E9}"/>
              </a:ext>
            </a:extLst>
          </p:cNvPr>
          <p:cNvSpPr txBox="1">
            <a:spLocks/>
          </p:cNvSpPr>
          <p:nvPr/>
        </p:nvSpPr>
        <p:spPr>
          <a:xfrm>
            <a:off x="695400" y="116637"/>
            <a:ext cx="10873208" cy="144015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Региональные этапы Всероссийских спортивных соревнований (игр) школьников «Президентские состязания» и «Президентские спортивные игры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: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585" y="1556792"/>
            <a:ext cx="761484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05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51380" y="116632"/>
            <a:ext cx="11161243" cy="98073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2000" dirty="0">
              <a:solidFill>
                <a:schemeClr val="tx2">
                  <a:lumMod val="10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ПРОГРАММА ПРОВЕДЕНИЯ</a:t>
            </a:r>
          </a:p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Игр школьных спортивных клубов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1381" y="1988840"/>
            <a:ext cx="111612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447663" algn="just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II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ТУР (ФИНАЛЬНЫЙ) Игр ШСК будет проводится 21 марта 2023 года на базе ООО «Национальный центр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паралимпийской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и 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дефлимпийской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подготовки и реабилитации инвалидов» (Центр спорта «Эволюция») по адресу: г. Евпатория,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пгт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 Заозерное, ул. Аллея Дружбы, 1.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575476"/>
              </p:ext>
            </p:extLst>
          </p:nvPr>
        </p:nvGraphicFramePr>
        <p:xfrm>
          <a:off x="551380" y="3573016"/>
          <a:ext cx="11161243" cy="1128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0879">
                  <a:extLst>
                    <a:ext uri="{9D8B030D-6E8A-4147-A177-3AD203B41FA5}">
                      <a16:colId xmlns:a16="http://schemas.microsoft.com/office/drawing/2014/main" val="3878763471"/>
                    </a:ext>
                  </a:extLst>
                </a:gridCol>
                <a:gridCol w="5510364">
                  <a:extLst>
                    <a:ext uri="{9D8B030D-6E8A-4147-A177-3AD203B41FA5}">
                      <a16:colId xmlns:a16="http://schemas.microsoft.com/office/drawing/2014/main" val="2889091240"/>
                    </a:ext>
                  </a:extLst>
                </a:gridCol>
              </a:tblGrid>
              <a:tr h="142885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Состав участников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137864"/>
                  </a:ext>
                </a:extLst>
              </a:tr>
              <a:tr h="237122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Г. Евпатория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Симферопольский район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773525"/>
                  </a:ext>
                </a:extLst>
              </a:tr>
              <a:tr h="396703"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>
                          <a:solidFill>
                            <a:schemeClr val="bg1"/>
                          </a:solidFill>
                        </a:rPr>
                        <a:t>Г. Алушта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Г. Феодосия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857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079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51380" y="116632"/>
            <a:ext cx="11161243" cy="98073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2000" dirty="0">
              <a:solidFill>
                <a:schemeClr val="tx2">
                  <a:lumMod val="10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ПРОГРАММА ПРОВЕДЕНИЯ</a:t>
            </a:r>
          </a:p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Игр школьных спортивных клубов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003373"/>
              </p:ext>
            </p:extLst>
          </p:nvPr>
        </p:nvGraphicFramePr>
        <p:xfrm>
          <a:off x="551380" y="1628800"/>
          <a:ext cx="11161246" cy="4320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6575">
                  <a:extLst>
                    <a:ext uri="{9D8B030D-6E8A-4147-A177-3AD203B41FA5}">
                      <a16:colId xmlns:a16="http://schemas.microsoft.com/office/drawing/2014/main" val="74930819"/>
                    </a:ext>
                  </a:extLst>
                </a:gridCol>
                <a:gridCol w="5752141">
                  <a:extLst>
                    <a:ext uri="{9D8B030D-6E8A-4147-A177-3AD203B41FA5}">
                      <a16:colId xmlns:a16="http://schemas.microsoft.com/office/drawing/2014/main" val="2121209690"/>
                    </a:ext>
                  </a:extLst>
                </a:gridCol>
                <a:gridCol w="2304257">
                  <a:extLst>
                    <a:ext uri="{9D8B030D-6E8A-4147-A177-3AD203B41FA5}">
                      <a16:colId xmlns:a16="http://schemas.microsoft.com/office/drawing/2014/main" val="840467534"/>
                    </a:ext>
                  </a:extLst>
                </a:gridCol>
                <a:gridCol w="2448273">
                  <a:extLst>
                    <a:ext uri="{9D8B030D-6E8A-4147-A177-3AD203B41FA5}">
                      <a16:colId xmlns:a16="http://schemas.microsoft.com/office/drawing/2014/main" val="994670861"/>
                    </a:ext>
                  </a:extLst>
                </a:gridCol>
              </a:tblGrid>
              <a:tr h="42330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2617" marR="526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Вид</a:t>
                      </a:r>
                    </a:p>
                  </a:txBody>
                  <a:tcPr marL="52617" marR="526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5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участников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035282"/>
                  </a:ext>
                </a:extLst>
              </a:tr>
              <a:tr h="2710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Юноши</a:t>
                      </a:r>
                    </a:p>
                  </a:txBody>
                  <a:tcPr marL="52617" marR="526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Девушки</a:t>
                      </a:r>
                    </a:p>
                  </a:txBody>
                  <a:tcPr marL="52617" marR="526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0380549"/>
                  </a:ext>
                </a:extLst>
              </a:tr>
              <a:tr h="458673">
                <a:tc gridSpan="4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Спортивные виды программы</a:t>
                      </a:r>
                    </a:p>
                  </a:txBody>
                  <a:tcPr marL="52617" marR="526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03655" algn="l"/>
                        </a:tabLst>
                      </a:pPr>
                      <a:endParaRPr lang="ru-RU" sz="15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52617" marR="526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7741173"/>
                  </a:ext>
                </a:extLst>
              </a:tr>
              <a:tr h="44509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</a:t>
                      </a:r>
                    </a:p>
                  </a:txBody>
                  <a:tcPr marL="52617" marR="526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+mn-lt"/>
                          <a:ea typeface="+mn-ea"/>
                        </a:rPr>
                        <a:t>Баскетбол 3х3</a:t>
                      </a:r>
                      <a:endParaRPr lang="ru-RU" sz="15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52617" marR="526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52617" marR="526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3746129"/>
                  </a:ext>
                </a:extLst>
              </a:tr>
              <a:tr h="44509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</a:t>
                      </a:r>
                    </a:p>
                  </a:txBody>
                  <a:tcPr marL="52617" marR="5261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+mn-lt"/>
                          <a:ea typeface="+mn-ea"/>
                        </a:rPr>
                        <a:t>Городошный</a:t>
                      </a:r>
                      <a:r>
                        <a:rPr lang="ru-RU" sz="1500" b="1" baseline="0" dirty="0">
                          <a:effectLst/>
                          <a:latin typeface="+mn-lt"/>
                          <a:ea typeface="+mn-ea"/>
                        </a:rPr>
                        <a:t> спорт (дисциплина «городки классические»)</a:t>
                      </a:r>
                      <a:endParaRPr lang="ru-RU" sz="15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52617" marR="5261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52617" marR="5261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17495881"/>
                  </a:ext>
                </a:extLst>
              </a:tr>
              <a:tr h="54212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3.</a:t>
                      </a:r>
                    </a:p>
                  </a:txBody>
                  <a:tcPr marL="52617" marR="52617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effectLst/>
                          <a:latin typeface="+mn-lt"/>
                        </a:rPr>
                        <a:t>Легкая</a:t>
                      </a:r>
                      <a:r>
                        <a:rPr lang="ru-RU" sz="1500" b="1" baseline="0" dirty="0">
                          <a:effectLst/>
                          <a:latin typeface="+mn-lt"/>
                        </a:rPr>
                        <a:t> атлетика</a:t>
                      </a:r>
                      <a:endParaRPr lang="ru-RU" sz="1500" b="1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52617" marR="526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52617" marR="52617" marT="0" marB="0"/>
                </a:tc>
                <a:extLst>
                  <a:ext uri="{0D108BD9-81ED-4DB2-BD59-A6C34878D82A}">
                    <a16:rowId xmlns:a16="http://schemas.microsoft.com/office/drawing/2014/main" val="1529683420"/>
                  </a:ext>
                </a:extLst>
              </a:tr>
              <a:tr h="44443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4.</a:t>
                      </a:r>
                    </a:p>
                  </a:txBody>
                  <a:tcPr marL="52617" marR="526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92250" algn="l"/>
                        </a:tabLst>
                      </a:pPr>
                      <a:r>
                        <a:rPr lang="ru-RU" sz="1500" b="1" dirty="0">
                          <a:effectLst/>
                          <a:latin typeface="+mn-lt"/>
                        </a:rPr>
                        <a:t>Спортивный туризм</a:t>
                      </a:r>
                    </a:p>
                  </a:txBody>
                  <a:tcPr marL="52617" marR="52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52617" marR="526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4</a:t>
                      </a:r>
                    </a:p>
                  </a:txBody>
                  <a:tcPr marL="52617" marR="52617" marT="0" marB="0"/>
                </a:tc>
                <a:extLst>
                  <a:ext uri="{0D108BD9-81ED-4DB2-BD59-A6C34878D82A}">
                    <a16:rowId xmlns:a16="http://schemas.microsoft.com/office/drawing/2014/main" val="900481101"/>
                  </a:ext>
                </a:extLst>
              </a:tr>
              <a:tr h="44509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5.</a:t>
                      </a:r>
                    </a:p>
                  </a:txBody>
                  <a:tcPr marL="52617" marR="526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5060" algn="l"/>
                        </a:tabLst>
                      </a:pPr>
                      <a:r>
                        <a:rPr lang="ru-RU" sz="1500" b="1" dirty="0">
                          <a:effectLst/>
                          <a:latin typeface="+mn-lt"/>
                        </a:rPr>
                        <a:t>Шахматы</a:t>
                      </a:r>
                      <a:endParaRPr lang="ru-RU" sz="15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52617" marR="526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1</a:t>
                      </a:r>
                    </a:p>
                  </a:txBody>
                  <a:tcPr marL="52617" marR="52617" marT="0" marB="0"/>
                </a:tc>
                <a:extLst>
                  <a:ext uri="{0D108BD9-81ED-4DB2-BD59-A6C34878D82A}">
                    <a16:rowId xmlns:a16="http://schemas.microsoft.com/office/drawing/2014/main" val="3613197557"/>
                  </a:ext>
                </a:extLst>
              </a:tr>
              <a:tr h="271061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Конкурсная программа</a:t>
                      </a:r>
                    </a:p>
                  </a:txBody>
                  <a:tcPr marL="52617" marR="5261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5060" algn="l"/>
                        </a:tabLst>
                      </a:pP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378378"/>
                  </a:ext>
                </a:extLst>
              </a:tr>
              <a:tr h="3034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</a:t>
                      </a:r>
                    </a:p>
                  </a:txBody>
                  <a:tcPr marL="52617" marR="52617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ru-RU" sz="15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Брейн</a:t>
                      </a:r>
                      <a:r>
                        <a:rPr kumimoji="0"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-ринг</a:t>
                      </a:r>
                    </a:p>
                  </a:txBody>
                  <a:tcPr marL="52617" marR="5261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 marL="52617" marR="5261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 marL="52617" marR="52617" marT="0" marB="0" anchor="ctr"/>
                </a:tc>
                <a:extLst>
                  <a:ext uri="{0D108BD9-81ED-4DB2-BD59-A6C34878D82A}">
                    <a16:rowId xmlns:a16="http://schemas.microsoft.com/office/drawing/2014/main" val="1387668156"/>
                  </a:ext>
                </a:extLst>
              </a:tr>
              <a:tr h="271061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775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69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51380" y="116632"/>
            <a:ext cx="11161243" cy="98073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2000" dirty="0">
              <a:solidFill>
                <a:schemeClr val="tx2">
                  <a:lumMod val="10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ПРОГРАММА ПРОВЕДЕНИЯ</a:t>
            </a:r>
          </a:p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Игр школьных спортивных клубов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1379" y="1412776"/>
            <a:ext cx="111612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447663"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день проведения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II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тура (финального) соревнований во время регистрации команд в ГСК предоставляются:</a:t>
            </a:r>
          </a:p>
          <a:p>
            <a:pPr indent="444500"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утвержденная заявка с допуском врача (строго в соответствии с приложением 1 к Положению о проведении регионального этапа Всероссийских спортивных игр школьных спортивных клубов Республики Крым 2022/2023 учебного года);</a:t>
            </a:r>
          </a:p>
          <a:p>
            <a:pPr marL="0" lvl="1" indent="447663"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справки обучающихся школьного спортивного клуба с фотографиями 3х4 (на фотобумаге), выданные не ранее февраля 2023 года, выполненные на бланке общеобразовательной организации, заверенные подписью директора общеобразовательной организации, подписью руководителя школьного спортивного клуба и печатью, которая ставится на угол фотографии обучающегося, при этом копии указанных справок не принимаются;</a:t>
            </a:r>
          </a:p>
          <a:p>
            <a:pPr marL="0" lvl="1" indent="447663"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заверенная копия итогового протокола общекомандного первенства муниципального этапа Игр ШСК, подписанная главным судьей и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главным секретарем, и заверенная печатью;</a:t>
            </a:r>
          </a:p>
          <a:p>
            <a:pPr marL="0" lvl="1" indent="447663"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свидетельство о рождении или паспорт на каждого участника команды;</a:t>
            </a:r>
          </a:p>
          <a:p>
            <a:pPr marL="0" lvl="1" indent="447663"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страховой полис обязательного медицинского страхования на каждого участника команды;</a:t>
            </a:r>
          </a:p>
          <a:p>
            <a:pPr marL="0" lvl="1" indent="447663"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оригинал договора о страховании жизни и здоровья от несчастных случаев на каждого участника команды или на команду в целом с указанием Ф.И.О. всех участников.</a:t>
            </a:r>
          </a:p>
        </p:txBody>
      </p:sp>
    </p:spTree>
    <p:extLst>
      <p:ext uri="{BB962C8B-B14F-4D97-AF65-F5344CB8AC3E}">
        <p14:creationId xmlns:p14="http://schemas.microsoft.com/office/powerpoint/2010/main" val="2322664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51380" y="116632"/>
            <a:ext cx="11161243" cy="98073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2000" dirty="0">
              <a:solidFill>
                <a:schemeClr val="tx2">
                  <a:lumMod val="10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ПРОГРАММА ПРОВЕДЕНИЯ</a:t>
            </a:r>
          </a:p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Игр школьных спортивных клубов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608754"/>
              </p:ext>
            </p:extLst>
          </p:nvPr>
        </p:nvGraphicFramePr>
        <p:xfrm>
          <a:off x="551380" y="1097369"/>
          <a:ext cx="11161243" cy="4694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0992">
                  <a:extLst>
                    <a:ext uri="{9D8B030D-6E8A-4147-A177-3AD203B41FA5}">
                      <a16:colId xmlns:a16="http://schemas.microsoft.com/office/drawing/2014/main" val="3952307846"/>
                    </a:ext>
                  </a:extLst>
                </a:gridCol>
                <a:gridCol w="8450251">
                  <a:extLst>
                    <a:ext uri="{9D8B030D-6E8A-4147-A177-3AD203B41FA5}">
                      <a16:colId xmlns:a16="http://schemas.microsoft.com/office/drawing/2014/main" val="3880967192"/>
                    </a:ext>
                  </a:extLst>
                </a:gridCol>
              </a:tblGrid>
              <a:tr h="2915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Время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Вид деятельности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6297411"/>
                  </a:ext>
                </a:extLst>
              </a:tr>
              <a:tr h="7607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 09.00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Заезд и регистрация участников соревнований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8014595"/>
                  </a:ext>
                </a:extLst>
              </a:tr>
              <a:tr h="2915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 09.00-09.30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Проверка документов в мандатной комиссии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5372626"/>
                  </a:ext>
                </a:extLst>
              </a:tr>
              <a:tr h="8970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09.30-10.00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Приветственное слово и торжественное открытие соревнований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8479335"/>
                  </a:ext>
                </a:extLst>
              </a:tr>
              <a:tr h="11403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10.00-11.00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Баскетбол 3х3 (юноши и девушки)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Городошный спорт девушки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Шахматы юноши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9615483"/>
                  </a:ext>
                </a:extLst>
              </a:tr>
              <a:tr h="10219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11.00-12.00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Баскетбол 3х3 (юноши и девушки)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Городошный спорт юноши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Шахматы девушки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1369164"/>
                  </a:ext>
                </a:extLst>
              </a:tr>
              <a:tr h="2915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12.00-12.30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Перерыв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2337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445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51380" y="116632"/>
            <a:ext cx="11161243" cy="98073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2000" dirty="0">
              <a:solidFill>
                <a:schemeClr val="tx2">
                  <a:lumMod val="10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ПРОГРАММА ПРОВЕДЕНИЯ</a:t>
            </a:r>
          </a:p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Игр школьных спортивных клубов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378404"/>
              </p:ext>
            </p:extLst>
          </p:nvPr>
        </p:nvGraphicFramePr>
        <p:xfrm>
          <a:off x="551380" y="1097365"/>
          <a:ext cx="11161243" cy="54279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0992">
                  <a:extLst>
                    <a:ext uri="{9D8B030D-6E8A-4147-A177-3AD203B41FA5}">
                      <a16:colId xmlns:a16="http://schemas.microsoft.com/office/drawing/2014/main" val="3576520354"/>
                    </a:ext>
                  </a:extLst>
                </a:gridCol>
                <a:gridCol w="8450251">
                  <a:extLst>
                    <a:ext uri="{9D8B030D-6E8A-4147-A177-3AD203B41FA5}">
                      <a16:colId xmlns:a16="http://schemas.microsoft.com/office/drawing/2014/main" val="2040302638"/>
                    </a:ext>
                  </a:extLst>
                </a:gridCol>
              </a:tblGrid>
              <a:tr h="7821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12.30-13.30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Брейн-ринг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8181096"/>
                  </a:ext>
                </a:extLst>
              </a:tr>
              <a:tr h="11631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13.45-14.30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Легкоатлетическое двоеборье: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Бег 60 м юноши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Метание мяча девушки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8240621"/>
                  </a:ext>
                </a:extLst>
              </a:tr>
              <a:tr h="11631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14.30-15.15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Легкоатлетическое двоеборье: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Бег 60 м девушки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Метание мяча юноши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9909446"/>
                  </a:ext>
                </a:extLst>
              </a:tr>
              <a:tr h="7684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15.15-15.45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Легкоатлетическая эстафета 4 х 200 м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8009510"/>
                  </a:ext>
                </a:extLst>
              </a:tr>
              <a:tr h="6786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15.45-16.45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Спортивный туризм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(планируем не 8 человек состав команды а 4)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7324369"/>
                  </a:ext>
                </a:extLst>
              </a:tr>
              <a:tr h="2907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16.45-17.10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Подведение итогов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410975"/>
                  </a:ext>
                </a:extLst>
              </a:tr>
              <a:tr h="2907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17.10-17.30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Награждение и закрытие соревнований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377168"/>
                  </a:ext>
                </a:extLst>
              </a:tr>
              <a:tr h="2907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17.30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Разъезд команд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7298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938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6482" y="116632"/>
            <a:ext cx="11377264" cy="129614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2000" dirty="0">
              <a:solidFill>
                <a:schemeClr val="tx2">
                  <a:lumMod val="10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ПРОГРАММА ПРОВЕДЕНИЯ</a:t>
            </a:r>
          </a:p>
          <a:p>
            <a:pPr lvl="0">
              <a:lnSpc>
                <a:spcPct val="90000"/>
              </a:lnSpc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II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 тура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 (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финального) игр школьных спортивных клубов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482" y="1556792"/>
            <a:ext cx="11377264" cy="4576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357188" algn="just">
              <a:lnSpc>
                <a:spcPct val="115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Баскетбол (дисциплина «баскетбол 3х3»).</a:t>
            </a:r>
          </a:p>
          <a:p>
            <a:pPr marL="0" lvl="2" indent="357188" algn="just">
              <a:lnSpc>
                <a:spcPct val="115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Соревнования командные, проводятся раздельно среди команд юношей и команд девушек в соответствии с правилами вида спорта «баскетбол», утвержденными приказом Министерства спорта Российской Федерации от 16 марта 2017 года № 182. </a:t>
            </a:r>
          </a:p>
          <a:p>
            <a:pPr marL="0" lvl="2" indent="357188" algn="just">
              <a:lnSpc>
                <a:spcPct val="115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Состав каждой команды: 4 человека (3 основных игрока и 1 запасной).</a:t>
            </a:r>
          </a:p>
          <a:p>
            <a:pPr marL="0" lvl="2" indent="357188" algn="just">
              <a:lnSpc>
                <a:spcPct val="115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Игра проходит на половине баскетбольной площадки. Основное время игры составляет 6 минут (только последняя минута – «чистое время», остальное время – «грязное»). В случае равного счета по истечении 6 минут игра продолжается до первого заброшенного мяча в дополнительное время. </a:t>
            </a:r>
          </a:p>
          <a:p>
            <a:pPr marL="0" lvl="2" indent="357188" algn="just">
              <a:lnSpc>
                <a:spcPct val="115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игре должны быть задействованы все 4 игрока команды (запасной игрок обязательно должен появиться на поле).</a:t>
            </a:r>
          </a:p>
          <a:p>
            <a:pPr marL="0" lvl="2" indent="357188" algn="just">
              <a:lnSpc>
                <a:spcPct val="115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 выигрыш начисляется 2 очка, за поражение – 1 очко, за неявку – 0 очков.</a:t>
            </a:r>
          </a:p>
          <a:p>
            <a:pPr marL="0" lvl="2" indent="357188" algn="just">
              <a:lnSpc>
                <a:spcPct val="115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Игры по всем категориям проводятся с официальным мячом 3х3 (утяжеленный № 6).</a:t>
            </a:r>
          </a:p>
          <a:p>
            <a:pPr indent="357188" algn="just">
              <a:lnSpc>
                <a:spcPct val="115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endParaRPr lang="ru-RU" sz="17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647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6482" y="116632"/>
            <a:ext cx="11377264" cy="129614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2000" dirty="0">
              <a:solidFill>
                <a:schemeClr val="tx2">
                  <a:lumMod val="10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ПРОГРАММА ПРОВЕДЕНИЯ</a:t>
            </a:r>
          </a:p>
          <a:p>
            <a:pPr lvl="0">
              <a:lnSpc>
                <a:spcPct val="90000"/>
              </a:lnSpc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II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 тура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 (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финального) игр школьных спортивных клубов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482" y="1556792"/>
            <a:ext cx="11377264" cy="5258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357188" algn="just">
              <a:lnSpc>
                <a:spcPct val="115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Городошный спорт (дисциплина «городки классические»)</a:t>
            </a:r>
          </a:p>
          <a:p>
            <a:pPr marL="0" lvl="2" indent="357188" algn="just">
              <a:lnSpc>
                <a:spcPct val="115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Соревнования командные, проводятся раздельно среди команд юношей и команд девушек в соответствии с правилами вида спорта «городошный спорт», утвержденными приказом Министерства спорта Российской Федерации.</a:t>
            </a:r>
          </a:p>
          <a:p>
            <a:pPr marL="0" lvl="2" indent="357188" algn="just">
              <a:lnSpc>
                <a:spcPct val="115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Состав каждой команды: 3 человека.</a:t>
            </a:r>
          </a:p>
          <a:p>
            <a:pPr marL="0" lvl="2" indent="357188" algn="just">
              <a:lnSpc>
                <a:spcPct val="115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Для соревнований используются 3 фигуры в следующей последовательности постановки фигур: 1. «Колодец», 2. «Артиллерия», 3. «Пулеметное гнездо».</a:t>
            </a:r>
          </a:p>
          <a:p>
            <a:pPr marL="0" lvl="2" indent="357188" algn="just">
              <a:lnSpc>
                <a:spcPct val="115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Соревнования проводятся по упрощенным правилам. Броски производятся с расстояния не ближе 6,5 м полимерными или деревянными битами весом не более 2 кг. Для игры используются цилиндрические городки.</a:t>
            </a:r>
          </a:p>
          <a:p>
            <a:pPr marL="0" lvl="2" indent="357188" algn="just">
              <a:lnSpc>
                <a:spcPct val="115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ходе соревнований проводится выбивание 3 фигур 6 битами. Следующая фигура устанавливается после полного выбивания всех городков.</a:t>
            </a:r>
          </a:p>
          <a:p>
            <a:pPr marL="0" lvl="2" indent="357188" algn="just">
              <a:lnSpc>
                <a:spcPct val="115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зачет идет количество выбитых городков. Если команда выбивает все фигуры партии меньшим количеством бит, к результатам прибавляется по пять городков за каждый неиспользованный бросок (биту).</a:t>
            </a:r>
          </a:p>
          <a:p>
            <a:pPr marL="0" lvl="2" indent="357188" algn="just">
              <a:lnSpc>
                <a:spcPct val="115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При равенстве результатов преимущество получает команда, выбившая большее количество фигур с одного, двух, трех и т.д. бросков.</a:t>
            </a:r>
          </a:p>
        </p:txBody>
      </p:sp>
    </p:spTree>
    <p:extLst>
      <p:ext uri="{BB962C8B-B14F-4D97-AF65-F5344CB8AC3E}">
        <p14:creationId xmlns:p14="http://schemas.microsoft.com/office/powerpoint/2010/main" val="2684914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6482" y="116632"/>
            <a:ext cx="11377264" cy="129614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2000" dirty="0">
              <a:solidFill>
                <a:schemeClr val="tx2">
                  <a:lumMod val="10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ПРОГРАММА ПРОВЕДЕНИЯ</a:t>
            </a:r>
          </a:p>
          <a:p>
            <a:pPr lvl="0">
              <a:lnSpc>
                <a:spcPct val="90000"/>
              </a:lnSpc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II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 тура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 (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финального) игр школьных спортивных клубов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482" y="1556792"/>
            <a:ext cx="11377264" cy="5312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357188" algn="just">
              <a:lnSpc>
                <a:spcPct val="94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Легкая атлетика</a:t>
            </a:r>
          </a:p>
          <a:p>
            <a:pPr marL="0" lvl="2" indent="357188" algn="just">
              <a:lnSpc>
                <a:spcPct val="94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Соревнования лично-командные, проводятся раздельно среди юношей и девушек в соответствии с правилами вида спорта «легкая атлетика».</a:t>
            </a:r>
          </a:p>
          <a:p>
            <a:pPr marL="0" lvl="2" indent="357188" algn="just">
              <a:lnSpc>
                <a:spcPct val="94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Состав команды: 16 человек (8 юношей и 8 девушек).</a:t>
            </a:r>
          </a:p>
          <a:p>
            <a:pPr marL="0" lvl="2" indent="357188" algn="just">
              <a:lnSpc>
                <a:spcPct val="94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Программа соревнований:</a:t>
            </a:r>
          </a:p>
          <a:p>
            <a:pPr marL="0" lvl="2" indent="357188" algn="just">
              <a:lnSpc>
                <a:spcPct val="94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легкоатлетическое двоеборье (8 юношей и 8 девушек);</a:t>
            </a:r>
          </a:p>
          <a:p>
            <a:pPr marL="0" lvl="2" indent="357188" algn="just">
              <a:lnSpc>
                <a:spcPct val="94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легкоатлетическая эстафета 4 х 200 м (4 юноши и 4 девушки).</a:t>
            </a:r>
          </a:p>
          <a:p>
            <a:pPr marL="0" lvl="2" indent="357188" algn="just">
              <a:lnSpc>
                <a:spcPct val="94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Легкоатлетическое двоеборье:</a:t>
            </a:r>
          </a:p>
          <a:p>
            <a:pPr marL="0" lvl="2" indent="357188" algn="just">
              <a:lnSpc>
                <a:spcPct val="94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бег 60 м (проводится на беговой дорожке (старт произвольный), при желании можно использовать стартовые колодки); и метание мяча (выполняется с разбега; каждому участнику предоставляется одна тренировочная и три зачетных попытки (подряд); итоговый результат определяется по лучшему результату из трех попыток, мяч для метания – малый (140 г)).</a:t>
            </a:r>
          </a:p>
          <a:p>
            <a:pPr marL="0" lvl="2" indent="357188" algn="just">
              <a:lnSpc>
                <a:spcPct val="94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В легкоатлетическом двоеборье принимают участие все участники команды. </a:t>
            </a:r>
          </a:p>
          <a:p>
            <a:pPr marL="0" lvl="2" indent="357188" algn="just">
              <a:lnSpc>
                <a:spcPct val="94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Легкоатлетическая эстафета 4 х 200 м проводится раздельно среди юношей и девушек.</a:t>
            </a:r>
          </a:p>
          <a:p>
            <a:pPr marL="0" lvl="2" indent="357188" algn="just">
              <a:lnSpc>
                <a:spcPct val="94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Место команды в легкоатлетическом двоеборье определяется по наибольшей сумме очков 6 лучших результатов в легкоатлетическом двоеборье (раздельно у юношей и девушек).</a:t>
            </a:r>
          </a:p>
          <a:p>
            <a:pPr marL="0" lvl="2" indent="357188" algn="just">
              <a:lnSpc>
                <a:spcPct val="94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Командное первенство в легкой атлетике определяется по наименьшей сумме мест в легкоатлетическом двоеборье и легкоатлетической эстафете (раздельно у юношей и у девушек). Личное первенство определяется в каждом виде легкоатлетического двоеборья, раздельно среди юношей и девушек.</a:t>
            </a:r>
          </a:p>
          <a:p>
            <a:pPr marL="0" lvl="2" indent="357188" algn="just">
              <a:lnSpc>
                <a:spcPct val="94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В случае равенства у двух или более команд суммы мест высшее место занимает команда, показавшая лучший результат в легкоатлетическом двоеборье у юношей и девушек.</a:t>
            </a:r>
          </a:p>
        </p:txBody>
      </p:sp>
    </p:spTree>
    <p:extLst>
      <p:ext uri="{BB962C8B-B14F-4D97-AF65-F5344CB8AC3E}">
        <p14:creationId xmlns:p14="http://schemas.microsoft.com/office/powerpoint/2010/main" val="1384532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6482" y="116632"/>
            <a:ext cx="11377264" cy="129614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2000" dirty="0">
              <a:solidFill>
                <a:schemeClr val="tx2">
                  <a:lumMod val="10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ПРОГРАММА ПРОВЕДЕНИЯ</a:t>
            </a:r>
          </a:p>
          <a:p>
            <a:pPr lvl="0">
              <a:lnSpc>
                <a:spcPct val="90000"/>
              </a:lnSpc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II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 тура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 (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финального) игр школьных спортивных клубов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482" y="2492896"/>
            <a:ext cx="11377264" cy="3444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357188" algn="just">
              <a:lnSpc>
                <a:spcPct val="94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Спортивный туризм</a:t>
            </a:r>
          </a:p>
          <a:p>
            <a:pPr marL="0" lvl="2" indent="357188" algn="just">
              <a:lnSpc>
                <a:spcPct val="94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Соревнования командные, проводятся раздельно среди команд юношей и команд девушек в соответствии с правилами вида спорта «спортивный туризм».</a:t>
            </a:r>
          </a:p>
          <a:p>
            <a:pPr marL="0" lvl="2" indent="357188" algn="just">
              <a:lnSpc>
                <a:spcPct val="94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Состав команды – *4 человека.</a:t>
            </a:r>
          </a:p>
          <a:p>
            <a:pPr marL="0" lvl="2" indent="357188" algn="just">
              <a:lnSpc>
                <a:spcPct val="94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Программа соревнований: дисциплина «дистанция-пешеходная» 2 класса.</a:t>
            </a:r>
          </a:p>
          <a:p>
            <a:pPr marL="0" lvl="2" indent="357188" algn="just">
              <a:lnSpc>
                <a:spcPct val="94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Длина дистанции – 400-800 метров. Дистанция может включать в себя следующие этапы: параллельные перила, навесная переправа, подъем по перилам, спуск по перилам, вертикальный маятник.</a:t>
            </a:r>
          </a:p>
          <a:p>
            <a:pPr marL="0" lvl="2" indent="357188" algn="just">
              <a:lnSpc>
                <a:spcPct val="94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Соревнования проводятся без начисления штрафных баллов за нарушения.</a:t>
            </a:r>
          </a:p>
          <a:p>
            <a:pPr marL="0" lvl="2" indent="357188" algn="just">
              <a:lnSpc>
                <a:spcPct val="94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Командный результат определяется по сумме времени, показанного юношами и девушками.</a:t>
            </a:r>
          </a:p>
          <a:p>
            <a:pPr marL="0" lvl="2" indent="357188" algn="just">
              <a:lnSpc>
                <a:spcPct val="94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Участникам рекомендуется использовать собственное снаряжение. В случае отсутствия собственного снаряжения снаряжение для прохождения дистанции может быть предоставлено.</a:t>
            </a:r>
          </a:p>
          <a:p>
            <a:pPr marL="0" lvl="2" indent="357188" algn="just">
              <a:lnSpc>
                <a:spcPct val="94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670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6482" y="116632"/>
            <a:ext cx="11377264" cy="129614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2000" dirty="0">
              <a:solidFill>
                <a:schemeClr val="tx2">
                  <a:lumMod val="10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ПРОГРАММА ПРОВЕДЕНИЯ</a:t>
            </a:r>
          </a:p>
          <a:p>
            <a:pPr lvl="0">
              <a:lnSpc>
                <a:spcPct val="90000"/>
              </a:lnSpc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II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 тура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 (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финального) игр школьных спортивных клубов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482" y="1556792"/>
            <a:ext cx="11377264" cy="3588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357188" algn="just">
              <a:lnSpc>
                <a:spcPct val="15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Шахматы</a:t>
            </a:r>
          </a:p>
          <a:p>
            <a:pPr marL="0" lvl="2" indent="357188" algn="just">
              <a:lnSpc>
                <a:spcPct val="15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Соревнования личные, проводятся раздельно среди юношей и девушек в соответствии с правилами вида спорта «шахматы», утвержденными приказом Министерства спорта Российской Федерации от 29 декабря 2020 года № 988.</a:t>
            </a:r>
          </a:p>
          <a:p>
            <a:pPr marL="0" lvl="2" indent="357188" algn="just">
              <a:lnSpc>
                <a:spcPct val="15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соревнованиях принимают участие 2 человека: 1 юноша и 1 девушка.</a:t>
            </a:r>
          </a:p>
          <a:p>
            <a:pPr marL="0" lvl="2" indent="357188" algn="just">
              <a:lnSpc>
                <a:spcPct val="15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Соревнования проводятся по круговой системе. Контроль времени — по усмотрению ГСК.</a:t>
            </a:r>
          </a:p>
          <a:p>
            <a:pPr marL="0" lvl="2" indent="357188" algn="just">
              <a:lnSpc>
                <a:spcPct val="15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Личный результат участников учитывается в общекомандном зачете наряду с командными результатами по другим видам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132050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524000" y="132956"/>
            <a:ext cx="9144000" cy="63175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2000" dirty="0">
              <a:solidFill>
                <a:schemeClr val="tx2">
                  <a:lumMod val="10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Президентские состязания</a:t>
            </a:r>
            <a:endParaRPr lang="ru-RU" sz="8000" dirty="0">
              <a:solidFill>
                <a:schemeClr val="accent1">
                  <a:lumMod val="50000"/>
                </a:schemeClr>
              </a:solidFill>
              <a:effectLst/>
              <a:latin typeface="Arial Black" panose="020B0A04020102020204" pitchFamily="34" charset="0"/>
            </a:endParaRP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11016" y="943058"/>
            <a:ext cx="885698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630539" algn="l"/>
              </a:tabLs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СРОКИ ПРОВЕДЕНИЯ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273932"/>
              </p:ext>
            </p:extLst>
          </p:nvPr>
        </p:nvGraphicFramePr>
        <p:xfrm>
          <a:off x="839416" y="1667279"/>
          <a:ext cx="10513168" cy="459154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931011">
                  <a:extLst>
                    <a:ext uri="{9D8B030D-6E8A-4147-A177-3AD203B41FA5}">
                      <a16:colId xmlns:a16="http://schemas.microsoft.com/office/drawing/2014/main" val="1690044149"/>
                    </a:ext>
                  </a:extLst>
                </a:gridCol>
                <a:gridCol w="6582157">
                  <a:extLst>
                    <a:ext uri="{9D8B030D-6E8A-4147-A177-3AD203B41FA5}">
                      <a16:colId xmlns:a16="http://schemas.microsoft.com/office/drawing/2014/main" val="4174639903"/>
                    </a:ext>
                  </a:extLst>
                </a:gridCol>
              </a:tblGrid>
              <a:tr h="1049479">
                <a:tc>
                  <a:txBody>
                    <a:bodyPr/>
                    <a:lstStyle/>
                    <a:p>
                      <a:r>
                        <a:rPr lang="ru-RU" sz="2300" b="1" dirty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 этап (школьный) </a:t>
                      </a:r>
                      <a:endParaRPr lang="ru-RU" sz="2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3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проводится до 1 апреля 2023 года в общеобразовательных организациях Республики</a:t>
                      </a:r>
                      <a:r>
                        <a:rPr kumimoji="0" lang="ru-RU" sz="2300" b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3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Крым</a:t>
                      </a:r>
                      <a:endParaRPr lang="ru-RU" sz="2300" b="0" dirty="0">
                        <a:solidFill>
                          <a:schemeClr val="bg1"/>
                        </a:solidFill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149230"/>
                  </a:ext>
                </a:extLst>
              </a:tr>
              <a:tr h="1035486"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chemeClr val="bg1"/>
                          </a:solidFill>
                          <a:latin typeface="+mn-lt"/>
                        </a:rPr>
                        <a:t>II</a:t>
                      </a:r>
                      <a:r>
                        <a:rPr lang="en-US" sz="23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ru-RU" sz="23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этап</a:t>
                      </a:r>
                    </a:p>
                    <a:p>
                      <a:r>
                        <a:rPr lang="ru-RU" sz="23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(муниципальный)</a:t>
                      </a:r>
                      <a:endParaRPr lang="ru-RU" sz="23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3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проводится до 10 апреля 2023 года в муниципальных образованиях Республики</a:t>
                      </a:r>
                      <a:r>
                        <a:rPr kumimoji="0" lang="ru-RU" sz="2300" b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3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Крым</a:t>
                      </a:r>
                      <a:endParaRPr lang="ru-RU" sz="2300" b="0" dirty="0">
                        <a:solidFill>
                          <a:schemeClr val="bg1"/>
                        </a:solidFill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050623"/>
                  </a:ext>
                </a:extLst>
              </a:tr>
              <a:tr h="612951"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II</a:t>
                      </a:r>
                      <a:r>
                        <a:rPr kumimoji="0" lang="en-US" sz="23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2300" b="1" dirty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этап (региональный)</a:t>
                      </a:r>
                      <a:endParaRPr lang="ru-RU" sz="2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0" dirty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проводится в два тура: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6341070"/>
                  </a:ext>
                </a:extLst>
              </a:tr>
              <a:tr h="4546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Зональный (отборочный)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2300" b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en-US" sz="2300" b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300" b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30 апреля</a:t>
                      </a:r>
                      <a:r>
                        <a:rPr kumimoji="0" lang="ru-RU" sz="23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2023 года</a:t>
                      </a:r>
                      <a:endParaRPr lang="ru-RU" sz="2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158337"/>
                  </a:ext>
                </a:extLst>
              </a:tr>
              <a:tr h="4628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dirty="0">
                          <a:solidFill>
                            <a:schemeClr val="bg1"/>
                          </a:solidFill>
                          <a:latin typeface="+mn-lt"/>
                        </a:rPr>
                        <a:t>Финальный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3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по 18 мая 2023 года</a:t>
                      </a:r>
                      <a:endParaRPr lang="ru-RU" sz="23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222518"/>
                  </a:ext>
                </a:extLst>
              </a:tr>
              <a:tr h="8826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3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V</a:t>
                      </a:r>
                      <a:r>
                        <a:rPr lang="ru-RU" sz="23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этап (всероссийский) </a:t>
                      </a:r>
                      <a:endParaRPr lang="ru-RU" sz="2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3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kumimoji="0" lang="ru-RU" sz="2300" b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 по 27 сентября </a:t>
                      </a:r>
                      <a:r>
                        <a:rPr kumimoji="0" lang="ru-RU" sz="23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 года – </a:t>
                      </a:r>
                      <a:r>
                        <a:rPr kumimoji="0" lang="ru-RU" sz="2300" b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3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базе ФГБОУ ДО «ВДЦ «Орлёнок» (Краснодарский край)</a:t>
                      </a:r>
                      <a:endParaRPr kumimoji="0" lang="ru-RU" sz="23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989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107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6482" y="116632"/>
            <a:ext cx="11377264" cy="129614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2000" dirty="0">
              <a:solidFill>
                <a:schemeClr val="tx2">
                  <a:lumMod val="10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ПРОГРАММА ПРОВЕДЕНИЯ</a:t>
            </a:r>
          </a:p>
          <a:p>
            <a:pPr lvl="0">
              <a:lnSpc>
                <a:spcPct val="90000"/>
              </a:lnSpc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II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 тура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 (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финального) игр школьных спортивных клубов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482" y="1556792"/>
            <a:ext cx="11377264" cy="2757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357188" algn="just">
              <a:lnSpc>
                <a:spcPct val="15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Брейн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-ринг</a:t>
            </a:r>
          </a:p>
          <a:p>
            <a:pPr marL="0" lvl="2" indent="357188" algn="just">
              <a:lnSpc>
                <a:spcPct val="15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Брейн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-ринге принимает участие команда в составе 8 человек (4 юноши, 4 девушки).</a:t>
            </a:r>
          </a:p>
          <a:p>
            <a:pPr marL="0" lvl="2" indent="357188" algn="just">
              <a:lnSpc>
                <a:spcPct val="15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Система проведения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Брейн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-ринга, а также содержание заданий разрабатывается Жюри по согласованию с Оргкомитетом.</a:t>
            </a:r>
          </a:p>
          <a:p>
            <a:pPr marL="0" lvl="2" indent="357188" algn="just">
              <a:lnSpc>
                <a:spcPct val="15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Победители и призеры определяются по максимальной сумме баллов, набранных командами.</a:t>
            </a:r>
          </a:p>
          <a:p>
            <a:pPr marL="0" lvl="2" indent="357188" algn="just">
              <a:lnSpc>
                <a:spcPct val="15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Тема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Брейн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-ринга «История Олимпийского движения».</a:t>
            </a:r>
          </a:p>
        </p:txBody>
      </p:sp>
    </p:spTree>
    <p:extLst>
      <p:ext uri="{BB962C8B-B14F-4D97-AF65-F5344CB8AC3E}">
        <p14:creationId xmlns:p14="http://schemas.microsoft.com/office/powerpoint/2010/main" val="3417539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512" y="4906677"/>
            <a:ext cx="8784976" cy="1865515"/>
          </a:xfrm>
        </p:spPr>
        <p:txBody>
          <a:bodyPr>
            <a:noAutofit/>
          </a:bodyPr>
          <a:lstStyle/>
          <a:p>
            <a:pPr marL="0" lvl="1" indent="447663" algn="just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Целью проведения Всероссийских соревнований юных футболистов «Кожаный мяч» является вовлечение детей в систематические занятия физической культурой и спортом, комплексного решения проблем двигательной активности детей, увеличения количества детей, занимающихся футболом, популяризация и развитие футбола в Российской Федерации, выявление одаренных футболистов;</a:t>
            </a:r>
          </a:p>
          <a:p>
            <a:pPr marL="0" lvl="1" indent="-285744" algn="just">
              <a:buFontTx/>
              <a:buChar char="-"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1E0F391-31D2-4457-B2B4-DA34CEA406E9}"/>
              </a:ext>
            </a:extLst>
          </p:cNvPr>
          <p:cNvSpPr txBox="1">
            <a:spLocks/>
          </p:cNvSpPr>
          <p:nvPr/>
        </p:nvSpPr>
        <p:spPr>
          <a:xfrm>
            <a:off x="1524000" y="116633"/>
            <a:ext cx="9144000" cy="17281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Региональные этапы Всероссийских соревнований юных футболистов «Кожаный мяч» 2023 года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: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34" name="Picture 10" descr="https://static.rfs.ru/page/16/59c0bbf1932fc_1170x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716" y="2034076"/>
            <a:ext cx="5256584" cy="284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6794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1402" y="1346853"/>
            <a:ext cx="5221156" cy="4746443"/>
          </a:xfrm>
        </p:spPr>
        <p:txBody>
          <a:bodyPr>
            <a:noAutofit/>
          </a:bodyPr>
          <a:lstStyle/>
          <a:p>
            <a:pPr marL="136525" indent="220663" algn="just">
              <a:buNone/>
            </a:pPr>
            <a:r>
              <a:rPr lang="ru-RU" sz="1500" dirty="0">
                <a:solidFill>
                  <a:srgbClr val="002060"/>
                </a:solidFill>
              </a:rPr>
              <a:t>Региональный этап соревнований среди команд общеобразовательных организаций по волейболу «Серебряный мяч» (в рамках общероссийского проекта «Волейбол в школу») в Республике Крым в 2022-2023 учебном году проводится в целях:</a:t>
            </a:r>
          </a:p>
          <a:p>
            <a:pPr marL="136525" lvl="0" indent="220663" algn="just">
              <a:buNone/>
            </a:pPr>
            <a:r>
              <a:rPr lang="ru-RU" sz="1500" dirty="0">
                <a:solidFill>
                  <a:srgbClr val="002060"/>
                </a:solidFill>
              </a:rPr>
              <a:t>- массового привлечения обучающихся к систематическим занятиям физической культурой и спортом;</a:t>
            </a:r>
          </a:p>
          <a:p>
            <a:pPr marL="136525" lvl="0" indent="220663" algn="just">
              <a:buNone/>
            </a:pPr>
            <a:r>
              <a:rPr lang="ru-RU" sz="1500" dirty="0">
                <a:solidFill>
                  <a:srgbClr val="002060"/>
                </a:solidFill>
              </a:rPr>
              <a:t>- пропаганды здорового образа жизни, формирования позитивных жизненных установок у подрастающего поколения; </a:t>
            </a:r>
          </a:p>
          <a:p>
            <a:pPr marL="136525" lvl="0" indent="220663" algn="just">
              <a:buNone/>
            </a:pPr>
            <a:r>
              <a:rPr lang="ru-RU" sz="1500" dirty="0">
                <a:solidFill>
                  <a:srgbClr val="002060"/>
                </a:solidFill>
              </a:rPr>
              <a:t>- комплексного решения проблем двигательной активности и укрепления здоровья обучающихся;</a:t>
            </a:r>
          </a:p>
          <a:p>
            <a:pPr marL="136525" lvl="0" indent="220663" algn="just">
              <a:buNone/>
            </a:pPr>
            <a:r>
              <a:rPr lang="ru-RU" sz="1500" dirty="0">
                <a:solidFill>
                  <a:srgbClr val="002060"/>
                </a:solidFill>
              </a:rPr>
              <a:t>- гражданского и патриотического воспитания обучающихся;</a:t>
            </a:r>
          </a:p>
          <a:p>
            <a:pPr marL="136525" lvl="0" indent="220663" algn="just">
              <a:buNone/>
            </a:pPr>
            <a:r>
              <a:rPr lang="ru-RU" sz="1500" dirty="0">
                <a:solidFill>
                  <a:srgbClr val="002060"/>
                </a:solidFill>
              </a:rPr>
              <a:t>- выявления талантливых обучающихся и определения лучших команд общеобразовательных учреждений;</a:t>
            </a:r>
          </a:p>
          <a:p>
            <a:pPr marL="136525" lvl="0" indent="220663" algn="just">
              <a:buNone/>
            </a:pPr>
            <a:r>
              <a:rPr lang="ru-RU" sz="1500" dirty="0">
                <a:solidFill>
                  <a:srgbClr val="002060"/>
                </a:solidFill>
              </a:rPr>
              <a:t>- стимулирования педагогической деятельности руководителей и учителей общеобразовательных организаций по совершенствованию внеклассной физкультурно-оздоровительной работы.</a:t>
            </a:r>
          </a:p>
          <a:p>
            <a:pPr marL="0" lvl="1" indent="447663" algn="just">
              <a:buNone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1E0F391-31D2-4457-B2B4-DA34CEA406E9}"/>
              </a:ext>
            </a:extLst>
          </p:cNvPr>
          <p:cNvSpPr txBox="1">
            <a:spLocks/>
          </p:cNvSpPr>
          <p:nvPr/>
        </p:nvSpPr>
        <p:spPr>
          <a:xfrm>
            <a:off x="407368" y="116633"/>
            <a:ext cx="11377264" cy="8640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Региональный этап соревнований по волейболу «Серебряный мяч» </a:t>
            </a:r>
          </a:p>
        </p:txBody>
      </p:sp>
      <p:pic>
        <p:nvPicPr>
          <p:cNvPr id="13314" name="Picture 2" descr="https://crimuntur.ru/wp-content/uploads/2015/11/Untitled-22-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340768"/>
            <a:ext cx="518457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0908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1E0F391-31D2-4457-B2B4-DA34CEA406E9}"/>
              </a:ext>
            </a:extLst>
          </p:cNvPr>
          <p:cNvSpPr txBox="1">
            <a:spLocks/>
          </p:cNvSpPr>
          <p:nvPr/>
        </p:nvSpPr>
        <p:spPr>
          <a:xfrm>
            <a:off x="407368" y="116633"/>
            <a:ext cx="11377264" cy="8640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Региональный этап соревнований по волейболу «Серебряный мяч»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050562"/>
              </p:ext>
            </p:extLst>
          </p:nvPr>
        </p:nvGraphicFramePr>
        <p:xfrm>
          <a:off x="420171" y="980728"/>
          <a:ext cx="11377264" cy="5269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04656">
                  <a:extLst>
                    <a:ext uri="{9D8B030D-6E8A-4147-A177-3AD203B41FA5}">
                      <a16:colId xmlns:a16="http://schemas.microsoft.com/office/drawing/2014/main" val="4120162787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4180083777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Юноши (1 апреля 2023 года)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2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Девушки (8 апреля 2023 года)</a:t>
                      </a:r>
                    </a:p>
                  </a:txBody>
                  <a:tcPr marL="33020" marR="34925" marT="34925" marB="34925"/>
                </a:tc>
                <a:extLst>
                  <a:ext uri="{0D108BD9-81ED-4DB2-BD59-A6C34878D82A}">
                    <a16:rowId xmlns:a16="http://schemas.microsoft.com/office/drawing/2014/main" val="3716490310"/>
                  </a:ext>
                </a:extLst>
              </a:tr>
              <a:tr h="846818">
                <a:tc>
                  <a:txBody>
                    <a:bodyPr/>
                    <a:lstStyle/>
                    <a:p>
                      <a:pPr lvl="0" algn="just"/>
                      <a:r>
                        <a:rPr kumimoji="0"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kumimoji="0" lang="ru-RU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kumimoji="0" lang="ru-RU" sz="16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Багеровская</a:t>
                      </a:r>
                      <a:r>
                        <a:rPr kumimoji="0" lang="ru-RU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средняя общеобразовательная школа № 1 имени Героя Социалистического Труда генерала В.А. </a:t>
                      </a:r>
                      <a:r>
                        <a:rPr kumimoji="0" lang="ru-RU" sz="16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Чернореза</a:t>
                      </a:r>
                      <a:r>
                        <a:rPr kumimoji="0" lang="ru-RU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Ленинского района Республики Крым;</a:t>
                      </a:r>
                    </a:p>
                    <a:p>
                      <a:pPr lvl="0" algn="just"/>
                      <a:r>
                        <a:rPr kumimoji="0"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kumimoji="0" lang="ru-RU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города Керчи Республики Крым «Школа-гимназия № 1 имени Героя Советского Союза Е.И. Дёминой»;</a:t>
                      </a:r>
                    </a:p>
                    <a:p>
                      <a:pPr lvl="0" algn="just"/>
                      <a:r>
                        <a:rPr kumimoji="0"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kumimoji="0" lang="ru-RU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«Средняя общеобразовательная школа № 4» муниципального образования городской округ Красноперекопск Республики Крым; </a:t>
                      </a:r>
                    </a:p>
                    <a:p>
                      <a:pPr lvl="0" algn="just"/>
                      <a:r>
                        <a:rPr kumimoji="0"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kumimoji="0" lang="ru-RU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«Школа-гимназия № 3» города Армянска Республики Крым;</a:t>
                      </a:r>
                    </a:p>
                    <a:p>
                      <a:pPr lvl="0" algn="just"/>
                      <a:r>
                        <a:rPr kumimoji="0"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kumimoji="0" lang="ru-RU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«Средняя школа № 16 имени Героя Советского Союза Степана Иванова города Евпатории Республики Крым»;</a:t>
                      </a:r>
                    </a:p>
                    <a:p>
                      <a:pPr lvl="0" algn="just"/>
                      <a:r>
                        <a:rPr kumimoji="0"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</a:t>
                      </a:r>
                      <a:r>
                        <a:rPr kumimoji="0" lang="ru-RU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«Школа-лицей имени Героя Советского Союза Федора Федоровича Степанова» города Саки Республики Крым;</a:t>
                      </a:r>
                    </a:p>
                    <a:p>
                      <a:pPr lvl="0" algn="just"/>
                      <a:r>
                        <a:rPr kumimoji="0"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</a:t>
                      </a:r>
                      <a:r>
                        <a:rPr kumimoji="0" lang="ru-RU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kumimoji="0" lang="ru-RU" sz="16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Долинненская</a:t>
                      </a:r>
                      <a:r>
                        <a:rPr kumimoji="0" lang="ru-RU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средняя общеобразовательная школа имени </a:t>
                      </a:r>
                      <a:r>
                        <a:rPr kumimoji="0" lang="ru-RU" sz="16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Перепадина</a:t>
                      </a:r>
                      <a:r>
                        <a:rPr kumimoji="0" lang="ru-RU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Александра Ивановича» Бахчисарайского района Республики Крым;</a:t>
                      </a:r>
                    </a:p>
                    <a:p>
                      <a:pPr lvl="0" algn="just"/>
                      <a:r>
                        <a:rPr kumimoji="0"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</a:t>
                      </a:r>
                      <a:r>
                        <a:rPr kumimoji="0" lang="ru-RU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«Средняя общеобразовательная школа № 38» муниципального образования городской округ Симферополь Республики Крым.</a:t>
                      </a:r>
                    </a:p>
                  </a:txBody>
                  <a:tcPr marL="33020" marR="34925" marT="34925" marB="34925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«Школа № 7 г. Феодосии Республики Крым»;</a:t>
                      </a:r>
                    </a:p>
                    <a:p>
                      <a:pPr lvl="0" algn="just"/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kumimoji="0" lang="ru-R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Ильичевская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средняя школа» Советского района Республики Крым;</a:t>
                      </a:r>
                    </a:p>
                    <a:p>
                      <a:pPr lvl="0" algn="just"/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«Средняя общеобразовательная школа № 3» муниципального образования городской округ Красноперекопск Республики Крым;</a:t>
                      </a:r>
                    </a:p>
                    <a:p>
                      <a:pPr lvl="0" algn="just"/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kumimoji="0" lang="ru-R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Новопавловский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учебно-воспитательный комплекс» муниципального образования </a:t>
                      </a:r>
                      <a:r>
                        <a:rPr kumimoji="0" lang="ru-R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Красноперекопский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 Республики Крым;</a:t>
                      </a:r>
                    </a:p>
                    <a:p>
                      <a:pPr lvl="0" algn="just"/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«Средняя школа № 16 имени Героя Советского Союза Степана Иванова города Евпатории Республики Крым»;</a:t>
                      </a:r>
                    </a:p>
                    <a:p>
                      <a:pPr lvl="0" algn="just"/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kumimoji="0" lang="ru-R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Сусанинская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школа Первомайского района Республики Крым»;</a:t>
                      </a:r>
                    </a:p>
                    <a:p>
                      <a:pPr lvl="0" algn="just"/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kumimoji="0" lang="ru-R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Холмовская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средняя общеобразовательная школа» Бахчисарайского района Республики Крым;</a:t>
                      </a:r>
                    </a:p>
                    <a:p>
                      <a:pPr lvl="0" algn="just"/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«Средняя общеобразовательная школа № 34» муниципального образования городской округ Симферополь Республики Крым.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20" marR="34925" marT="34925" marB="34925"/>
                </a:tc>
                <a:extLst>
                  <a:ext uri="{0D108BD9-81ED-4DB2-BD59-A6C34878D82A}">
                    <a16:rowId xmlns:a16="http://schemas.microsoft.com/office/drawing/2014/main" val="266021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5802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1E0F391-31D2-4457-B2B4-DA34CEA406E9}"/>
              </a:ext>
            </a:extLst>
          </p:cNvPr>
          <p:cNvSpPr txBox="1">
            <a:spLocks/>
          </p:cNvSpPr>
          <p:nvPr/>
        </p:nvSpPr>
        <p:spPr>
          <a:xfrm>
            <a:off x="407368" y="116633"/>
            <a:ext cx="11377264" cy="8640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Региональный этап соревнований по волейболу «Серебряный мяч»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7368" y="1011928"/>
            <a:ext cx="11377264" cy="5435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 indent="220663" algn="just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</a:pPr>
            <a:endParaRPr lang="en-US" sz="1600" dirty="0">
              <a:solidFill>
                <a:srgbClr val="002060"/>
              </a:solidFill>
            </a:endParaRPr>
          </a:p>
          <a:p>
            <a:pPr marL="136525" indent="220663" algn="just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</a:pPr>
            <a:endParaRPr lang="en-US" sz="1600" dirty="0">
              <a:solidFill>
                <a:srgbClr val="002060"/>
              </a:solidFill>
            </a:endParaRPr>
          </a:p>
          <a:p>
            <a:pPr marL="136525" indent="220663" algn="just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</a:pPr>
            <a:r>
              <a:rPr lang="ru-RU" dirty="0">
                <a:solidFill>
                  <a:srgbClr val="002060"/>
                </a:solidFill>
              </a:rPr>
              <a:t>В Соревнованиях принимают участие команды юношей и команды девушек общеобразовательных организаций 14-15 лет (2008-2009 г.р.).</a:t>
            </a:r>
          </a:p>
          <a:p>
            <a:pPr marL="136525" indent="220663" algn="just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</a:pPr>
            <a:r>
              <a:rPr lang="ru-RU" dirty="0">
                <a:solidFill>
                  <a:srgbClr val="002060"/>
                </a:solidFill>
              </a:rPr>
              <a:t>Состав команды 12 человек, в том числе 10 участников, 1 тренер и 1 руководитель. </a:t>
            </a:r>
          </a:p>
          <a:p>
            <a:pPr marL="136525" indent="220663" algn="just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</a:pPr>
            <a:r>
              <a:rPr lang="ru-RU" dirty="0">
                <a:solidFill>
                  <a:srgbClr val="002060"/>
                </a:solidFill>
              </a:rPr>
              <a:t>К Соревнованиям допускаются не более двух игроков 2010 г.р.</a:t>
            </a:r>
          </a:p>
          <a:p>
            <a:pPr marL="136525" indent="220663" algn="just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</a:pPr>
            <a:r>
              <a:rPr lang="ru-RU" dirty="0">
                <a:solidFill>
                  <a:srgbClr val="002060"/>
                </a:solidFill>
              </a:rPr>
              <a:t>Соревнования проводятся без игрока «либеро».</a:t>
            </a:r>
          </a:p>
          <a:p>
            <a:pPr marL="136525" indent="220663" algn="just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</a:pPr>
            <a:r>
              <a:rPr lang="ru-RU" dirty="0">
                <a:solidFill>
                  <a:srgbClr val="002060"/>
                </a:solidFill>
              </a:rPr>
              <a:t>К Соревнованиям допускаются обучающиеся одной общеобразовательной организации, зачисленные в данное учреждение не позднее 1 сентября 2021 года.</a:t>
            </a:r>
          </a:p>
          <a:p>
            <a:pPr marL="136525" indent="220663" algn="just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</a:pPr>
            <a:r>
              <a:rPr lang="ru-RU" dirty="0">
                <a:solidFill>
                  <a:srgbClr val="002060"/>
                </a:solidFill>
              </a:rPr>
              <a:t>К Соревнованиям не допускаются команды отделений детско-юношеских спортивных школ, спортивных детско-юношеских школ Олимпийского резерва, училищ Олимпийского резерва, школ высшего спортивного мастерства.</a:t>
            </a:r>
          </a:p>
          <a:p>
            <a:pPr indent="459740" algn="just">
              <a:lnSpc>
                <a:spcPct val="107000"/>
              </a:lnSpc>
              <a:spcAft>
                <a:spcPts val="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6525" indent="220663" algn="just">
              <a:lnSpc>
                <a:spcPct val="107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dirty="0">
                <a:solidFill>
                  <a:srgbClr val="002060"/>
                </a:solidFill>
              </a:rPr>
              <a:t>II </a:t>
            </a:r>
            <a:r>
              <a:rPr lang="ru-RU" dirty="0">
                <a:solidFill>
                  <a:srgbClr val="002060"/>
                </a:solidFill>
              </a:rPr>
              <a:t>тур (финальный) – г. Симферополь, на базе Муниципального бюджетного общеобразовательного учреждения «Средняя общеобразовательная школа № 43» муниципального образования городской округ Симферополь Республики Крым. Даты проведения будут сообщены дополнительно. </a:t>
            </a:r>
          </a:p>
          <a:p>
            <a:pPr indent="45974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5704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1E0F391-31D2-4457-B2B4-DA34CEA406E9}"/>
              </a:ext>
            </a:extLst>
          </p:cNvPr>
          <p:cNvSpPr txBox="1">
            <a:spLocks/>
          </p:cNvSpPr>
          <p:nvPr/>
        </p:nvSpPr>
        <p:spPr>
          <a:xfrm>
            <a:off x="191344" y="116633"/>
            <a:ext cx="11809312" cy="8640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КОНКУРСЫ И АКЦИИ 2023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9576" y="4597939"/>
            <a:ext cx="9176998" cy="1371886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26" indent="-41147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58" indent="-283457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28" indent="-228594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278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297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48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11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074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37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220663" algn="just">
              <a:buFont typeface="Wingdings 2"/>
              <a:buNone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FB6C0E8F-61F8-404D-8821-872481967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991416"/>
              </p:ext>
            </p:extLst>
          </p:nvPr>
        </p:nvGraphicFramePr>
        <p:xfrm>
          <a:off x="191344" y="1061870"/>
          <a:ext cx="11809312" cy="5103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9312">
                  <a:extLst>
                    <a:ext uri="{9D8B030D-6E8A-4147-A177-3AD203B41FA5}">
                      <a16:colId xmlns:a16="http://schemas.microsoft.com/office/drawing/2014/main" val="2687237806"/>
                    </a:ext>
                  </a:extLst>
                </a:gridCol>
              </a:tblGrid>
              <a:tr h="5103434">
                <a:tc>
                  <a:txBody>
                    <a:bodyPr/>
                    <a:lstStyle/>
                    <a:p>
                      <a:pPr marL="2955925" lvl="1" indent="0" algn="just">
                        <a:lnSpc>
                          <a:spcPct val="93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     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Республиканская творческая акция «Эмоции самбо» в 2023 году</a:t>
                      </a:r>
                    </a:p>
                    <a:p>
                      <a:pPr marL="2955925" lvl="1" indent="0" algn="just">
                        <a:lnSpc>
                          <a:spcPct val="93000"/>
                        </a:lnSpc>
                        <a:buNone/>
                      </a:pP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  <a:p>
                      <a:pPr marL="2955925" lvl="1" indent="0" algn="just">
                        <a:lnSpc>
                          <a:spcPct val="93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     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Ориентировочные сроки проведения акции – апрель-май 2023 года.</a:t>
                      </a:r>
                    </a:p>
                    <a:p>
                      <a:pPr marL="2955925" lvl="1" indent="0" algn="just">
                        <a:lnSpc>
                          <a:spcPct val="93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     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Акция проводится в заочной форме среди обучающихся трех возрастных 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2955925" lvl="1" indent="0" algn="just">
                        <a:lnSpc>
                          <a:spcPct val="93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     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категорий и педагогических работников в следующих номинациях:</a:t>
                      </a:r>
                    </a:p>
                    <a:p>
                      <a:pPr marL="2955925" lvl="1" indent="0" algn="just">
                        <a:lnSpc>
                          <a:spcPct val="93000"/>
                        </a:lnSpc>
                        <a:buNone/>
                      </a:pP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  <a:p>
                      <a:pPr marL="2955925" lvl="1" indent="0" algn="just">
                        <a:lnSpc>
                          <a:spcPct val="93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    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Номинация «Рисунок». 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(возраст от 7 до 11 лет) </a:t>
                      </a:r>
                    </a:p>
                    <a:p>
                      <a:pPr marL="2955925" lvl="1" indent="0" algn="just">
                        <a:lnSpc>
                          <a:spcPct val="93000"/>
                        </a:lnSpc>
                        <a:spcAft>
                          <a:spcPts val="0"/>
                        </a:spcAft>
                        <a:buNone/>
                      </a:pP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  <a:p>
                      <a:pPr marL="2955925" lvl="1" indent="0" algn="just">
                        <a:lnSpc>
                          <a:spcPct val="93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    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Номинация «Фотоколлаж». 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(возраст от 12 до 14 лет, индивидуально или в </a:t>
                      </a:r>
                      <a:endParaRPr lang="en-US" sz="2000" b="0" dirty="0">
                        <a:solidFill>
                          <a:srgbClr val="002060"/>
                        </a:solidFill>
                      </a:endParaRPr>
                    </a:p>
                    <a:p>
                      <a:pPr marL="2955925" lvl="1" indent="0" algn="just">
                        <a:lnSpc>
                          <a:spcPct val="93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     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группе до 4-х человек)</a:t>
                      </a:r>
                    </a:p>
                    <a:p>
                      <a:pPr marL="2955925" lvl="1" indent="0" algn="just">
                        <a:lnSpc>
                          <a:spcPct val="93000"/>
                        </a:lnSpc>
                        <a:spcAft>
                          <a:spcPts val="0"/>
                        </a:spcAft>
                        <a:buNone/>
                      </a:pP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  <a:p>
                      <a:pPr marL="176213" lvl="1" indent="0" algn="just">
                        <a:lnSpc>
                          <a:spcPct val="93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Номинация «Видеоролик «Я и самбо». 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(возраст от 15 до 17 лет, индивидуально или в группе до 4-х человек) </a:t>
                      </a:r>
                    </a:p>
                    <a:p>
                      <a:pPr marL="176213" lvl="1" indent="0" algn="just">
                        <a:lnSpc>
                          <a:spcPct val="93000"/>
                        </a:lnSpc>
                        <a:spcAft>
                          <a:spcPts val="0"/>
                        </a:spcAft>
                        <a:buNone/>
                      </a:pP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  <a:p>
                      <a:pPr marL="176213" lvl="1" indent="0" algn="just">
                        <a:lnSpc>
                          <a:spcPct val="93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Номинация «Видеоролик «Уроки самбо». 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(для педагогических работников образовательных организаций) </a:t>
                      </a:r>
                    </a:p>
                    <a:p>
                      <a:pPr marL="176213" lvl="1" indent="0" algn="just">
                        <a:lnSpc>
                          <a:spcPct val="93000"/>
                        </a:lnSpc>
                        <a:spcAft>
                          <a:spcPts val="0"/>
                        </a:spcAft>
                        <a:buNone/>
                      </a:pPr>
                      <a:endParaRPr lang="ru-RU" sz="18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402336"/>
                  </a:ext>
                </a:extLst>
              </a:tr>
            </a:tbl>
          </a:graphicData>
        </a:graphic>
      </p:graphicFrame>
      <p:pic>
        <p:nvPicPr>
          <p:cNvPr id="3074" name="Picture 2" descr="http://crimuntur.ru/wp-content/uploads/2015/11/Untitled-3-e155144118072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124744"/>
            <a:ext cx="320080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5923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1E0F391-31D2-4457-B2B4-DA34CEA406E9}"/>
              </a:ext>
            </a:extLst>
          </p:cNvPr>
          <p:cNvSpPr txBox="1">
            <a:spLocks/>
          </p:cNvSpPr>
          <p:nvPr/>
        </p:nvSpPr>
        <p:spPr>
          <a:xfrm>
            <a:off x="191344" y="116633"/>
            <a:ext cx="11809312" cy="8640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КОНКУРСЫ И АКЦИИ 2023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9576" y="4597939"/>
            <a:ext cx="9176998" cy="1371886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26" indent="-41147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58" indent="-283457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28" indent="-228594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278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297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48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11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074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37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220663" algn="just">
              <a:buFont typeface="Wingdings 2"/>
              <a:buNone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6" name="Таблица 2">
            <a:extLst>
              <a:ext uri="{FF2B5EF4-FFF2-40B4-BE49-F238E27FC236}">
                <a16:creationId xmlns:a16="http://schemas.microsoft.com/office/drawing/2014/main" id="{59656A12-D7A3-4F8D-9AAD-AFDBE199C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953300"/>
              </p:ext>
            </p:extLst>
          </p:nvPr>
        </p:nvGraphicFramePr>
        <p:xfrm>
          <a:off x="191344" y="1100879"/>
          <a:ext cx="11809312" cy="5647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9312">
                  <a:extLst>
                    <a:ext uri="{9D8B030D-6E8A-4147-A177-3AD203B41FA5}">
                      <a16:colId xmlns:a16="http://schemas.microsoft.com/office/drawing/2014/main" val="2687237806"/>
                    </a:ext>
                  </a:extLst>
                </a:gridCol>
              </a:tblGrid>
              <a:tr h="5568481">
                <a:tc>
                  <a:txBody>
                    <a:bodyPr/>
                    <a:lstStyle/>
                    <a:p>
                      <a:pPr marL="2871788" lvl="1" indent="0" algn="just" rtl="0" eaLnBrk="1" latinLnBrk="0" hangingPunct="1">
                        <a:lnSpc>
                          <a:spcPct val="93000"/>
                        </a:lnSpc>
                        <a:buNone/>
                      </a:pPr>
                      <a:r>
                        <a:rPr kumimoji="0" lang="ru-RU" sz="16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Региональный этап открытого заочного Всероссийского смотра-конкурса на лучшую постановку физкультурной работы и развитие массового спорта среди школьных спортивных клубов в 2022-2023 учебном году </a:t>
                      </a:r>
                    </a:p>
                    <a:p>
                      <a:pPr marL="2871788" lvl="1" indent="0" algn="just" rtl="0" eaLnBrk="1" latinLnBrk="0" hangingPunct="1">
                        <a:lnSpc>
                          <a:spcPct val="93000"/>
                        </a:lnSpc>
                        <a:buNone/>
                      </a:pPr>
                      <a:r>
                        <a:rPr kumimoji="0" lang="ru-RU" sz="16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 проводится по итогам 2022-2023 учебного года.</a:t>
                      </a:r>
                    </a:p>
                    <a:p>
                      <a:pPr marL="2871788" lvl="1" indent="0" algn="just" rtl="0" eaLnBrk="1" latinLnBrk="0" hangingPunct="1">
                        <a:lnSpc>
                          <a:spcPct val="93000"/>
                        </a:lnSpc>
                        <a:buNone/>
                      </a:pPr>
                      <a:endParaRPr kumimoji="0" lang="ru-RU" sz="1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71788" lvl="1" indent="0" algn="just" rtl="0" eaLnBrk="1" latinLnBrk="0" hangingPunct="1">
                        <a:lnSpc>
                          <a:spcPct val="93000"/>
                        </a:lnSpc>
                        <a:buNone/>
                      </a:pPr>
                      <a:r>
                        <a:rPr kumimoji="0" lang="ru-RU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ВНИМАНИЕ! СРОКИ И НОМИНАЦИИ УКАЗАНЫ В СООТВЕТСТВИИ С 2022 ГОДОМ. ВОЗМОЖНЫ ИЗМЕНЕНИЯ! ТОЧНАЯ ИНФОРМАЦИЯ БУДЕТ СОДЕРЖАТЬСЯ В ПОЛОЖЕНИИ О ПРОВЕДЕНИИ КОНКУРСА И ПИСЬМАХ ГБОУ ДО РК «ЦДЮТК»</a:t>
                      </a:r>
                    </a:p>
                    <a:p>
                      <a:pPr marL="2871788" lvl="1" indent="0" algn="just" rtl="0" eaLnBrk="1" latinLnBrk="0" hangingPunct="1">
                        <a:lnSpc>
                          <a:spcPct val="93000"/>
                        </a:lnSpc>
                        <a:buNone/>
                      </a:pPr>
                      <a:endParaRPr kumimoji="0" lang="ru-RU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71788" lvl="1" indent="0" algn="just" rtl="0" eaLnBrk="1" latinLnBrk="0" hangingPunct="1">
                        <a:lnSpc>
                          <a:spcPct val="93000"/>
                        </a:lnSpc>
                        <a:buNone/>
                      </a:pPr>
                      <a:r>
                        <a:rPr kumimoji="0"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Муниципальный этап </a:t>
                      </a:r>
                      <a:r>
                        <a:rPr kumimoji="0" lang="ru-RU" sz="16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проводится в муниципальных образованиях в период до 26 августа.</a:t>
                      </a:r>
                    </a:p>
                    <a:p>
                      <a:pPr marL="2871788" lvl="1" indent="0" algn="just" rtl="0" eaLnBrk="1" latinLnBrk="0" hangingPunct="1">
                        <a:lnSpc>
                          <a:spcPct val="93000"/>
                        </a:lnSpc>
                        <a:buNone/>
                      </a:pPr>
                      <a:r>
                        <a:rPr kumimoji="0"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Региональный этап </a:t>
                      </a:r>
                      <a:r>
                        <a:rPr kumimoji="0" lang="ru-RU" sz="16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проводится в период с 1 сентября по 2 октября.</a:t>
                      </a:r>
                    </a:p>
                    <a:p>
                      <a:pPr marL="2871788" lvl="1" indent="0" algn="just" rtl="0" eaLnBrk="1" latinLnBrk="0" hangingPunct="1">
                        <a:lnSpc>
                          <a:spcPct val="93000"/>
                        </a:lnSpc>
                        <a:buNone/>
                      </a:pPr>
                      <a:endParaRPr kumimoji="0" lang="ru-RU" sz="1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71788" lvl="1" indent="0" algn="just" rtl="0" eaLnBrk="1" latinLnBrk="0" hangingPunct="1">
                        <a:lnSpc>
                          <a:spcPct val="93000"/>
                        </a:lnSpc>
                        <a:buNone/>
                      </a:pPr>
                      <a:r>
                        <a:rPr kumimoji="0" lang="ru-RU" sz="16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 проводится по следующим номинациям:</a:t>
                      </a:r>
                    </a:p>
                    <a:p>
                      <a:pPr marL="2871788" lvl="1" indent="0" algn="just" rtl="0" eaLnBrk="1" latinLnBrk="0" hangingPunct="1">
                        <a:lnSpc>
                          <a:spcPct val="93000"/>
                        </a:lnSpc>
                        <a:buNone/>
                      </a:pPr>
                      <a:endParaRPr kumimoji="0" lang="ru-RU" sz="1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lvl="1" indent="0" algn="just" rtl="0" eaLnBrk="1" latinLnBrk="0" hangingPunct="1">
                        <a:lnSpc>
                          <a:spcPct val="93000"/>
                        </a:lnSpc>
                        <a:buNone/>
                      </a:pPr>
                      <a:r>
                        <a:rPr kumimoji="0"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номинация № 1 </a:t>
                      </a:r>
                      <a:r>
                        <a:rPr kumimoji="0" lang="ru-RU" sz="16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«Звезды школьного спорта» – школьный спортивный клуб, реализующий социально значимые мероприятия: всероссийские спортивные соревнования (игры) школьников «Президентские состязания» и «Президентские спортивные игры», ВФСК «Готов к труду и обороне» (ГТО);</a:t>
                      </a:r>
                    </a:p>
                    <a:p>
                      <a:pPr marL="176213" lvl="1" indent="0" algn="just" rtl="0" eaLnBrk="1" latinLnBrk="0" hangingPunct="1">
                        <a:lnSpc>
                          <a:spcPct val="93000"/>
                        </a:lnSpc>
                        <a:buNone/>
                      </a:pPr>
                      <a:r>
                        <a:rPr kumimoji="0"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номинация № 2 </a:t>
                      </a:r>
                      <a:r>
                        <a:rPr kumimoji="0" lang="ru-RU" sz="16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«Спортивный резерв» – школьный спортивный клуб, развивающий национальные и неолимпийские виды спорта;</a:t>
                      </a:r>
                    </a:p>
                    <a:p>
                      <a:pPr marL="176213" lvl="1" indent="0" algn="just" rtl="0" eaLnBrk="1" latinLnBrk="0" hangingPunct="1">
                        <a:lnSpc>
                          <a:spcPct val="93000"/>
                        </a:lnSpc>
                        <a:buNone/>
                      </a:pPr>
                      <a:r>
                        <a:rPr kumimoji="0"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номинация № 3 </a:t>
                      </a:r>
                      <a:r>
                        <a:rPr kumimoji="0" lang="ru-RU" sz="16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«Спорт без границ» – школьный спортивный клуб по организации работы с различными социальными категориями детей (детьми, попавшими в трудную жизненную ситуацию, детьми из многодетных и малообеспеченных семей, детьми-инвалидами, детьми с единственным родителем, детьми-сиротами, детьми, оставшимися без попечения родителей, детьми с ограниченными возможностями здоровья);</a:t>
                      </a:r>
                    </a:p>
                    <a:p>
                      <a:pPr marL="176213" lvl="1" indent="0" algn="just" rtl="0" eaLnBrk="1" latinLnBrk="0" hangingPunct="1">
                        <a:lnSpc>
                          <a:spcPct val="93000"/>
                        </a:lnSpc>
                        <a:buNone/>
                      </a:pPr>
                      <a:r>
                        <a:rPr kumimoji="0"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номинация № 4 </a:t>
                      </a:r>
                      <a:r>
                        <a:rPr kumimoji="0" lang="ru-RU" sz="16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«Спорт-инфо-просвет» – школьный спортивный клуб, занимающийся информационно-просветительским освещением олимпийского движения;</a:t>
                      </a:r>
                    </a:p>
                    <a:p>
                      <a:pPr marL="176213" lvl="1" indent="0" algn="just" rtl="0" eaLnBrk="1" latinLnBrk="0" hangingPunct="1">
                        <a:lnSpc>
                          <a:spcPct val="93000"/>
                        </a:lnSpc>
                        <a:buNone/>
                      </a:pPr>
                      <a:r>
                        <a:rPr kumimoji="0"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номинация № 5 </a:t>
                      </a:r>
                      <a:r>
                        <a:rPr kumimoji="0" lang="ru-RU" sz="16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«Лучший руководитель школьного спортивного клуба».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402336"/>
                  </a:ext>
                </a:extLst>
              </a:tr>
            </a:tbl>
          </a:graphicData>
        </a:graphic>
      </p:graphicFrame>
      <p:pic>
        <p:nvPicPr>
          <p:cNvPr id="3076" name="Picture 4" descr="ЛОГО СМОТ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196752"/>
            <a:ext cx="2808312" cy="252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16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1E0F391-31D2-4457-B2B4-DA34CEA406E9}"/>
              </a:ext>
            </a:extLst>
          </p:cNvPr>
          <p:cNvSpPr txBox="1">
            <a:spLocks/>
          </p:cNvSpPr>
          <p:nvPr/>
        </p:nvSpPr>
        <p:spPr>
          <a:xfrm>
            <a:off x="191344" y="116633"/>
            <a:ext cx="11809312" cy="8640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КОНКУРСЫ И АКЦИИ 2023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98912" y="4597938"/>
            <a:ext cx="9793088" cy="1620681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26" indent="-41147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58" indent="-283457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28" indent="-228594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278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297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48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11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074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37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220663" algn="just">
              <a:buFont typeface="Wingdings 2"/>
              <a:buNone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9576" y="4597939"/>
            <a:ext cx="9176998" cy="1371886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26" indent="-41147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58" indent="-283457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28" indent="-228594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278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297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48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11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074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37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220663" algn="just">
              <a:buFont typeface="Wingdings 2"/>
              <a:buNone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4" name="Таблица 2">
            <a:extLst>
              <a:ext uri="{FF2B5EF4-FFF2-40B4-BE49-F238E27FC236}">
                <a16:creationId xmlns:a16="http://schemas.microsoft.com/office/drawing/2014/main" id="{85C633F3-C602-4AED-8780-5B1531566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622374"/>
              </p:ext>
            </p:extLst>
          </p:nvPr>
        </p:nvGraphicFramePr>
        <p:xfrm>
          <a:off x="209243" y="980728"/>
          <a:ext cx="11773513" cy="5807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3513">
                  <a:extLst>
                    <a:ext uri="{9D8B030D-6E8A-4147-A177-3AD203B41FA5}">
                      <a16:colId xmlns:a16="http://schemas.microsoft.com/office/drawing/2014/main" val="2687237806"/>
                    </a:ext>
                  </a:extLst>
                </a:gridCol>
              </a:tblGrid>
              <a:tr h="5616624">
                <a:tc>
                  <a:txBody>
                    <a:bodyPr/>
                    <a:lstStyle/>
                    <a:p>
                      <a:pPr marL="3232150" lvl="1" indent="0" algn="just">
                        <a:lnSpc>
                          <a:spcPct val="93000"/>
                        </a:lnSpc>
                        <a:buNone/>
                      </a:pPr>
                      <a:r>
                        <a:rPr kumimoji="0" lang="ru-RU" sz="15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Региональный этап Всероссийской акции «Физическая культура и спорт – альтернатива пагубным привычкам» в Республике Крым в 2023 году</a:t>
                      </a:r>
                    </a:p>
                    <a:p>
                      <a:pPr marL="3232150" lvl="1" indent="0" algn="just">
                        <a:lnSpc>
                          <a:spcPct val="93000"/>
                        </a:lnSpc>
                        <a:buNone/>
                      </a:pPr>
                      <a:r>
                        <a:rPr lang="ru-RU" sz="1500" b="0" dirty="0">
                          <a:solidFill>
                            <a:srgbClr val="002060"/>
                          </a:solidFill>
                        </a:rPr>
                        <a:t>Акция проводится в заочной форме в три этапа:</a:t>
                      </a:r>
                    </a:p>
                    <a:p>
                      <a:pPr marL="3232150" indent="0" algn="just">
                        <a:lnSpc>
                          <a:spcPct val="93000"/>
                        </a:lnSpc>
                        <a:buNone/>
                      </a:pPr>
                      <a:r>
                        <a:rPr lang="ru-RU" sz="1500" b="0" dirty="0">
                          <a:solidFill>
                            <a:srgbClr val="002060"/>
                          </a:solidFill>
                        </a:rPr>
                        <a:t>-  </a:t>
                      </a:r>
                      <a:r>
                        <a:rPr lang="en-US" sz="1500" b="0" dirty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lang="ru-RU" sz="1500" b="0" dirty="0">
                          <a:solidFill>
                            <a:srgbClr val="002060"/>
                          </a:solidFill>
                        </a:rPr>
                        <a:t> этап (школьный) – до 31 марта 2023 года, проводится в образовательных организациях;</a:t>
                      </a:r>
                    </a:p>
                    <a:p>
                      <a:pPr marL="3232150" indent="0" algn="just">
                        <a:lnSpc>
                          <a:spcPct val="93000"/>
                        </a:lnSpc>
                        <a:buNone/>
                      </a:pPr>
                      <a:r>
                        <a:rPr lang="ru-RU" sz="1500" b="0" dirty="0">
                          <a:solidFill>
                            <a:srgbClr val="002060"/>
                          </a:solidFill>
                        </a:rPr>
                        <a:t>- </a:t>
                      </a:r>
                      <a:r>
                        <a:rPr lang="en-US" sz="1500" b="0" dirty="0">
                          <a:solidFill>
                            <a:srgbClr val="002060"/>
                          </a:solidFill>
                        </a:rPr>
                        <a:t>II</a:t>
                      </a:r>
                      <a:r>
                        <a:rPr lang="ru-RU" sz="1500" b="0" dirty="0">
                          <a:solidFill>
                            <a:srgbClr val="002060"/>
                          </a:solidFill>
                        </a:rPr>
                        <a:t> этап (муниципальный) – до 28 мая 2023 года, проводится в муниципальных образованиях Республики Крым;</a:t>
                      </a:r>
                    </a:p>
                    <a:p>
                      <a:pPr marL="3232150" indent="0" algn="just">
                        <a:lnSpc>
                          <a:spcPct val="93000"/>
                        </a:lnSpc>
                        <a:buNone/>
                      </a:pPr>
                      <a:r>
                        <a:rPr lang="ru-RU" sz="1500" b="0" dirty="0">
                          <a:solidFill>
                            <a:srgbClr val="002060"/>
                          </a:solidFill>
                        </a:rPr>
                        <a:t>- </a:t>
                      </a:r>
                      <a:r>
                        <a:rPr lang="en-US" sz="1500" b="0" dirty="0">
                          <a:solidFill>
                            <a:srgbClr val="002060"/>
                          </a:solidFill>
                        </a:rPr>
                        <a:t>III</a:t>
                      </a:r>
                      <a:r>
                        <a:rPr lang="ru-RU" sz="1500" b="0" dirty="0">
                          <a:solidFill>
                            <a:srgbClr val="002060"/>
                          </a:solidFill>
                        </a:rPr>
                        <a:t> этап (региональный) – до 30 июня 2023 года (прием конкурсных материалов до 28 мая), проводится среди победителей муниципальных этапов.</a:t>
                      </a:r>
                    </a:p>
                    <a:p>
                      <a:pPr marL="3232150" indent="0" algn="just" rtl="0" eaLnBrk="0" fontAlgn="base" latinLnBrk="0" hangingPunct="0"/>
                      <a:endParaRPr kumimoji="0" lang="ru-RU" sz="155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32150" indent="0" algn="just" rtl="0" eaLnBrk="0" fontAlgn="base" latinLnBrk="0" hangingPunct="0"/>
                      <a:r>
                        <a:rPr kumimoji="0" lang="ru-RU" sz="155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Номинация № 1 «Творим добро».</a:t>
                      </a:r>
                    </a:p>
                    <a:p>
                      <a:pPr marL="3232150" indent="0" algn="just" rtl="0" eaLnBrk="0" fontAlgn="base" latinLnBrk="0" hangingPunct="0"/>
                      <a:r>
                        <a:rPr kumimoji="0" lang="ru-RU" sz="155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Участники Акции: обучающиеся образовательной организации, родители (законные представители) обучающихся образовательных организаций.</a:t>
                      </a:r>
                    </a:p>
                    <a:p>
                      <a:pPr marL="268288" indent="0" algn="just" rtl="0" eaLnBrk="0" fontAlgn="base" latinLnBrk="0" hangingPunct="0"/>
                      <a:r>
                        <a:rPr kumimoji="0" lang="ru-RU" sz="155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Номинация № 2 «Спортивный репортаж».</a:t>
                      </a:r>
                    </a:p>
                    <a:p>
                      <a:pPr marL="268288" indent="0" algn="just" rtl="0" eaLnBrk="0" fontAlgn="base" latinLnBrk="0" hangingPunct="0"/>
                      <a:r>
                        <a:rPr kumimoji="0" lang="ru-RU" sz="155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Участники Акции: обучающиеся образовательной организации (количество участников – не более двух обучающихся). </a:t>
                      </a:r>
                    </a:p>
                    <a:p>
                      <a:pPr marL="268288" indent="0" algn="just" rtl="0" eaLnBrk="0" fontAlgn="base" latinLnBrk="0" hangingPunct="0"/>
                      <a:r>
                        <a:rPr kumimoji="0" lang="ru-RU" sz="155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Номинация № 3 «Мой любимый вид спорта».</a:t>
                      </a:r>
                    </a:p>
                    <a:p>
                      <a:pPr marL="268288" indent="0" algn="just" rtl="0" eaLnBrk="0" fontAlgn="base" latinLnBrk="0" hangingPunct="0"/>
                      <a:r>
                        <a:rPr kumimoji="0" lang="ru-RU" sz="155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Участники Акции: обучающиеся образовательной организации (количество участников – не более одного обучающегося).</a:t>
                      </a:r>
                    </a:p>
                    <a:p>
                      <a:pPr marL="268288" indent="0" algn="just" rtl="0" eaLnBrk="0" fontAlgn="base" latinLnBrk="0" hangingPunct="0"/>
                      <a:r>
                        <a:rPr kumimoji="0" lang="ru-RU" sz="155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Номинация № 4 «Я выбираю спорт».</a:t>
                      </a:r>
                    </a:p>
                    <a:p>
                      <a:pPr marL="268288" indent="0" algn="just" rtl="0" eaLnBrk="0" fontAlgn="base" latinLnBrk="0" hangingPunct="0"/>
                      <a:r>
                        <a:rPr kumimoji="0" lang="ru-RU" sz="155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Участники Акции: дети-инвалиды.</a:t>
                      </a:r>
                    </a:p>
                    <a:p>
                      <a:pPr marL="268288" indent="0" algn="just" rtl="0" eaLnBrk="0" fontAlgn="base" latinLnBrk="0" hangingPunct="0"/>
                      <a:r>
                        <a:rPr kumimoji="0" lang="ru-RU" sz="155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Номинация № 5 «Спорт без барьеров».</a:t>
                      </a:r>
                    </a:p>
                    <a:p>
                      <a:pPr marL="268288" indent="0" algn="just" rtl="0" eaLnBrk="0" fontAlgn="base" latinLnBrk="0" hangingPunct="0"/>
                      <a:r>
                        <a:rPr kumimoji="0" lang="ru-RU" sz="155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Участники Акции: школы-интернаты.</a:t>
                      </a:r>
                    </a:p>
                    <a:p>
                      <a:pPr marL="268288" indent="0" algn="just" rtl="0" eaLnBrk="0" fontAlgn="base" latinLnBrk="0" hangingPunct="0"/>
                      <a:r>
                        <a:rPr kumimoji="0" lang="ru-RU" sz="155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Номинация № 6 «Наставник: секреты здорового образа жизни».</a:t>
                      </a:r>
                    </a:p>
                    <a:p>
                      <a:pPr marL="268288" indent="0" algn="just" rtl="0" eaLnBrk="0" fontAlgn="base" latinLnBrk="0" hangingPunct="0"/>
                      <a:r>
                        <a:rPr kumimoji="0" lang="ru-RU" sz="155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Участники Акции: учителя физической культуры, инструкторы по физической культуре, педагоги дополнительного образования, тренеры-преподаватели.</a:t>
                      </a:r>
                    </a:p>
                    <a:p>
                      <a:pPr marL="268288" indent="0" algn="just" rtl="0" eaLnBrk="0" fontAlgn="base" latinLnBrk="0" hangingPunct="0"/>
                      <a:r>
                        <a:rPr kumimoji="0" lang="ru-RU" sz="155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Номинация № 7 «Наша спортивная страна».</a:t>
                      </a:r>
                    </a:p>
                    <a:p>
                      <a:pPr marL="268288" indent="0" algn="just" rtl="0" eaLnBrk="0" fontAlgn="base" latinLnBrk="0" hangingPunct="0"/>
                      <a:r>
                        <a:rPr kumimoji="0" lang="ru-RU" sz="155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Участники Акции: обучающиеся образовательной организации (количество участников – не более двух обучающихся).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402336"/>
                  </a:ext>
                </a:extLst>
              </a:tr>
            </a:tbl>
          </a:graphicData>
        </a:graphic>
      </p:graphicFrame>
      <p:pic>
        <p:nvPicPr>
          <p:cNvPr id="3078" name="Picture 6" descr="https://avatars.mds.yandex.net/i?id=b6531bbb38f7d4990e1e4424beb80d9b35160885-4709974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052736"/>
            <a:ext cx="3096344" cy="245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9007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26946" y="1556792"/>
            <a:ext cx="4924017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</a:p>
          <a:p>
            <a:pPr algn="ctr"/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+7-978-973-25-98 (спортивно-массовый отдел)</a:t>
            </a:r>
          </a:p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untur@crimeaedu.ru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cdutk.sport@yandex.ru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endParaRPr lang="ru-RU" sz="54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лого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3" y="1412776"/>
            <a:ext cx="416993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61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51383" y="0"/>
            <a:ext cx="11161243" cy="8367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2000" dirty="0">
              <a:solidFill>
                <a:schemeClr val="tx2">
                  <a:lumMod val="10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ПРОГРАММА ПРОВЕДЕНИЯ</a:t>
            </a:r>
          </a:p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Президентские состязания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831257"/>
              </p:ext>
            </p:extLst>
          </p:nvPr>
        </p:nvGraphicFramePr>
        <p:xfrm>
          <a:off x="551383" y="836709"/>
          <a:ext cx="11161243" cy="5695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8578">
                  <a:extLst>
                    <a:ext uri="{9D8B030D-6E8A-4147-A177-3AD203B41FA5}">
                      <a16:colId xmlns:a16="http://schemas.microsoft.com/office/drawing/2014/main" val="74930819"/>
                    </a:ext>
                  </a:extLst>
                </a:gridCol>
                <a:gridCol w="4658361">
                  <a:extLst>
                    <a:ext uri="{9D8B030D-6E8A-4147-A177-3AD203B41FA5}">
                      <a16:colId xmlns:a16="http://schemas.microsoft.com/office/drawing/2014/main" val="2121209690"/>
                    </a:ext>
                  </a:extLst>
                </a:gridCol>
                <a:gridCol w="2021553">
                  <a:extLst>
                    <a:ext uri="{9D8B030D-6E8A-4147-A177-3AD203B41FA5}">
                      <a16:colId xmlns:a16="http://schemas.microsoft.com/office/drawing/2014/main" val="3223728186"/>
                    </a:ext>
                  </a:extLst>
                </a:gridCol>
                <a:gridCol w="1933659">
                  <a:extLst>
                    <a:ext uri="{9D8B030D-6E8A-4147-A177-3AD203B41FA5}">
                      <a16:colId xmlns:a16="http://schemas.microsoft.com/office/drawing/2014/main" val="3319313713"/>
                    </a:ext>
                  </a:extLst>
                </a:gridCol>
                <a:gridCol w="1889092">
                  <a:extLst>
                    <a:ext uri="{9D8B030D-6E8A-4147-A177-3AD203B41FA5}">
                      <a16:colId xmlns:a16="http://schemas.microsoft.com/office/drawing/2014/main" val="3947957834"/>
                    </a:ext>
                  </a:extLst>
                </a:gridCol>
              </a:tblGrid>
              <a:tr h="33209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2617" marR="526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Виды спорта</a:t>
                      </a:r>
                    </a:p>
                  </a:txBody>
                  <a:tcPr marL="52617" marR="526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5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участников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Форма участия</a:t>
                      </a:r>
                    </a:p>
                  </a:txBody>
                  <a:tcPr marL="52617" marR="526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4035282"/>
                  </a:ext>
                </a:extLst>
              </a:tr>
              <a:tr h="344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Юноши</a:t>
                      </a:r>
                    </a:p>
                  </a:txBody>
                  <a:tcPr marL="52617" marR="526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Девушки</a:t>
                      </a:r>
                    </a:p>
                  </a:txBody>
                  <a:tcPr marL="52617" marR="526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354002"/>
                  </a:ext>
                </a:extLst>
              </a:tr>
              <a:tr h="33209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5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Обязательные</a:t>
                      </a:r>
                      <a:r>
                        <a:rPr kumimoji="0" lang="ru-RU" sz="1500" b="1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виды программы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03655" algn="l"/>
                        </a:tabLst>
                      </a:pP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/>
                </a:tc>
                <a:extLst>
                  <a:ext uri="{0D108BD9-81ED-4DB2-BD59-A6C34878D82A}">
                    <a16:rowId xmlns:a16="http://schemas.microsoft.com/office/drawing/2014/main" val="2217741173"/>
                  </a:ext>
                </a:extLst>
              </a:tr>
              <a:tr h="10875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</a:t>
                      </a:r>
                    </a:p>
                  </a:txBody>
                  <a:tcPr marL="52617" marR="5261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03655" algn="l"/>
                        </a:tabLst>
                      </a:pPr>
                      <a:r>
                        <a:rPr lang="ru-RU" sz="1500" b="1" dirty="0">
                          <a:effectLst/>
                        </a:rPr>
                        <a:t>Спортивное	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03655" algn="l"/>
                        </a:tabLst>
                      </a:pPr>
                      <a:r>
                        <a:rPr lang="ru-RU" sz="1500" b="1" dirty="0">
                          <a:effectLst/>
                        </a:rPr>
                        <a:t>многоборье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03655" algn="l"/>
                        </a:tabLst>
                      </a:pPr>
                      <a:r>
                        <a:rPr lang="ru-RU" sz="1500" b="1" dirty="0">
                          <a:effectLst/>
                        </a:rPr>
                        <a:t>(тесты)</a:t>
                      </a:r>
                      <a:endParaRPr lang="ru-RU" sz="15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6 (городская)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 (сельская)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6 (городская 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 (сельская)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Лично-командная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17495881"/>
                  </a:ext>
                </a:extLst>
              </a:tr>
              <a:tr h="92243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</a:t>
                      </a:r>
                    </a:p>
                  </a:txBody>
                  <a:tcPr marL="52617" marR="526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Творческий конкурс</a:t>
                      </a:r>
                      <a:endParaRPr lang="ru-RU" sz="15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5-6 (городская)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2-3 (сельская)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5-6 (городская)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2-3 (сельская)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Командная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/>
                </a:tc>
                <a:extLst>
                  <a:ext uri="{0D108BD9-81ED-4DB2-BD59-A6C34878D82A}">
                    <a16:rowId xmlns:a16="http://schemas.microsoft.com/office/drawing/2014/main" val="1529683420"/>
                  </a:ext>
                </a:extLst>
              </a:tr>
              <a:tr h="92243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3.</a:t>
                      </a:r>
                    </a:p>
                  </a:txBody>
                  <a:tcPr marL="52617" marR="526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92250" algn="l"/>
                        </a:tabLst>
                      </a:pPr>
                      <a:r>
                        <a:rPr lang="ru-RU" sz="1500" b="1" dirty="0">
                          <a:effectLst/>
                        </a:rPr>
                        <a:t>Теоретический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92250" algn="l"/>
                        </a:tabLst>
                      </a:pPr>
                      <a:r>
                        <a:rPr lang="ru-RU" sz="1500" b="1" dirty="0">
                          <a:effectLst/>
                        </a:rPr>
                        <a:t>конкурс</a:t>
                      </a:r>
                      <a:endParaRPr lang="ru-RU" sz="15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6 (городская)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 (сельская)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6 (городская)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 (сельская )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Командная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/>
                </a:tc>
                <a:extLst>
                  <a:ext uri="{0D108BD9-81ED-4DB2-BD59-A6C34878D82A}">
                    <a16:rowId xmlns:a16="http://schemas.microsoft.com/office/drawing/2014/main" val="900481101"/>
                  </a:ext>
                </a:extLst>
              </a:tr>
              <a:tr h="92243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4.</a:t>
                      </a:r>
                    </a:p>
                  </a:txBody>
                  <a:tcPr marL="52617" marR="526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5060" algn="l"/>
                        </a:tabLst>
                      </a:pPr>
                      <a:r>
                        <a:rPr lang="ru-RU" sz="1500" b="1" dirty="0">
                          <a:effectLst/>
                        </a:rPr>
                        <a:t>Эстафетный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5060" algn="l"/>
                        </a:tabLst>
                      </a:pPr>
                      <a:r>
                        <a:rPr lang="ru-RU" sz="1500" b="1" dirty="0">
                          <a:effectLst/>
                        </a:rPr>
                        <a:t>бег</a:t>
                      </a:r>
                      <a:endParaRPr lang="ru-RU" sz="15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5 (городская)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 (сельская)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5 (городская)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 (сельская)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Командная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/>
                </a:tc>
                <a:extLst>
                  <a:ext uri="{0D108BD9-81ED-4DB2-BD59-A6C34878D82A}">
                    <a16:rowId xmlns:a16="http://schemas.microsoft.com/office/drawing/2014/main" val="3613197557"/>
                  </a:ext>
                </a:extLst>
              </a:tr>
              <a:tr h="327247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5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Дополнительные</a:t>
                      </a:r>
                      <a:r>
                        <a:rPr kumimoji="0" lang="ru-RU" sz="1500" b="1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виды программы</a:t>
                      </a:r>
                    </a:p>
                  </a:txBody>
                  <a:tcPr marL="52617" marR="52617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5060" algn="l"/>
                        </a:tabLst>
                      </a:pPr>
                      <a:endParaRPr lang="ru-RU" sz="15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735108"/>
                  </a:ext>
                </a:extLst>
              </a:tr>
              <a:tr h="28160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</a:t>
                      </a:r>
                    </a:p>
                  </a:txBody>
                  <a:tcPr marL="52617" marR="526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5060" algn="l"/>
                        </a:tabLst>
                      </a:pPr>
                      <a:r>
                        <a:rPr kumimoji="0"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Плавание (50 м вольный стиль)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5060" algn="l"/>
                        </a:tabLst>
                      </a:pPr>
                      <a:endParaRPr kumimoji="0" lang="ru-R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17" marR="52617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</a:t>
                      </a:r>
                      <a:r>
                        <a:rPr kumimoji="0" lang="ru-RU" sz="15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желанию</a:t>
                      </a:r>
                      <a:endParaRPr kumimoji="0" lang="ru-R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17" marR="52617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</a:t>
                      </a:r>
                      <a:r>
                        <a:rPr kumimoji="0" lang="ru-RU" sz="15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желанию</a:t>
                      </a:r>
                      <a:endParaRPr kumimoji="0" lang="ru-R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17" marR="52617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Личная</a:t>
                      </a:r>
                    </a:p>
                  </a:txBody>
                  <a:tcPr marL="52617" marR="52617" marT="0" marB="0"/>
                </a:tc>
                <a:extLst>
                  <a:ext uri="{0D108BD9-81ED-4DB2-BD59-A6C34878D82A}">
                    <a16:rowId xmlns:a16="http://schemas.microsoft.com/office/drawing/2014/main" val="3313048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411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368" y="1759550"/>
            <a:ext cx="1137726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447663"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Возраст участников класс-команды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5 класс (2010, 2011, 2012 гг. р); 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indent="447663" algn="just"/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indent="447663"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Для участия в зональном (отборочном) туре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III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регионального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этапа необходимо в срок до 10 апреля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включительно) 2023 года подать предварительную заявку (для формирования мест проведения) по адресу электронной почты </a:t>
            </a:r>
            <a:r>
              <a:rPr lang="en-US" sz="1600" dirty="0">
                <a:solidFill>
                  <a:srgbClr val="FF0000"/>
                </a:solidFill>
              </a:rPr>
              <a:t>cdutk.sport@yandex.ru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 пометкой в теме письма: «Для участия в зональном (отборочном) туре Президентских состязаний, наименование муниципального образования Республики Крым».</a:t>
            </a:r>
          </a:p>
          <a:p>
            <a:pPr marL="0" lvl="1" indent="447663" algn="just"/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indent="447663"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Каждое муниципальное образование, направляющее команду для участия в зональном (отборочном) туре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III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регионального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этапа Президентских состязаний, направляет вместе с командной судей (не более 2 человек) для формирования зональных судейских коллегий (по желанию).</a:t>
            </a:r>
          </a:p>
          <a:p>
            <a:pPr marL="0" lvl="1" indent="447663" algn="just"/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indent="447663"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Допускается проведение зонального (отборочного) тура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III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регионального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этапа без Творческого и Теоретического конкурсов</a:t>
            </a:r>
          </a:p>
          <a:p>
            <a:pPr marL="0" lvl="1" indent="447663" algn="just"/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indent="447663"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К участию во втором туре (финальном) допускается до шести лучших городских и шесть лучших сельских класс-команд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(в зависимости от количества зональных этапов и их участников)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lvl="1" indent="447663"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Официальные вызовы класс-командам на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финальный тур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III (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регионального)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этапа будут направлены в органы управления образованием муниципальных образований в срок до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5 мая 2023 года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0" lvl="1" indent="447663"/>
            <a:endParaRPr lang="ru-RU" sz="32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0" lvl="1" indent="447663"/>
            <a:endParaRPr lang="ru-RU" sz="32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0" lvl="1" indent="447663"/>
            <a:endParaRPr lang="ru-RU" sz="32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0" lvl="1" indent="447663"/>
            <a:endParaRPr lang="ru-RU" sz="32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0" lvl="1" indent="447663"/>
            <a:endParaRPr lang="ru-RU" sz="32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07368" y="116632"/>
            <a:ext cx="11377264" cy="129614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2000" dirty="0">
              <a:solidFill>
                <a:schemeClr val="tx2">
                  <a:lumMod val="10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ПРОГРАММА ПРОВЕДЕНИЯ</a:t>
            </a:r>
          </a:p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Для участия в зональном (отборочном) туре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III (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регионального) этапа Президентских состязаний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097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5400" y="1516806"/>
            <a:ext cx="108012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57188" lvl="2" indent="3175" algn="just">
              <a:buAutoNum type="arabicPeriod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Спортивное многоборье (тесты)</a:t>
            </a:r>
          </a:p>
          <a:p>
            <a:pPr marL="0" lvl="2" indent="361942" algn="just">
              <a:buFontTx/>
              <a:buChar char="-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Бег 30 м (юноши, девочки 5, 6 классов)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;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lvl="2" indent="361942" algn="just">
              <a:buFontTx/>
              <a:buChar char="-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Бег 1000 м (юноши, девушки)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2" indent="361942" algn="just">
              <a:buFontTx/>
              <a:buChar char="-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Наклон вперед из положения сидя (юноши, девушки)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;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lvl="2" indent="361942" algn="just">
              <a:buFontTx/>
              <a:buChar char="-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Подтягивание на перекладине (юноши)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2" indent="361942" algn="just">
              <a:buFontTx/>
              <a:buChar char="-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Подъем туловища из положения лежа на спине за 30 сек. (юноши, девушки)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0" lvl="2" indent="361942" algn="just">
              <a:buFontTx/>
              <a:buChar char="-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Прыжок в длину с места (юноши, девушки)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2" indent="361942" algn="just">
              <a:buFontTx/>
              <a:buChar char="-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Сгибание и разгибание рук в упоре лежа (отжимание) (девушки). </a:t>
            </a:r>
          </a:p>
          <a:p>
            <a:pPr algn="just"/>
            <a:endParaRPr lang="ru-RU" sz="2000" b="1" dirty="0">
              <a:solidFill>
                <a:schemeClr val="bg1"/>
              </a:solidFill>
            </a:endParaRP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Таблица оценки результатов </a:t>
            </a:r>
            <a:r>
              <a:rPr lang="ru-RU" sz="2000" dirty="0">
                <a:solidFill>
                  <a:schemeClr val="bg1"/>
                </a:solidFill>
              </a:rPr>
              <a:t>в спортивном многоборье (тестах) размещена на сайте Федерального государственного бюджетного учреждения «Федеральный центр организационно-методического обеспечения физического воспитания» (</a:t>
            </a:r>
            <a:r>
              <a:rPr lang="ru-RU" sz="2000" dirty="0" err="1">
                <a:solidFill>
                  <a:schemeClr val="bg1"/>
                </a:solidFill>
              </a:rPr>
              <a:t>фцомофв.рф</a:t>
            </a:r>
            <a:r>
              <a:rPr lang="ru-RU" sz="2000" dirty="0">
                <a:solidFill>
                  <a:schemeClr val="bg1"/>
                </a:solidFill>
              </a:rPr>
              <a:t>) в телекоммуникационной сети Интернет.</a:t>
            </a:r>
          </a:p>
          <a:p>
            <a:endParaRPr lang="ru-RU" sz="4000" b="1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95400" y="332656"/>
            <a:ext cx="10873209" cy="10801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Программа проведения финального тура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III (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регионального) этапа Президентских состязаний</a:t>
            </a:r>
          </a:p>
        </p:txBody>
      </p:sp>
    </p:spTree>
    <p:extLst>
      <p:ext uri="{BB962C8B-B14F-4D97-AF65-F5344CB8AC3E}">
        <p14:creationId xmlns:p14="http://schemas.microsoft.com/office/powerpoint/2010/main" val="137628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9415" y="1516803"/>
            <a:ext cx="10873209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2" indent="361942" algn="just"/>
            <a:r>
              <a:rPr lang="ru-RU" sz="1900" b="1" dirty="0">
                <a:solidFill>
                  <a:schemeClr val="accent1">
                    <a:lumMod val="50000"/>
                  </a:schemeClr>
                </a:solidFill>
              </a:rPr>
              <a:t>2. Творческий конкурс</a:t>
            </a:r>
          </a:p>
          <a:p>
            <a:pPr marL="0" lvl="2" indent="361942" algn="just"/>
            <a:r>
              <a:rPr lang="ru-RU" sz="1900" b="1" dirty="0">
                <a:solidFill>
                  <a:schemeClr val="accent1">
                    <a:lumMod val="50000"/>
                  </a:schemeClr>
                </a:solidFill>
              </a:rPr>
              <a:t>Тема творческого конкурса 2022</a:t>
            </a:r>
            <a:r>
              <a:rPr lang="en-US" sz="1900" b="1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</a:rPr>
              <a:t>20</a:t>
            </a:r>
            <a:r>
              <a:rPr lang="en-US" sz="1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</a:rPr>
              <a:t> учебного года – </a:t>
            </a:r>
            <a:r>
              <a:rPr lang="ru-RU" sz="1900" b="1" dirty="0">
                <a:solidFill>
                  <a:srgbClr val="FF0000"/>
                </a:solidFill>
              </a:rPr>
              <a:t>«От результатов в тренировках – к славным победам!»</a:t>
            </a:r>
            <a:endParaRPr lang="ru-RU" sz="2000" b="1" dirty="0">
              <a:solidFill>
                <a:srgbClr val="FF0000"/>
              </a:solidFill>
            </a:endParaRPr>
          </a:p>
          <a:p>
            <a:pPr marL="0" lvl="2" indent="361942"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творческом конкурсе принимают участие от городских класс-команд 5‑6 юношей и 5-6 девушек, от сельских класс-команд – не менее 2‑3 юношей и 2-3 девушек.</a:t>
            </a:r>
          </a:p>
          <a:p>
            <a:pPr marL="0" lvl="2" indent="361942"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 случае нарушения регламента в части количества участников (без уважительной причины) класс-команде присуждается последнее место в творческом конкурсе.</a:t>
            </a:r>
          </a:p>
          <a:p>
            <a:pPr marL="0" lvl="2" indent="361942"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Время выступления – 6-8 минут.</a:t>
            </a:r>
          </a:p>
          <a:p>
            <a:pPr marL="0" lvl="2" indent="361942" algn="just"/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2" indent="361942"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Класс-команда представляет музыкально-художественную композицию. Для раскрытия темы могут быть использованы различные виды художественного, ораторского и сценического искусства (исполнение песен, танцев, элементы различных видов спорта).</a:t>
            </a:r>
          </a:p>
          <a:p>
            <a:pPr marL="0" lvl="2" indent="361942" algn="just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9416" y="332656"/>
            <a:ext cx="10873209" cy="10801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Программа проведения финального тура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III (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регионального) этапа Президентских состязаний</a:t>
            </a:r>
          </a:p>
        </p:txBody>
      </p:sp>
    </p:spTree>
    <p:extLst>
      <p:ext uri="{BB962C8B-B14F-4D97-AF65-F5344CB8AC3E}">
        <p14:creationId xmlns:p14="http://schemas.microsoft.com/office/powerpoint/2010/main" val="3965254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5400" y="1516805"/>
            <a:ext cx="110172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3. Теоретический конкурс</a:t>
            </a:r>
          </a:p>
          <a:p>
            <a:pPr marL="0" lvl="2" indent="361942"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 теоретическом конкурсе принимают участие все участники городских и сельских класс-команд.</a:t>
            </a:r>
          </a:p>
          <a:p>
            <a:pPr marL="0" lvl="2" indent="361942"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Задания для теоретического конкурса будут разрабатываться по следующим темам:</a:t>
            </a:r>
          </a:p>
          <a:p>
            <a:pPr marL="0" lvl="2" indent="361942"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- Олимпийские игры и олимпийское движение; </a:t>
            </a:r>
          </a:p>
          <a:p>
            <a:pPr marL="0" lvl="2" indent="361942"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- развитие спорта в дореволюционной России, СССР; </a:t>
            </a:r>
          </a:p>
          <a:p>
            <a:pPr marL="0" lvl="2" indent="361942"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- достижения советских и российских спортсменов на Олимпийских играх и международной спортивной арене; </a:t>
            </a:r>
          </a:p>
          <a:p>
            <a:pPr marL="0" lvl="2" indent="361942"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- физкультурно-спортивная деятельность обучающихся;</a:t>
            </a:r>
          </a:p>
          <a:p>
            <a:pPr marL="0" lvl="2" indent="361942"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- физическая (двигательная) активность обучающихся.</a:t>
            </a:r>
          </a:p>
          <a:p>
            <a:pPr marL="0" lvl="2" indent="361942"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Теоретический конкурс проводится в виде тестирования, которое включает 15 вопросов с вариантами ответов. Время, отведенное для прохождения теста, ограничивается 10 минутами.</a:t>
            </a:r>
          </a:p>
          <a:p>
            <a:pPr marL="0" lvl="2" indent="361942"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Примерный список вопросов будет размещен на сайте ГБОУ ДО РК «Центр детско-юношеского туризма и краеведения» в апреле 2023 года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95400" y="188640"/>
            <a:ext cx="10873209" cy="10801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Программа проведения финального тура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III (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регионального) этапа Президентских состязаний</a:t>
            </a:r>
          </a:p>
        </p:txBody>
      </p:sp>
    </p:spTree>
    <p:extLst>
      <p:ext uri="{BB962C8B-B14F-4D97-AF65-F5344CB8AC3E}">
        <p14:creationId xmlns:p14="http://schemas.microsoft.com/office/powerpoint/2010/main" val="2085833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1384" y="1196757"/>
            <a:ext cx="110892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361942"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4. Эстафетный бег</a:t>
            </a:r>
          </a:p>
          <a:p>
            <a:pPr marL="0" lvl="2" indent="361942" algn="just"/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</a:rPr>
              <a:t>Соревнования командные. В соревнованиях принимают участие от городских класс-команд – 5 юношей и 5 девушек, от сельских класс-команд – 2 юноши и 2 девушки.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2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2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2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2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2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2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2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2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2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23389" y="116632"/>
            <a:ext cx="10873209" cy="10801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Программа проведения финального тура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III (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регионального) этапа Президентских состязаний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861316"/>
              </p:ext>
            </p:extLst>
          </p:nvPr>
        </p:nvGraphicFramePr>
        <p:xfrm>
          <a:off x="623389" y="2204860"/>
          <a:ext cx="10873210" cy="42484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2463">
                  <a:extLst>
                    <a:ext uri="{9D8B030D-6E8A-4147-A177-3AD203B41FA5}">
                      <a16:colId xmlns:a16="http://schemas.microsoft.com/office/drawing/2014/main" val="1184014431"/>
                    </a:ext>
                  </a:extLst>
                </a:gridCol>
                <a:gridCol w="4840634">
                  <a:extLst>
                    <a:ext uri="{9D8B030D-6E8A-4147-A177-3AD203B41FA5}">
                      <a16:colId xmlns:a16="http://schemas.microsoft.com/office/drawing/2014/main" val="2097205535"/>
                    </a:ext>
                  </a:extLst>
                </a:gridCol>
                <a:gridCol w="4680113">
                  <a:extLst>
                    <a:ext uri="{9D8B030D-6E8A-4147-A177-3AD203B41FA5}">
                      <a16:colId xmlns:a16="http://schemas.microsoft.com/office/drawing/2014/main" val="2792673209"/>
                    </a:ext>
                  </a:extLst>
                </a:gridCol>
              </a:tblGrid>
              <a:tr h="3862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Этапы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Городские класс-команды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Сельские класс-команды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937275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600 м – девушка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600 м – девушка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7147506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effectLst/>
                        </a:rPr>
                        <a:t>2. 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600 м – юноша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600 м – юноша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2285774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effectLst/>
                        </a:rPr>
                        <a:t>3.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400 м – девушка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200 м – девушка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3451775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effectLst/>
                        </a:rPr>
                        <a:t>4. 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400 м – юноша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200 м – юноша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7396761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effectLst/>
                        </a:rPr>
                        <a:t>5.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200 м – девушка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3190277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effectLst/>
                        </a:rPr>
                        <a:t>6. 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200 м – юноша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0565520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effectLst/>
                        </a:rPr>
                        <a:t>7.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100 м – девушка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6768637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ru-RU" sz="15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100 м – юноша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2842234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effectLst/>
                        </a:rPr>
                        <a:t>9. 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100 м – девушка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1012864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effectLst/>
                        </a:rPr>
                        <a:t>10. 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100 м – юноша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0772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2943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59A9F2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6019</TotalTime>
  <Words>4911</Words>
  <Application>Microsoft Office PowerPoint</Application>
  <PresentationFormat>Широкоэкранный</PresentationFormat>
  <Paragraphs>577</Paragraphs>
  <Slides>38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8" baseType="lpstr">
      <vt:lpstr>Arial</vt:lpstr>
      <vt:lpstr>Arial Black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User</cp:lastModifiedBy>
  <cp:revision>442</cp:revision>
  <cp:lastPrinted>2022-12-07T13:43:53Z</cp:lastPrinted>
  <dcterms:created xsi:type="dcterms:W3CDTF">2015-08-24T15:47:52Z</dcterms:created>
  <dcterms:modified xsi:type="dcterms:W3CDTF">2023-03-14T12:04:18Z</dcterms:modified>
</cp:coreProperties>
</file>