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15" r:id="rId2"/>
    <p:sldId id="534" r:id="rId3"/>
    <p:sldId id="426" r:id="rId4"/>
    <p:sldId id="536" r:id="rId5"/>
    <p:sldId id="527" r:id="rId6"/>
    <p:sldId id="540" r:id="rId7"/>
    <p:sldId id="537" r:id="rId8"/>
    <p:sldId id="538" r:id="rId9"/>
    <p:sldId id="539" r:id="rId10"/>
    <p:sldId id="544" r:id="rId11"/>
    <p:sldId id="442" r:id="rId12"/>
    <p:sldId id="396" r:id="rId13"/>
    <p:sldId id="436" r:id="rId14"/>
    <p:sldId id="358" r:id="rId15"/>
    <p:sldId id="359" r:id="rId16"/>
    <p:sldId id="367" r:id="rId17"/>
    <p:sldId id="368" r:id="rId18"/>
    <p:sldId id="419" r:id="rId19"/>
    <p:sldId id="420" r:id="rId20"/>
    <p:sldId id="530" r:id="rId21"/>
    <p:sldId id="511" r:id="rId22"/>
    <p:sldId id="523" r:id="rId23"/>
    <p:sldId id="524" r:id="rId24"/>
    <p:sldId id="528" r:id="rId25"/>
    <p:sldId id="542" r:id="rId26"/>
    <p:sldId id="541" r:id="rId27"/>
    <p:sldId id="480" r:id="rId28"/>
    <p:sldId id="485" r:id="rId29"/>
    <p:sldId id="486" r:id="rId30"/>
    <p:sldId id="487" r:id="rId31"/>
    <p:sldId id="481" r:id="rId32"/>
    <p:sldId id="543" r:id="rId33"/>
    <p:sldId id="475" r:id="rId34"/>
    <p:sldId id="496" r:id="rId35"/>
    <p:sldId id="497" r:id="rId36"/>
    <p:sldId id="508" r:id="rId37"/>
    <p:sldId id="405" r:id="rId38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36EB36-4251-4111-9E50-B0D25375543E}">
          <p14:sldIdLst>
            <p14:sldId id="315"/>
            <p14:sldId id="534"/>
            <p14:sldId id="426"/>
            <p14:sldId id="536"/>
            <p14:sldId id="527"/>
            <p14:sldId id="540"/>
            <p14:sldId id="537"/>
            <p14:sldId id="538"/>
            <p14:sldId id="539"/>
            <p14:sldId id="544"/>
            <p14:sldId id="442"/>
            <p14:sldId id="396"/>
            <p14:sldId id="436"/>
            <p14:sldId id="358"/>
            <p14:sldId id="359"/>
            <p14:sldId id="367"/>
            <p14:sldId id="368"/>
            <p14:sldId id="419"/>
            <p14:sldId id="420"/>
            <p14:sldId id="530"/>
            <p14:sldId id="511"/>
            <p14:sldId id="523"/>
            <p14:sldId id="524"/>
            <p14:sldId id="528"/>
            <p14:sldId id="542"/>
            <p14:sldId id="541"/>
            <p14:sldId id="480"/>
            <p14:sldId id="485"/>
            <p14:sldId id="486"/>
            <p14:sldId id="487"/>
            <p14:sldId id="481"/>
            <p14:sldId id="543"/>
            <p14:sldId id="475"/>
            <p14:sldId id="496"/>
            <p14:sldId id="497"/>
            <p14:sldId id="508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86188" autoAdjust="0"/>
  </p:normalViewPr>
  <p:slideViewPr>
    <p:cSldViewPr>
      <p:cViewPr varScale="1">
        <p:scale>
          <a:sx n="96" d="100"/>
          <a:sy n="96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CE481DB-5F32-4BEC-BE64-AC1F610439A1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614234F-7C5E-4FED-8C4F-36A05F5E6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05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E15F674-0D4C-4F7C-964A-B27FE46FD01F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B85A623-F823-48F7-B738-7A50ABAE1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7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785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330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59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9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91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112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376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669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831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143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62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894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58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34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84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25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173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78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214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5A623-F823-48F7-B738-7A50ABAE13B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44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52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80"/>
            <a:ext cx="1016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0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5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362205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3" y="1524005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25.08.2025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80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80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26" indent="-41147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8" indent="-28345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28" indent="-22859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78" indent="-18287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97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48" indent="-18287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11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074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37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8.png"/><Relationship Id="rId4" Type="http://schemas.openxmlformats.org/officeDocument/2006/relationships/image" Target="../media/image1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0.png"/><Relationship Id="rId4" Type="http://schemas.openxmlformats.org/officeDocument/2006/relationships/image" Target="../media/image23.svg"/><Relationship Id="rId9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1384" y="31269"/>
            <a:ext cx="114492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МОЛОДЕЖИ РЕСПУБЛИКИ КРЫМ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РЕСПУБЛИКАНСКИЙ СЕМИНАР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«Организация деятельности школьных спортивных клубов в общеобразовательных организациях </a:t>
            </a:r>
          </a:p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Крым»</a:t>
            </a: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369" y="2946741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71464" y="3068960"/>
            <a:ext cx="5760640" cy="27697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21600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 проведении спортивно-массовых и методических мероприятий в 2025-2026 учебном году</a:t>
            </a:r>
          </a:p>
          <a:p>
            <a:pPr algn="r"/>
            <a:endParaRPr lang="ru-RU" sz="16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>
              <a:tabLst>
                <a:tab pos="5376728" algn="l"/>
                <a:tab pos="5922815" algn="l"/>
              </a:tabLst>
            </a:pPr>
            <a:r>
              <a:rPr lang="ru-RU" sz="16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Скворцов Дмитрий Игоревич, </a:t>
            </a:r>
          </a:p>
          <a:p>
            <a:pPr algn="r">
              <a:tabLst>
                <a:tab pos="5376728" algn="l"/>
                <a:tab pos="5922815" algn="l"/>
              </a:tabLst>
            </a:pPr>
            <a:r>
              <a:rPr lang="ru-RU" sz="16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Заведующий спортивно-массовым отделом ГБОУ 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21534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407368" y="116633"/>
            <a:ext cx="11377264" cy="10801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Всероссийских соревнований по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футзалу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«Кожаный мяч – Школьная футбольная лига» в Республике Крым в 2025/2026 учебном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36167"/>
              </p:ext>
            </p:extLst>
          </p:nvPr>
        </p:nvGraphicFramePr>
        <p:xfrm>
          <a:off x="420071" y="1412777"/>
          <a:ext cx="11377266" cy="4420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3357">
                  <a:extLst>
                    <a:ext uri="{9D8B030D-6E8A-4147-A177-3AD203B41FA5}">
                      <a16:colId xmlns:a16="http://schemas.microsoft.com/office/drawing/2014/main" val="9716824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892212439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3954747170"/>
                    </a:ext>
                  </a:extLst>
                </a:gridCol>
                <a:gridCol w="2091141">
                  <a:extLst>
                    <a:ext uri="{9D8B030D-6E8A-4147-A177-3AD203B41FA5}">
                      <a16:colId xmlns:a16="http://schemas.microsoft.com/office/drawing/2014/main" val="3392990522"/>
                    </a:ext>
                  </a:extLst>
                </a:gridCol>
              </a:tblGrid>
              <a:tr h="808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>
                          <a:effectLst/>
                        </a:rPr>
                        <a:t>Команды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Возраст </a:t>
                      </a:r>
                      <a:r>
                        <a:rPr lang="ru-RU" sz="2000" kern="100" dirty="0" smtClean="0">
                          <a:effectLst/>
                        </a:rPr>
                        <a:t>участников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рассмотрении (вариант 2)</a:t>
                      </a:r>
                      <a:endParaRPr lang="ru-RU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Сроки проведения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Места проведения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723181"/>
                  </a:ext>
                </a:extLst>
              </a:tr>
              <a:tr h="36001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Мальчики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1800" kern="100" dirty="0">
                          <a:effectLst/>
                        </a:rPr>
                        <a:t>1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ru-RU" sz="1800" kern="100" dirty="0">
                          <a:effectLst/>
                        </a:rPr>
                        <a:t>-1</a:t>
                      </a: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ru-RU" sz="1800" kern="100" dirty="0">
                          <a:effectLst/>
                        </a:rPr>
                        <a:t> лет (</a:t>
                      </a:r>
                      <a:r>
                        <a:rPr lang="ru-RU" sz="1800" kern="100" dirty="0" smtClean="0">
                          <a:effectLst/>
                        </a:rPr>
                        <a:t>2014-201</a:t>
                      </a:r>
                      <a:r>
                        <a:rPr lang="ru-RU" sz="1800" kern="100" dirty="0">
                          <a:effectLst/>
                        </a:rPr>
                        <a:t>5</a:t>
                      </a:r>
                      <a:r>
                        <a:rPr lang="ru-RU" sz="1800" kern="100" baseline="0" dirty="0" smtClean="0">
                          <a:effectLst/>
                        </a:rPr>
                        <a:t> </a:t>
                      </a:r>
                      <a:r>
                        <a:rPr lang="ru-RU" sz="1800" kern="100" baseline="0" dirty="0">
                          <a:effectLst/>
                        </a:rPr>
                        <a:t>гг. р.)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Школьный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октябрь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Муниципальный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ноябрь 2025</a:t>
                      </a:r>
                      <a:r>
                        <a:rPr lang="en-US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ru-RU" sz="2000" kern="100" dirty="0">
                          <a:effectLst/>
                        </a:rPr>
                        <a:t>зональный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декабрь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Финал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kumimoji="0" lang="ru-RU" sz="2000" i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2026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Будут определены после проведения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муниципального этапа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090376"/>
                  </a:ext>
                </a:extLst>
              </a:tr>
              <a:tr h="351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лет (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-2013 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21639"/>
                  </a:ext>
                </a:extLst>
              </a:tr>
              <a:tr h="459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-16 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лет 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2010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-2011 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35747"/>
                  </a:ext>
                </a:extLst>
              </a:tr>
              <a:tr h="459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-18 лет (2008-2009 гг. р.)</a:t>
                      </a:r>
                      <a:endParaRPr kumimoji="0" lang="ru-RU" sz="18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65133"/>
                  </a:ext>
                </a:extLst>
              </a:tr>
              <a:tr h="36001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Девочки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1800" kern="100" dirty="0">
                          <a:effectLst/>
                        </a:rPr>
                        <a:t>1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ru-RU" sz="1800" kern="100" dirty="0">
                          <a:effectLst/>
                        </a:rPr>
                        <a:t>-1</a:t>
                      </a: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ru-RU" sz="1800" kern="100" dirty="0">
                          <a:effectLst/>
                        </a:rPr>
                        <a:t> лет (</a:t>
                      </a:r>
                      <a:r>
                        <a:rPr lang="ru-RU" sz="1800" kern="100" dirty="0" smtClean="0">
                          <a:effectLst/>
                        </a:rPr>
                        <a:t>2014-201</a:t>
                      </a:r>
                      <a:r>
                        <a:rPr lang="ru-RU" sz="1800" kern="100" dirty="0">
                          <a:effectLst/>
                        </a:rPr>
                        <a:t>5</a:t>
                      </a:r>
                      <a:r>
                        <a:rPr lang="ru-RU" sz="1800" kern="100" baseline="0" dirty="0" smtClean="0">
                          <a:effectLst/>
                        </a:rPr>
                        <a:t> </a:t>
                      </a:r>
                      <a:r>
                        <a:rPr lang="ru-RU" sz="1800" kern="100" baseline="0" dirty="0">
                          <a:effectLst/>
                        </a:rPr>
                        <a:t>гг. р.)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Школьный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октябрь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Муниципальный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ноябрь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Зональный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декабрь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Финал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kumimoji="0" lang="ru-RU" sz="2000" i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</a:t>
                      </a:r>
                      <a:r>
                        <a:rPr kumimoji="0" lang="ru-RU" sz="2000" i="1" kern="1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2025</a:t>
                      </a:r>
                      <a:r>
                        <a:rPr kumimoji="0" lang="en-US" sz="2000" i="1" kern="1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2000" i="1" kern="100" baseline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2000" i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2026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Будут определены после проведения  муниципального этапа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659970"/>
                  </a:ext>
                </a:extLst>
              </a:tr>
              <a:tr h="351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лет (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-2013 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606855"/>
                  </a:ext>
                </a:extLst>
              </a:tr>
              <a:tr h="424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-16 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лет 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2010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-2011 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073855"/>
                  </a:ext>
                </a:extLst>
              </a:tr>
              <a:tr h="676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-18 лет (2008-2009 гг. р.)</a:t>
                      </a:r>
                      <a:endParaRPr kumimoji="0" lang="ru-RU" sz="18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81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0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496" y="1615791"/>
            <a:ext cx="8856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73617"/>
              </p:ext>
            </p:extLst>
          </p:nvPr>
        </p:nvGraphicFramePr>
        <p:xfrm>
          <a:off x="3575720" y="2171334"/>
          <a:ext cx="8352928" cy="466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23269">
                  <a:extLst>
                    <a:ext uri="{9D8B030D-6E8A-4147-A177-3AD203B41FA5}">
                      <a16:colId xmlns:a16="http://schemas.microsoft.com/office/drawing/2014/main" val="1690044149"/>
                    </a:ext>
                  </a:extLst>
                </a:gridCol>
                <a:gridCol w="5229659">
                  <a:extLst>
                    <a:ext uri="{9D8B030D-6E8A-4147-A177-3AD203B41FA5}">
                      <a16:colId xmlns:a16="http://schemas.microsoft.com/office/drawing/2014/main" val="4174639903"/>
                    </a:ext>
                  </a:extLst>
                </a:gridCol>
              </a:tblGrid>
              <a:tr h="944534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этап (ш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кольный)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 февраля 2026 года в общеобразовательных организациях Республики Крым</a:t>
                      </a:r>
                      <a:endParaRPr lang="ru-RU" sz="22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9230"/>
                  </a:ext>
                </a:extLst>
              </a:tr>
              <a:tr h="944534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</a:rPr>
                        <a:t>II 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</a:rPr>
                        <a:t>этап</a:t>
                      </a:r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(м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</a:rPr>
                        <a:t>униципальный)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</a:t>
                      </a:r>
                      <a:r>
                        <a:rPr kumimoji="0" lang="ru-RU" sz="22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марта</a:t>
                      </a:r>
                      <a:r>
                        <a:rPr kumimoji="0" lang="ru-RU" sz="2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2026 года в муниципальных образованиях Республики</a:t>
                      </a:r>
                      <a:r>
                        <a:rPr kumimoji="0" lang="ru-RU" sz="22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</a:t>
                      </a:r>
                      <a:endParaRPr lang="ru-RU" sz="22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50623"/>
                  </a:ext>
                </a:extLst>
              </a:tr>
              <a:tr h="654877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этап (региональный)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в два тура: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341070"/>
                  </a:ext>
                </a:extLst>
              </a:tr>
              <a:tr h="365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3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тур (з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ональный)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2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</a:t>
                      </a:r>
                      <a:r>
                        <a:rPr kumimoji="0" lang="ru-RU" sz="2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2026 года</a:t>
                      </a:r>
                      <a:endParaRPr lang="ru-RU" sz="2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58337"/>
                  </a:ext>
                </a:extLst>
              </a:tr>
              <a:tr h="365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+mn-lt"/>
                        </a:rPr>
                        <a:t>II</a:t>
                      </a:r>
                      <a:r>
                        <a:rPr lang="ru-RU" sz="2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тур (финальный)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</a:t>
                      </a:r>
                      <a:r>
                        <a:rPr kumimoji="0" lang="ru-RU" sz="2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2026 года</a:t>
                      </a:r>
                      <a:endParaRPr lang="ru-RU" sz="22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22518"/>
                  </a:ext>
                </a:extLst>
              </a:tr>
              <a:tr h="654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IV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этап (в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сероссийский)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</a:t>
                      </a:r>
                      <a:r>
                        <a:rPr kumimoji="0" lang="ru-RU" sz="2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года – </a:t>
                      </a:r>
                      <a:r>
                        <a:rPr kumimoji="0" lang="ru-RU" sz="22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ФГБОУ «ВДЦ «Смена»</a:t>
                      </a:r>
                      <a:endParaRPr kumimoji="0" lang="ru-RU" sz="2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89463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138D3B-A2F7-4889-88E1-8D95B4C522D8}"/>
              </a:ext>
            </a:extLst>
          </p:cNvPr>
          <p:cNvSpPr txBox="1">
            <a:spLocks/>
          </p:cNvSpPr>
          <p:nvPr/>
        </p:nvSpPr>
        <p:spPr>
          <a:xfrm>
            <a:off x="695400" y="116632"/>
            <a:ext cx="10873208" cy="13681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Всероссийских спортивных игр школьных спортивных клубов Республики Крым 2025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/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2026 учебного года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6" descr="Picture background">
            <a:extLst>
              <a:ext uri="{FF2B5EF4-FFF2-40B4-BE49-F238E27FC236}">
                <a16:creationId xmlns:a16="http://schemas.microsoft.com/office/drawing/2014/main" id="{27CD78E6-BB70-4578-B70F-765F0CB90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682167"/>
            <a:ext cx="2990902" cy="23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97150"/>
              </p:ext>
            </p:extLst>
          </p:nvPr>
        </p:nvGraphicFramePr>
        <p:xfrm>
          <a:off x="551380" y="1698063"/>
          <a:ext cx="11161246" cy="4539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461">
                  <a:extLst>
                    <a:ext uri="{9D8B030D-6E8A-4147-A177-3AD203B41FA5}">
                      <a16:colId xmlns:a16="http://schemas.microsoft.com/office/drawing/2014/main" val="74930819"/>
                    </a:ext>
                  </a:extLst>
                </a:gridCol>
                <a:gridCol w="4717364">
                  <a:extLst>
                    <a:ext uri="{9D8B030D-6E8A-4147-A177-3AD203B41FA5}">
                      <a16:colId xmlns:a16="http://schemas.microsoft.com/office/drawing/2014/main" val="2121209690"/>
                    </a:ext>
                  </a:extLst>
                </a:gridCol>
                <a:gridCol w="1889735">
                  <a:extLst>
                    <a:ext uri="{9D8B030D-6E8A-4147-A177-3AD203B41FA5}">
                      <a16:colId xmlns:a16="http://schemas.microsoft.com/office/drawing/2014/main" val="840467534"/>
                    </a:ext>
                  </a:extLst>
                </a:gridCol>
                <a:gridCol w="2007843">
                  <a:extLst>
                    <a:ext uri="{9D8B030D-6E8A-4147-A177-3AD203B41FA5}">
                      <a16:colId xmlns:a16="http://schemas.microsoft.com/office/drawing/2014/main" val="994670861"/>
                    </a:ext>
                  </a:extLst>
                </a:gridCol>
                <a:gridCol w="2007843">
                  <a:extLst>
                    <a:ext uri="{9D8B030D-6E8A-4147-A177-3AD203B41FA5}">
                      <a16:colId xmlns:a16="http://schemas.microsoft.com/office/drawing/2014/main" val="549832866"/>
                    </a:ext>
                  </a:extLst>
                </a:gridCol>
              </a:tblGrid>
              <a:tr h="2225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Вид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Количество участников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Форма участия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035282"/>
                  </a:ext>
                </a:extLst>
              </a:tr>
              <a:tr h="222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Юноши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Девушки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0380549"/>
                  </a:ext>
                </a:extLst>
              </a:tr>
              <a:tr h="222544">
                <a:tc gridSpan="5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Спортивные виды программы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endParaRPr lang="ru-RU" sz="15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7741173"/>
                  </a:ext>
                </a:extLst>
              </a:tr>
              <a:tr h="4902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Городошный спорт (городки европейские)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3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Командная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746129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617" marR="526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Баскетбол 3х3</a:t>
                      </a: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4</a:t>
                      </a: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Командная</a:t>
                      </a: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749588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Легкая атлетика 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6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Лично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командная</a:t>
                      </a: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1529683420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Шашки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3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Командная</a:t>
                      </a: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90048110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Спортивное ориентирование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5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Лично-командная</a:t>
                      </a: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3613197557"/>
                  </a:ext>
                </a:extLst>
              </a:tr>
              <a:tr h="4902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Футбол (дисциплина «мини-футбол (в формате 5х5)»)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5-6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1-2</a:t>
                      </a: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Командная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1575494625"/>
                  </a:ext>
                </a:extLst>
              </a:tr>
              <a:tr h="23491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Конкурсный вид программы</a:t>
                      </a: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extLst>
                  <a:ext uri="{0D108BD9-81ED-4DB2-BD59-A6C34878D82A}">
                    <a16:rowId xmlns:a16="http://schemas.microsoft.com/office/drawing/2014/main" val="2157378378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*Теоретический конкурс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Командная</a:t>
                      </a:r>
                    </a:p>
                  </a:txBody>
                  <a:tcPr marL="52617" marR="52617" marT="0" marB="0" anchor="ctr"/>
                </a:tc>
                <a:extLst>
                  <a:ext uri="{0D108BD9-81ED-4DB2-BD59-A6C34878D82A}">
                    <a16:rowId xmlns:a16="http://schemas.microsoft.com/office/drawing/2014/main" val="1387668156"/>
                  </a:ext>
                </a:extLst>
              </a:tr>
              <a:tr h="18543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extLst>
                  <a:ext uri="{0D108BD9-81ED-4DB2-BD59-A6C34878D82A}">
                    <a16:rowId xmlns:a16="http://schemas.microsoft.com/office/drawing/2014/main" val="231577575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79605" y="1340768"/>
            <a:ext cx="6704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47663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ПРОГРАММА ПРОВЕДЕНИЯ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ТУРА (ФИНАЛЬНОГО)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C810A9E-9086-4409-A829-3B7049CC5B8F}"/>
              </a:ext>
            </a:extLst>
          </p:cNvPr>
          <p:cNvSpPr txBox="1">
            <a:spLocks/>
          </p:cNvSpPr>
          <p:nvPr/>
        </p:nvSpPr>
        <p:spPr>
          <a:xfrm>
            <a:off x="695396" y="44624"/>
            <a:ext cx="10873208" cy="12689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II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тура регионального этапа Всероссийских спортивных игр школьных спортивных клубов Республики Крым 2025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/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2026 учебного года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695400" y="116637"/>
            <a:ext cx="10873208" cy="14401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Региональные этапы Всероссийских спортивных соревнований (игр) школьников «Президентские состязания» и «Президентские спортивные игры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44" y="2060848"/>
            <a:ext cx="827191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132956"/>
            <a:ext cx="9144000" cy="6317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Президентские состязания</a:t>
            </a:r>
            <a:endParaRPr lang="ru-RU" sz="80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1016" y="943058"/>
            <a:ext cx="8856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72988"/>
              </p:ext>
            </p:extLst>
          </p:nvPr>
        </p:nvGraphicFramePr>
        <p:xfrm>
          <a:off x="839416" y="1667279"/>
          <a:ext cx="10513168" cy="45915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31011">
                  <a:extLst>
                    <a:ext uri="{9D8B030D-6E8A-4147-A177-3AD203B41FA5}">
                      <a16:colId xmlns:a16="http://schemas.microsoft.com/office/drawing/2014/main" val="1690044149"/>
                    </a:ext>
                  </a:extLst>
                </a:gridCol>
                <a:gridCol w="6582157">
                  <a:extLst>
                    <a:ext uri="{9D8B030D-6E8A-4147-A177-3AD203B41FA5}">
                      <a16:colId xmlns:a16="http://schemas.microsoft.com/office/drawing/2014/main" val="4174639903"/>
                    </a:ext>
                  </a:extLst>
                </a:gridCol>
              </a:tblGrid>
              <a:tr h="1049479">
                <a:tc>
                  <a:txBody>
                    <a:bodyPr/>
                    <a:lstStyle/>
                    <a:p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этап (школьный) 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 марта 2026 года в общеобразовательных организациях Республики Крым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9230"/>
                  </a:ext>
                </a:extLst>
              </a:tr>
              <a:tr h="1035486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</a:rPr>
                        <a:t>II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этап</a:t>
                      </a:r>
                    </a:p>
                    <a:p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(муниципальный)</a:t>
                      </a:r>
                      <a:endParaRPr lang="ru-RU" sz="2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 апреля 2026 года в муниципальных образованиях Республики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50623"/>
                  </a:ext>
                </a:extLst>
              </a:tr>
              <a:tr h="612951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kumimoji="0" lang="en-US" sz="23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этап (региональный)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в два тура: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341070"/>
                  </a:ext>
                </a:extLst>
              </a:tr>
              <a:tr h="454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3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тур (з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ональный)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2026 года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58337"/>
                  </a:ext>
                </a:extLst>
              </a:tr>
              <a:tr h="462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+mn-lt"/>
                        </a:rPr>
                        <a:t>II</a:t>
                      </a:r>
                      <a:r>
                        <a:rPr lang="ru-RU" sz="2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тур (финальный)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2026 года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22518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этап (всероссийский) 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года – 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ФГБОУ ДО «ВДЦ «Орлёнок» (Краснодарский край)</a:t>
                      </a:r>
                      <a:endParaRPr kumimoji="0" lang="ru-RU" sz="2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8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1383" y="72002"/>
            <a:ext cx="11233250" cy="8367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Президентские состязания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27545"/>
              </p:ext>
            </p:extLst>
          </p:nvPr>
        </p:nvGraphicFramePr>
        <p:xfrm>
          <a:off x="551384" y="1491479"/>
          <a:ext cx="11233249" cy="441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827">
                  <a:extLst>
                    <a:ext uri="{9D8B030D-6E8A-4147-A177-3AD203B41FA5}">
                      <a16:colId xmlns:a16="http://schemas.microsoft.com/office/drawing/2014/main" val="74930819"/>
                    </a:ext>
                  </a:extLst>
                </a:gridCol>
                <a:gridCol w="4688414">
                  <a:extLst>
                    <a:ext uri="{9D8B030D-6E8A-4147-A177-3AD203B41FA5}">
                      <a16:colId xmlns:a16="http://schemas.microsoft.com/office/drawing/2014/main" val="2121209690"/>
                    </a:ext>
                  </a:extLst>
                </a:gridCol>
                <a:gridCol w="2034595">
                  <a:extLst>
                    <a:ext uri="{9D8B030D-6E8A-4147-A177-3AD203B41FA5}">
                      <a16:colId xmlns:a16="http://schemas.microsoft.com/office/drawing/2014/main" val="3223728186"/>
                    </a:ext>
                  </a:extLst>
                </a:gridCol>
                <a:gridCol w="1946134">
                  <a:extLst>
                    <a:ext uri="{9D8B030D-6E8A-4147-A177-3AD203B41FA5}">
                      <a16:colId xmlns:a16="http://schemas.microsoft.com/office/drawing/2014/main" val="3319313713"/>
                    </a:ext>
                  </a:extLst>
                </a:gridCol>
                <a:gridCol w="1901279">
                  <a:extLst>
                    <a:ext uri="{9D8B030D-6E8A-4147-A177-3AD203B41FA5}">
                      <a16:colId xmlns:a16="http://schemas.microsoft.com/office/drawing/2014/main" val="3947957834"/>
                    </a:ext>
                  </a:extLst>
                </a:gridCol>
              </a:tblGrid>
              <a:tr h="2851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Виды спорта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Зачет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035282"/>
                  </a:ext>
                </a:extLst>
              </a:tr>
              <a:tr h="296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Юноши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Девушки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54002"/>
                  </a:ext>
                </a:extLst>
              </a:tr>
              <a:tr h="28516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</a:t>
                      </a:r>
                      <a:r>
                        <a:rPr kumimoji="0" lang="ru-RU" sz="18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виды программы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2217741173"/>
                  </a:ext>
                </a:extLst>
              </a:tr>
              <a:tr h="7898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Легкоатлетическая эстафета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(городская )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(сельская)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(городская)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(сельская)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097539"/>
                  </a:ext>
                </a:extLst>
              </a:tr>
              <a:tr h="7120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617" marR="526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Подвижные игры (эстафеты)</a:t>
                      </a: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(городская) /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(сельская)</a:t>
                      </a: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(городская ) /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(сельская)</a:t>
                      </a: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Командный</a:t>
                      </a: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730920"/>
                  </a:ext>
                </a:extLst>
              </a:tr>
              <a:tr h="7898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617" marR="526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Спортивное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многоборье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(тесты)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(городская)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(сельская)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(городская )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(сельская)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Лично- командный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749588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22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Теоретический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22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конкурс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(городская )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(сельская)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(городская)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(сельская 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Командная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900481101"/>
                  </a:ext>
                </a:extLst>
              </a:tr>
              <a:tr h="29977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21573783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F33AE5-9B1C-40AD-AC33-33C2B800D0BB}"/>
              </a:ext>
            </a:extLst>
          </p:cNvPr>
          <p:cNvSpPr txBox="1"/>
          <p:nvPr/>
        </p:nvSpPr>
        <p:spPr>
          <a:xfrm>
            <a:off x="551384" y="987837"/>
            <a:ext cx="112332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447663" algn="ctr"/>
            <a:r>
              <a:rPr lang="ru-RU" sz="2200" b="1" dirty="0">
                <a:solidFill>
                  <a:srgbClr val="FF0000"/>
                </a:solidFill>
              </a:rPr>
              <a:t>ПРЕДВАРИТЕЛЬНАЯ ПРОГРАММА </a:t>
            </a:r>
            <a:r>
              <a:rPr lang="en-US" sz="2200" b="1" dirty="0">
                <a:solidFill>
                  <a:srgbClr val="FF0000"/>
                </a:solidFill>
              </a:rPr>
              <a:t>II </a:t>
            </a:r>
            <a:r>
              <a:rPr lang="ru-RU" sz="2200" b="1" dirty="0">
                <a:solidFill>
                  <a:srgbClr val="FF0000"/>
                </a:solidFill>
              </a:rPr>
              <a:t>тура (финального)</a:t>
            </a:r>
          </a:p>
        </p:txBody>
      </p:sp>
    </p:spTree>
    <p:extLst>
      <p:ext uri="{BB962C8B-B14F-4D97-AF65-F5344CB8AC3E}">
        <p14:creationId xmlns:p14="http://schemas.microsoft.com/office/powerpoint/2010/main" val="25144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67408" y="132956"/>
            <a:ext cx="10729192" cy="6317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Президентские спортивные игры</a:t>
            </a:r>
            <a:endParaRPr lang="ru-RU" sz="80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1016" y="908722"/>
            <a:ext cx="8856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74291"/>
              </p:ext>
            </p:extLst>
          </p:nvPr>
        </p:nvGraphicFramePr>
        <p:xfrm>
          <a:off x="767408" y="1667276"/>
          <a:ext cx="10729192" cy="46647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74772">
                  <a:extLst>
                    <a:ext uri="{9D8B030D-6E8A-4147-A177-3AD203B41FA5}">
                      <a16:colId xmlns:a16="http://schemas.microsoft.com/office/drawing/2014/main" val="1690044149"/>
                    </a:ext>
                  </a:extLst>
                </a:gridCol>
                <a:gridCol w="7054420">
                  <a:extLst>
                    <a:ext uri="{9D8B030D-6E8A-4147-A177-3AD203B41FA5}">
                      <a16:colId xmlns:a16="http://schemas.microsoft.com/office/drawing/2014/main" val="4174639903"/>
                    </a:ext>
                  </a:extLst>
                </a:gridCol>
              </a:tblGrid>
              <a:tr h="992508">
                <a:tc>
                  <a:txBody>
                    <a:bodyPr/>
                    <a:lstStyle/>
                    <a:p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этап (школьный) 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 марта 2026 года в общеобразовательных организациях Республики Крым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9230"/>
                  </a:ext>
                </a:extLst>
              </a:tr>
              <a:tr h="979274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</a:rPr>
                        <a:t>II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этап</a:t>
                      </a:r>
                    </a:p>
                    <a:p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(муниципальный)</a:t>
                      </a:r>
                      <a:endParaRPr lang="ru-RU" sz="2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1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апреля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2026 года в муниципальных образованиях Республики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50623"/>
                  </a:ext>
                </a:extLst>
              </a:tr>
              <a:tr h="679316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kumimoji="0" lang="en-US" sz="23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этап (региональный)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в два тура: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341070"/>
                  </a:ext>
                </a:extLst>
              </a:tr>
              <a:tr h="42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30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тур (з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ональный)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апрель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2026 года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58337"/>
                  </a:ext>
                </a:extLst>
              </a:tr>
              <a:tr h="437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+mn-lt"/>
                        </a:rPr>
                        <a:t>II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2300" baseline="0" dirty="0">
                          <a:solidFill>
                            <a:schemeClr val="bg1"/>
                          </a:solidFill>
                          <a:latin typeface="+mn-lt"/>
                        </a:rPr>
                        <a:t>тур (ф</a:t>
                      </a:r>
                      <a:r>
                        <a:rPr lang="ru-RU" sz="2300" dirty="0">
                          <a:solidFill>
                            <a:schemeClr val="bg1"/>
                          </a:solidFill>
                          <a:latin typeface="+mn-lt"/>
                        </a:rPr>
                        <a:t>инальный)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 2026 года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22518"/>
                  </a:ext>
                </a:extLst>
              </a:tr>
              <a:tr h="979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IV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этап (всероссийский) 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года – 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ФГБОУ ДО «ВДЦ «Смена» (Краснодарский край)</a:t>
                      </a:r>
                      <a:endParaRPr kumimoji="0" lang="ru-RU" sz="2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8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6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1384" y="244170"/>
            <a:ext cx="11161238" cy="8367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Президентские спортивные игры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9700"/>
              </p:ext>
            </p:extLst>
          </p:nvPr>
        </p:nvGraphicFramePr>
        <p:xfrm>
          <a:off x="551776" y="2350632"/>
          <a:ext cx="11161238" cy="3958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578">
                  <a:extLst>
                    <a:ext uri="{9D8B030D-6E8A-4147-A177-3AD203B41FA5}">
                      <a16:colId xmlns:a16="http://schemas.microsoft.com/office/drawing/2014/main" val="74930819"/>
                    </a:ext>
                  </a:extLst>
                </a:gridCol>
                <a:gridCol w="4440505">
                  <a:extLst>
                    <a:ext uri="{9D8B030D-6E8A-4147-A177-3AD203B41FA5}">
                      <a16:colId xmlns:a16="http://schemas.microsoft.com/office/drawing/2014/main" val="2121209690"/>
                    </a:ext>
                  </a:extLst>
                </a:gridCol>
                <a:gridCol w="1998289">
                  <a:extLst>
                    <a:ext uri="{9D8B030D-6E8A-4147-A177-3AD203B41FA5}">
                      <a16:colId xmlns:a16="http://schemas.microsoft.com/office/drawing/2014/main" val="2127822597"/>
                    </a:ext>
                  </a:extLst>
                </a:gridCol>
                <a:gridCol w="1929383">
                  <a:extLst>
                    <a:ext uri="{9D8B030D-6E8A-4147-A177-3AD203B41FA5}">
                      <a16:colId xmlns:a16="http://schemas.microsoft.com/office/drawing/2014/main" val="3845252591"/>
                    </a:ext>
                  </a:extLst>
                </a:gridCol>
                <a:gridCol w="2134483">
                  <a:extLst>
                    <a:ext uri="{9D8B030D-6E8A-4147-A177-3AD203B41FA5}">
                      <a16:colId xmlns:a16="http://schemas.microsoft.com/office/drawing/2014/main" val="951307952"/>
                    </a:ext>
                  </a:extLst>
                </a:gridCol>
              </a:tblGrid>
              <a:tr h="2890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Виды спорта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9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9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Зачет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035282"/>
                  </a:ext>
                </a:extLst>
              </a:tr>
              <a:tr h="314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Юноши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Девушки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54002"/>
                  </a:ext>
                </a:extLst>
              </a:tr>
              <a:tr h="28904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</a:t>
                      </a:r>
                      <a:r>
                        <a:rPr kumimoji="0" lang="ru-RU" sz="19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виды программы</a:t>
                      </a:r>
                      <a:endParaRPr lang="ru-RU" sz="19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41173"/>
                  </a:ext>
                </a:extLst>
              </a:tr>
              <a:tr h="5464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Баскетбол (дисциплина «баскетбол</a:t>
                      </a:r>
                      <a:r>
                        <a:rPr lang="ru-RU" sz="1900" b="1" baseline="0" dirty="0">
                          <a:effectLst/>
                        </a:rPr>
                        <a:t> </a:t>
                      </a:r>
                      <a:r>
                        <a:rPr lang="ru-RU" sz="1900" b="1" dirty="0">
                          <a:effectLst/>
                        </a:rPr>
                        <a:t>3х3»)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Командный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7495881"/>
                  </a:ext>
                </a:extLst>
              </a:tr>
              <a:tr h="5176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Волейбол (смешанная команда)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человек (5 юношей и 5 девушек)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площадке 3 юноши и 3 девушки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Командный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683420"/>
                  </a:ext>
                </a:extLst>
              </a:tr>
              <a:tr h="3713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Легкая атлетика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Лично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ru-RU" sz="1800" dirty="0">
                          <a:effectLst/>
                        </a:rPr>
                        <a:t>командный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481101"/>
                  </a:ext>
                </a:extLst>
              </a:tr>
              <a:tr h="2890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Настольный теннис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197557"/>
                  </a:ext>
                </a:extLst>
              </a:tr>
              <a:tr h="63702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Футбол (дисциплина «мини-футбол</a:t>
                      </a:r>
                      <a:r>
                        <a:rPr kumimoji="0" lang="ru-RU" sz="19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 формате 5х5»)</a:t>
                      </a:r>
                      <a:endParaRPr kumimoji="0" lang="ru-RU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808745"/>
                  </a:ext>
                </a:extLst>
              </a:tr>
              <a:tr h="49059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3783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865F29-51AC-49C4-824D-55FB6F6721A2}"/>
              </a:ext>
            </a:extLst>
          </p:cNvPr>
          <p:cNvSpPr txBox="1"/>
          <p:nvPr/>
        </p:nvSpPr>
        <p:spPr>
          <a:xfrm>
            <a:off x="551384" y="1556792"/>
            <a:ext cx="112332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447663" algn="ctr"/>
            <a:r>
              <a:rPr lang="ru-RU" sz="2200" b="1" dirty="0">
                <a:solidFill>
                  <a:srgbClr val="FF0000"/>
                </a:solidFill>
              </a:rPr>
              <a:t>ПРЕДВАРИТЕЛЬНАЯ ПРОГРАММА </a:t>
            </a:r>
            <a:r>
              <a:rPr lang="en-US" sz="2200" b="1" dirty="0">
                <a:solidFill>
                  <a:srgbClr val="FF0000"/>
                </a:solidFill>
              </a:rPr>
              <a:t>II </a:t>
            </a:r>
            <a:r>
              <a:rPr lang="ru-RU" sz="2200" b="1" dirty="0">
                <a:solidFill>
                  <a:srgbClr val="FF0000"/>
                </a:solidFill>
              </a:rPr>
              <a:t>тура (финального)</a:t>
            </a:r>
          </a:p>
        </p:txBody>
      </p:sp>
    </p:spTree>
    <p:extLst>
      <p:ext uri="{BB962C8B-B14F-4D97-AF65-F5344CB8AC3E}">
        <p14:creationId xmlns:p14="http://schemas.microsoft.com/office/powerpoint/2010/main" val="11242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3018" y="2308231"/>
            <a:ext cx="5184576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24868"/>
              </p:ext>
            </p:extLst>
          </p:nvPr>
        </p:nvGraphicFramePr>
        <p:xfrm>
          <a:off x="263352" y="3717032"/>
          <a:ext cx="11737304" cy="29744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88732">
                  <a:extLst>
                    <a:ext uri="{9D8B030D-6E8A-4147-A177-3AD203B41FA5}">
                      <a16:colId xmlns:a16="http://schemas.microsoft.com/office/drawing/2014/main" val="1690044149"/>
                    </a:ext>
                  </a:extLst>
                </a:gridCol>
                <a:gridCol w="7348572">
                  <a:extLst>
                    <a:ext uri="{9D8B030D-6E8A-4147-A177-3AD203B41FA5}">
                      <a16:colId xmlns:a16="http://schemas.microsoft.com/office/drawing/2014/main" val="4174639903"/>
                    </a:ext>
                  </a:extLst>
                </a:gridCol>
              </a:tblGrid>
              <a:tr h="991146">
                <a:tc>
                  <a:txBody>
                    <a:bodyPr/>
                    <a:lstStyle/>
                    <a:p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этап (школьный) 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30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января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2026 года в общеобразовательных организациях Республики Крым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9230"/>
                  </a:ext>
                </a:extLst>
              </a:tr>
              <a:tr h="1123466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</a:rPr>
                        <a:t>II</a:t>
                      </a:r>
                      <a:r>
                        <a:rPr lang="en-US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этап</a:t>
                      </a:r>
                    </a:p>
                    <a:p>
                      <a:r>
                        <a:rPr lang="ru-RU" sz="2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(муниципальный)</a:t>
                      </a:r>
                      <a:endParaRPr lang="ru-RU" sz="2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30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марта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2026 года в муниципальных образованиях Республики</a:t>
                      </a:r>
                      <a:r>
                        <a:rPr kumimoji="0" lang="ru-RU" sz="2300" b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</a:t>
                      </a:r>
                      <a:endParaRPr lang="ru-RU" sz="23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50623"/>
                  </a:ext>
                </a:extLst>
              </a:tr>
              <a:tr h="859813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kumimoji="0" lang="en-US" sz="23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3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этап (региональный)</a:t>
                      </a:r>
                      <a:endParaRPr lang="ru-RU" sz="2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апрель 2026 года (Место и дата проведения будут определены дополнительно)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341070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263352" y="188645"/>
            <a:ext cx="11737304" cy="12241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Школьная спортивная лига среди школьных спортивных клубов Республики Крым 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в 2025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/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2026 учебном году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https://sun9-80.userapi.com/s/v1/ig2/PJ0YXZlBD8iNQpuInEUGF7WTd3uJPUfLc8a15mxXC-XYY-oovXpEiwpy1fP_N5iGmEnhZBg5R7ARB3Q566aFRTxs.jpg?size=699x700&amp;quality=96&amp;crop=303,45,699,700&amp;ava=1">
            <a:extLst>
              <a:ext uri="{FF2B5EF4-FFF2-40B4-BE49-F238E27FC236}">
                <a16:creationId xmlns:a16="http://schemas.microsoft.com/office/drawing/2014/main" id="{78D8B458-6D9D-4198-B1EC-AD758B59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47640"/>
            <a:ext cx="51845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82676"/>
              </p:ext>
            </p:extLst>
          </p:nvPr>
        </p:nvGraphicFramePr>
        <p:xfrm>
          <a:off x="551384" y="2008234"/>
          <a:ext cx="11321531" cy="3702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578">
                  <a:extLst>
                    <a:ext uri="{9D8B030D-6E8A-4147-A177-3AD203B41FA5}">
                      <a16:colId xmlns:a16="http://schemas.microsoft.com/office/drawing/2014/main" val="74930819"/>
                    </a:ext>
                  </a:extLst>
                </a:gridCol>
                <a:gridCol w="4440505">
                  <a:extLst>
                    <a:ext uri="{9D8B030D-6E8A-4147-A177-3AD203B41FA5}">
                      <a16:colId xmlns:a16="http://schemas.microsoft.com/office/drawing/2014/main" val="2121209690"/>
                    </a:ext>
                  </a:extLst>
                </a:gridCol>
                <a:gridCol w="1963836">
                  <a:extLst>
                    <a:ext uri="{9D8B030D-6E8A-4147-A177-3AD203B41FA5}">
                      <a16:colId xmlns:a16="http://schemas.microsoft.com/office/drawing/2014/main" val="2127822597"/>
                    </a:ext>
                  </a:extLst>
                </a:gridCol>
                <a:gridCol w="187960">
                  <a:extLst>
                    <a:ext uri="{9D8B030D-6E8A-4147-A177-3AD203B41FA5}">
                      <a16:colId xmlns:a16="http://schemas.microsoft.com/office/drawing/2014/main" val="2420336014"/>
                    </a:ext>
                  </a:extLst>
                </a:gridCol>
                <a:gridCol w="2332971">
                  <a:extLst>
                    <a:ext uri="{9D8B030D-6E8A-4147-A177-3AD203B41FA5}">
                      <a16:colId xmlns:a16="http://schemas.microsoft.com/office/drawing/2014/main" val="3845252591"/>
                    </a:ext>
                  </a:extLst>
                </a:gridCol>
                <a:gridCol w="1737681">
                  <a:extLst>
                    <a:ext uri="{9D8B030D-6E8A-4147-A177-3AD203B41FA5}">
                      <a16:colId xmlns:a16="http://schemas.microsoft.com/office/drawing/2014/main" val="1520261715"/>
                    </a:ext>
                  </a:extLst>
                </a:gridCol>
              </a:tblGrid>
              <a:tr h="2873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Виды спорта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9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9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Зачет</a:t>
                      </a: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035282"/>
                  </a:ext>
                </a:extLst>
              </a:tr>
              <a:tr h="312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Юноши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Девушки</a:t>
                      </a:r>
                    </a:p>
                  </a:txBody>
                  <a:tcPr marL="52617" marR="526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54002"/>
                  </a:ext>
                </a:extLst>
              </a:tr>
              <a:tr h="28731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Обязательные</a:t>
                      </a:r>
                      <a:r>
                        <a:rPr kumimoji="0" lang="ru-RU" sz="19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виды программы</a:t>
                      </a:r>
                      <a:endParaRPr lang="ru-RU" sz="19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41173"/>
                  </a:ext>
                </a:extLst>
              </a:tr>
              <a:tr h="271587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617" marR="5261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Баскетбол (дисциплина «баскетбол</a:t>
                      </a:r>
                      <a:r>
                        <a:rPr lang="ru-RU" sz="1900" b="1" baseline="0" dirty="0">
                          <a:effectLst/>
                        </a:rPr>
                        <a:t> </a:t>
                      </a:r>
                      <a:r>
                        <a:rPr lang="ru-RU" sz="1900" b="1" dirty="0">
                          <a:effectLst/>
                        </a:rPr>
                        <a:t>3х3»)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командный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7495881"/>
                  </a:ext>
                </a:extLst>
              </a:tr>
              <a:tr h="271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(обучающиеся 9 - 11 классов)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993645"/>
                  </a:ext>
                </a:extLst>
              </a:tr>
              <a:tr h="54317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Шахматы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смешанная команда</a:t>
                      </a:r>
                      <a:r>
                        <a:rPr kumimoji="0" lang="ru-RU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 мальчика и 1 девочка)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обучающиеся 5 - 6 классов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лично 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683420"/>
                  </a:ext>
                </a:extLst>
              </a:tr>
              <a:tr h="271587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617" marR="52617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</a:rPr>
                        <a:t>Настольный теннис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лично 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481101"/>
                  </a:ext>
                </a:extLst>
              </a:tr>
              <a:tr h="271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(обучающиеся 7 - 8 классов)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092325"/>
                  </a:ext>
                </a:extLst>
              </a:tr>
              <a:tr h="6332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9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Роуп</a:t>
                      </a:r>
                      <a:r>
                        <a:rPr kumimoji="0" lang="ru-RU" sz="1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9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скиппинг</a:t>
                      </a:r>
                      <a:r>
                        <a:rPr kumimoji="0" lang="ru-RU" sz="19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(спортивная скакалка)</a:t>
                      </a:r>
                      <a:endParaRPr kumimoji="0" lang="ru-RU" sz="1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смешанная команда</a:t>
                      </a:r>
                      <a:r>
                        <a:rPr kumimoji="0" lang="ru-RU" sz="1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(8 человек)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обучающиеся 1 - 4 классов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808745"/>
                  </a:ext>
                </a:extLst>
              </a:tr>
              <a:tr h="28731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378378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551384" y="116637"/>
            <a:ext cx="11161238" cy="16561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Школьной спортивной лиги среди школьных спортивных клубов Республики Крым </a:t>
            </a: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в 2025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/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2026 учебном году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44625"/>
            <a:ext cx="1180931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КОНКУРСЫ И АКЦИИ 2025-2026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2">
            <a:extLst>
              <a:ext uri="{FF2B5EF4-FFF2-40B4-BE49-F238E27FC236}">
                <a16:creationId xmlns:a16="http://schemas.microsoft.com/office/drawing/2014/main" id="{59656A12-D7A3-4F8D-9AAD-AFDBE199C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45889"/>
              </p:ext>
            </p:extLst>
          </p:nvPr>
        </p:nvGraphicFramePr>
        <p:xfrm>
          <a:off x="191344" y="692696"/>
          <a:ext cx="11809312" cy="612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312">
                  <a:extLst>
                    <a:ext uri="{9D8B030D-6E8A-4147-A177-3AD203B41FA5}">
                      <a16:colId xmlns:a16="http://schemas.microsoft.com/office/drawing/2014/main" val="2687237806"/>
                    </a:ext>
                  </a:extLst>
                </a:gridCol>
              </a:tblGrid>
              <a:tr h="6048672">
                <a:tc>
                  <a:txBody>
                    <a:bodyPr/>
                    <a:lstStyle/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kumimoji="0"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этап открытого заочного Всероссийского смотра-конкурса на лучшую постановку физкультурной работы и развитие массового спорта среди школьных спортивных клубов </a:t>
                      </a:r>
                      <a:r>
                        <a:rPr kumimoji="0"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en-US" sz="16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600" b="0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1600" b="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kern="120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год 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проводится по итогам 2024</a:t>
                      </a:r>
                      <a:r>
                        <a:rPr kumimoji="0" lang="en-US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2025 учебного года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kumimoji="0" lang="ru-RU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этап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проводится в муниципальных образованиях в период до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kumimoji="0" lang="en-US" sz="16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августа 2025 года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kumimoji="0" lang="ru-RU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этап 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проводится до 30 сентября (</a:t>
                      </a:r>
                      <a:r>
                        <a:rPr kumimoji="0"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ru-RU" sz="16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сентября</a:t>
                      </a:r>
                      <a:r>
                        <a:rPr kumimoji="0" lang="ru-RU" sz="16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– последний день приема конкурсных работ)</a:t>
                      </a: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114000"/>
                        </a:lnSpc>
                        <a:buNone/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проводится по следующим номинациям:</a:t>
                      </a:r>
                    </a:p>
                    <a:p>
                      <a:pPr marL="88900" lvl="1" indent="87313" algn="just" rtl="0" eaLnBrk="1" latinLnBrk="0" hangingPunct="1">
                        <a:lnSpc>
                          <a:spcPct val="114000"/>
                        </a:lnSpc>
                        <a:buNone/>
                      </a:pPr>
                      <a:r>
                        <a:rPr kumimoji="0" lang="ru-RU" sz="17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1 </a:t>
                      </a:r>
                      <a:r>
                        <a:rPr kumimoji="0" lang="ru-RU" sz="17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«Звезды школьного спорта» – </a:t>
                      </a:r>
                      <a:r>
                        <a:rPr kumimoji="0" lang="ru-RU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школьный спортивный клуб, принимающий участие в следующих мероприятиях: ВФСК «Готов к труду и обороне» (ГТО)</a:t>
                      </a:r>
                      <a:r>
                        <a:rPr kumimoji="0" lang="en-US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игры школьных спортивных клубов</a:t>
                      </a:r>
                      <a:r>
                        <a:rPr kumimoji="0" lang="en-US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спортивные мероприятия школьных спортивных лиг по видам спорта</a:t>
                      </a:r>
                      <a:r>
                        <a:rPr kumimoji="0" lang="en-US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ru-RU" sz="1700" b="0" i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1" indent="87313" algn="just" rtl="0" eaLnBrk="1" latinLnBrk="0" hangingPunct="1">
                        <a:lnSpc>
                          <a:spcPct val="114000"/>
                        </a:lnSpc>
                        <a:buNone/>
                      </a:pPr>
                      <a:endParaRPr kumimoji="0" lang="ru-RU" sz="1700" b="0" i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1" indent="87313" algn="just" rtl="0" eaLnBrk="1" latinLnBrk="0" hangingPunct="1">
                        <a:lnSpc>
                          <a:spcPct val="114000"/>
                        </a:lnSpc>
                        <a:buNone/>
                      </a:pPr>
                      <a:r>
                        <a:rPr kumimoji="0" lang="ru-RU" sz="17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2 </a:t>
                      </a:r>
                      <a:r>
                        <a:rPr kumimoji="0" lang="ru-RU" sz="17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«Спортивный резерв» – </a:t>
                      </a:r>
                      <a:r>
                        <a:rPr kumimoji="0" lang="ru-RU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программы спортивной подготовки самостоятельно, или совместно со спортивной школой и/или региональной федерацией по виду спорта (в рамках соглашения о реализации таких программ);</a:t>
                      </a:r>
                    </a:p>
                    <a:p>
                      <a:pPr marL="88900" lvl="1" indent="87313" algn="just" rtl="0" eaLnBrk="1" latinLnBrk="0" hangingPunct="1">
                        <a:lnSpc>
                          <a:spcPct val="114000"/>
                        </a:lnSpc>
                        <a:buNone/>
                      </a:pPr>
                      <a:endParaRPr kumimoji="0" lang="ru-RU" sz="1700" b="0" i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lvl="1" indent="87313" algn="just" rtl="0" eaLnBrk="1" latinLnBrk="0" hangingPunct="1">
                        <a:lnSpc>
                          <a:spcPct val="114000"/>
                        </a:lnSpc>
                        <a:buNone/>
                      </a:pPr>
                      <a:r>
                        <a:rPr kumimoji="0" lang="ru-RU" sz="17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3 </a:t>
                      </a:r>
                      <a:r>
                        <a:rPr kumimoji="0" lang="ru-RU" sz="17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«Спорт без границ» – </a:t>
                      </a:r>
                      <a:r>
                        <a:rPr kumimoji="0" lang="ru-RU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школьный спортивный клуб по организации работы с различными социальными категориями детей (детьми, попавшими в трудную жизненную ситуацию, детьми из многодетных и малообеспеченных семей, детьми-инвалидами,</a:t>
                      </a:r>
                      <a:r>
                        <a:rPr kumimoji="0" lang="en-US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детьми с ОВЗ, детьми с единственным родителем, детьми-сиротами, детьми, оставшимися без попечения родителей, детьми с ограниченными возможностями здоровья);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02336"/>
                  </a:ext>
                </a:extLst>
              </a:tr>
            </a:tbl>
          </a:graphicData>
        </a:graphic>
      </p:graphicFrame>
      <p:pic>
        <p:nvPicPr>
          <p:cNvPr id="3076" name="Picture 4" descr="ЛОГО СМОТ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29863"/>
            <a:ext cx="2808312" cy="23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3712" y="1837326"/>
            <a:ext cx="8424936" cy="4711344"/>
          </a:xfrm>
        </p:spPr>
        <p:txBody>
          <a:bodyPr>
            <a:noAutofit/>
          </a:bodyPr>
          <a:lstStyle/>
          <a:p>
            <a:pPr marL="0" lvl="2" indent="361942" algn="ctr">
              <a:buNone/>
              <a:tabLst>
                <a:tab pos="54038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Категории участников: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категория </a:t>
            </a:r>
            <a:r>
              <a:rPr lang="en-US" sz="2000" b="1" i="1" dirty="0">
                <a:solidFill>
                  <a:schemeClr val="bg1"/>
                </a:solidFill>
              </a:rPr>
              <a:t>I</a:t>
            </a:r>
            <a:r>
              <a:rPr lang="ru-RU" sz="2000" b="1" i="1" dirty="0">
                <a:solidFill>
                  <a:schemeClr val="bg1"/>
                </a:solidFill>
              </a:rPr>
              <a:t> – «Белая ладья и Шахматное поле».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Участники – команды, сформированные из обучающихся одной общеобразовательной организации в возрасте 14 лет и моложе (2012 года рождения и моложе). Дата зачисления в общеобразовательную организацию – не позднее 1 сентября 2025 года. Состав команды: 5 человек, в том числе 4 игрока (не менее 1 девушки), и 1 тренер команды (тренер в состав игроков в заявку не включается). Капитаном команды является один из игроков;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категория </a:t>
            </a:r>
            <a:r>
              <a:rPr lang="en-US" sz="2000" b="1" i="1" dirty="0">
                <a:solidFill>
                  <a:schemeClr val="bg1"/>
                </a:solidFill>
              </a:rPr>
              <a:t>II</a:t>
            </a:r>
            <a:r>
              <a:rPr lang="ru-RU" sz="2000" b="1" i="1" dirty="0">
                <a:solidFill>
                  <a:schemeClr val="bg1"/>
                </a:solidFill>
              </a:rPr>
              <a:t> – «Дебют».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Участники – команды, сформированные из обучающихся одной общеобразовательной организации в возрасте 9 лет и моложе (2017 года рождения и моложе). Дата зачисления в общеобразовательную организацию – не позднее 1 сентября 2025 года. Состав команды: 5 человек, в том числе 4 игрока (не менее 1 девочки), и 1 тренер команды (тренер в состав игроков в заявку не включается). Капитаном команды является один из игроков.</a:t>
            </a:r>
          </a:p>
          <a:p>
            <a:pPr marL="0" lvl="1" indent="-285744" algn="just"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263352" y="85808"/>
            <a:ext cx="11665296" cy="17281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открытых Всероссийских соревнований по шахматам среди команд общеобразовательных организаций Республики Крым 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в 2025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/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2026 учебном году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84EBD8-CE4B-4DBE-AB92-56E8E562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408409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1903823"/>
            <a:ext cx="8856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0014"/>
              </p:ext>
            </p:extLst>
          </p:nvPr>
        </p:nvGraphicFramePr>
        <p:xfrm>
          <a:off x="263352" y="2510711"/>
          <a:ext cx="11665296" cy="34200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0904">
                  <a:extLst>
                    <a:ext uri="{9D8B030D-6E8A-4147-A177-3AD203B41FA5}">
                      <a16:colId xmlns:a16="http://schemas.microsoft.com/office/drawing/2014/main" val="1690044149"/>
                    </a:ext>
                  </a:extLst>
                </a:gridCol>
                <a:gridCol w="2180904">
                  <a:extLst>
                    <a:ext uri="{9D8B030D-6E8A-4147-A177-3AD203B41FA5}">
                      <a16:colId xmlns:a16="http://schemas.microsoft.com/office/drawing/2014/main" val="3347803020"/>
                    </a:ext>
                  </a:extLst>
                </a:gridCol>
                <a:gridCol w="7303488">
                  <a:extLst>
                    <a:ext uri="{9D8B030D-6E8A-4147-A177-3AD203B41FA5}">
                      <a16:colId xmlns:a16="http://schemas.microsoft.com/office/drawing/2014/main" val="4174639903"/>
                    </a:ext>
                  </a:extLst>
                </a:gridCol>
              </a:tblGrid>
              <a:tr h="951202">
                <a:tc rowSpan="2"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Категория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I (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Белая ладья и шахматное поле)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этап (отборочный)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2026 </a:t>
                      </a:r>
                      <a:r>
                        <a:rPr kumimoji="0"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 по двум подгруппам на базе шахматного клуба «</a:t>
                      </a:r>
                      <a:r>
                        <a:rPr kumimoji="0"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ИнтелКиммерия</a:t>
                      </a:r>
                      <a:r>
                        <a:rPr kumimoji="0"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(г. Симферополь, пр-т Кирова, 34);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9230"/>
                  </a:ext>
                </a:extLst>
              </a:tr>
              <a:tr h="667620">
                <a:tc v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II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этап</a:t>
                      </a:r>
                    </a:p>
                    <a:p>
                      <a:r>
                        <a:rPr lang="ru-RU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(финальный)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2026 </a:t>
                      </a:r>
                      <a:r>
                        <a:rPr kumimoji="0"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 на базе шахматного клуба «</a:t>
                      </a:r>
                      <a:r>
                        <a:rPr kumimoji="0"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ИнтелКиммерия</a:t>
                      </a:r>
                      <a:r>
                        <a:rPr kumimoji="0"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(г. Симферополь, пр-т Кирова, 34).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050623"/>
                  </a:ext>
                </a:extLst>
              </a:tr>
              <a:tr h="33381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Категория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II (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Дебют)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этап (отборочный)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2026 </a:t>
                      </a:r>
                      <a:r>
                        <a:rPr kumimoji="0"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 по двум подгруппам на базе шахматного клуба «</a:t>
                      </a:r>
                      <a:r>
                        <a:rPr kumimoji="0"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ИнтелКиммерия</a:t>
                      </a:r>
                      <a:r>
                        <a:rPr kumimoji="0"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(г. Симферополь, пр-т Кирова, 34);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217800"/>
                  </a:ext>
                </a:extLst>
              </a:tr>
              <a:tr h="3338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II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этап</a:t>
                      </a:r>
                    </a:p>
                    <a:p>
                      <a:r>
                        <a:rPr lang="ru-RU" sz="2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(финальный)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2026 </a:t>
                      </a:r>
                      <a:r>
                        <a:rPr kumimoji="0"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 на базе шахматного клуба «</a:t>
                      </a:r>
                      <a:r>
                        <a:rPr kumimoji="0" lang="ru-RU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ИнтелКиммерия</a:t>
                      </a:r>
                      <a:r>
                        <a:rPr kumimoji="0"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(г. Симферополь, пр-т Кирова, 34).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564355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284ADB-4F42-4289-BFFA-1E8F1FC0C7C3}"/>
              </a:ext>
            </a:extLst>
          </p:cNvPr>
          <p:cNvSpPr txBox="1">
            <a:spLocks/>
          </p:cNvSpPr>
          <p:nvPr/>
        </p:nvSpPr>
        <p:spPr>
          <a:xfrm>
            <a:off x="263352" y="85808"/>
            <a:ext cx="11665296" cy="17281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открытых Всероссийских соревнований по шахматам среди команд общеобразовательных организаций Республики Крым 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в 2025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/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2026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18129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835929" y="171890"/>
            <a:ext cx="10729192" cy="11688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Всероссийских соревнований по самбо среди команд общеобразовательных организаций «Школьная лига самбо «Мир самбо»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8B36EF-738B-442C-9E95-1E4C1B156276}"/>
              </a:ext>
            </a:extLst>
          </p:cNvPr>
          <p:cNvSpPr txBox="1"/>
          <p:nvPr/>
        </p:nvSpPr>
        <p:spPr>
          <a:xfrm>
            <a:off x="3935760" y="1399823"/>
            <a:ext cx="7629360" cy="229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>
              <a:lnSpc>
                <a:spcPct val="115000"/>
              </a:lnSpc>
              <a:tabLst>
                <a:tab pos="53676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 участию в Соревнованиях допускаются сборные команды общеобразовательных организаций Республики Крым, являющихся участницами Всероссийского проекта «Самбо – в школу!».</a:t>
            </a:r>
          </a:p>
          <a:p>
            <a:pPr indent="360363" algn="just">
              <a:lnSpc>
                <a:spcPct val="115000"/>
              </a:lnSpc>
              <a:tabLst>
                <a:tab pos="53676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Участники Соревнований обучающиеся одной общеобразовательной организации возрастной категории от 10 до 12 лет.</a:t>
            </a:r>
          </a:p>
          <a:p>
            <a:pPr indent="360363" algn="just">
              <a:lnSpc>
                <a:spcPct val="115000"/>
              </a:lnSpc>
              <a:tabLst>
                <a:tab pos="53676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 команды 9 человек, из них 8 участников (4 мальчика и 4 девочки) и 1 руководитель команды.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F33FFAA-8A4A-4E85-B0C4-1D8045AF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332333"/>
              </p:ext>
            </p:extLst>
          </p:nvPr>
        </p:nvGraphicFramePr>
        <p:xfrm>
          <a:off x="835929" y="4231486"/>
          <a:ext cx="10729191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562">
                  <a:extLst>
                    <a:ext uri="{9D8B030D-6E8A-4147-A177-3AD203B41FA5}">
                      <a16:colId xmlns:a16="http://schemas.microsoft.com/office/drawing/2014/main" val="2968625732"/>
                    </a:ext>
                  </a:extLst>
                </a:gridCol>
                <a:gridCol w="7536284">
                  <a:extLst>
                    <a:ext uri="{9D8B030D-6E8A-4147-A177-3AD203B41FA5}">
                      <a16:colId xmlns:a16="http://schemas.microsoft.com/office/drawing/2014/main" val="4171542652"/>
                    </a:ext>
                  </a:extLst>
                </a:gridCol>
                <a:gridCol w="2541345">
                  <a:extLst>
                    <a:ext uri="{9D8B030D-6E8A-4147-A177-3AD203B41FA5}">
                      <a16:colId xmlns:a16="http://schemas.microsoft.com/office/drawing/2014/main" val="21555079"/>
                    </a:ext>
                  </a:extLst>
                </a:gridCol>
              </a:tblGrid>
              <a:tr h="528254">
                <a:tc>
                  <a:txBody>
                    <a:bodyPr/>
                    <a:lstStyle/>
                    <a:p>
                      <a:pPr marL="12065" indent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№</a:t>
                      </a:r>
                      <a:endParaRPr lang="ru-RU" sz="1100">
                        <a:effectLst/>
                      </a:endParaRPr>
                    </a:p>
                    <a:p>
                      <a:pPr marL="12065" indent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438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программы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-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Форма участия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9814271"/>
                  </a:ext>
                </a:extLst>
              </a:tr>
              <a:tr h="532545">
                <a:tc>
                  <a:txBody>
                    <a:bodyPr/>
                    <a:lstStyle/>
                    <a:p>
                      <a:pPr marL="0" lvl="0" indent="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Демонстрационное самбо личный зачет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117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Лично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ru-RU" sz="1800" dirty="0">
                          <a:effectLst/>
                        </a:rPr>
                        <a:t>командная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4920559"/>
                  </a:ext>
                </a:extLst>
              </a:tr>
              <a:tr h="381294">
                <a:tc>
                  <a:txBody>
                    <a:bodyPr/>
                    <a:lstStyle/>
                    <a:p>
                      <a:pPr marL="0" lvl="0" indent="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Демонстрационное самбо командный зачет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117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Командная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8540565"/>
                  </a:ext>
                </a:extLst>
              </a:tr>
              <a:tr h="388329">
                <a:tc>
                  <a:txBody>
                    <a:bodyPr/>
                    <a:lstStyle/>
                    <a:p>
                      <a:pPr marL="0" lvl="0" indent="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проекта «Роль личности в истории самбо»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117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Командная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1405697"/>
                  </a:ext>
                </a:extLst>
              </a:tr>
              <a:tr h="388329">
                <a:tc>
                  <a:txBody>
                    <a:bodyPr/>
                    <a:lstStyle/>
                    <a:p>
                      <a:pPr marL="0" lvl="0" indent="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4. 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Эстафета «Самбо – лестница успеха»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117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Командная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5152838"/>
                  </a:ext>
                </a:extLst>
              </a:tr>
              <a:tr h="301529"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12065"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12065" indent="1174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8824525"/>
                  </a:ext>
                </a:extLst>
              </a:tr>
            </a:tbl>
          </a:graphicData>
        </a:graphic>
      </p:graphicFrame>
      <p:pic>
        <p:nvPicPr>
          <p:cNvPr id="6" name="Picture 2" descr="sambo-285x3001">
            <a:extLst>
              <a:ext uri="{FF2B5EF4-FFF2-40B4-BE49-F238E27FC236}">
                <a16:creationId xmlns:a16="http://schemas.microsoft.com/office/drawing/2014/main" id="{7E96914D-7EBE-4B86-B127-184481545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6" y="1366374"/>
            <a:ext cx="3044786" cy="20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50E07-2E8B-4523-9DB8-B424D2A9294B}"/>
              </a:ext>
            </a:extLst>
          </p:cNvPr>
          <p:cNvSpPr txBox="1"/>
          <p:nvPr/>
        </p:nvSpPr>
        <p:spPr>
          <a:xfrm>
            <a:off x="790874" y="3527575"/>
            <a:ext cx="10729190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>
              <a:lnSpc>
                <a:spcPct val="115000"/>
              </a:lnSpc>
              <a:tabLst>
                <a:tab pos="53676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Сборная команда общеобразовательной организации представляет школьный спортивный клуб и должна иметь единую спортивную форму.</a:t>
            </a:r>
          </a:p>
        </p:txBody>
      </p:sp>
    </p:spTree>
    <p:extLst>
      <p:ext uri="{BB962C8B-B14F-4D97-AF65-F5344CB8AC3E}">
        <p14:creationId xmlns:p14="http://schemas.microsoft.com/office/powerpoint/2010/main" val="7860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dccd51fcb07d1d4bc5eb28cfaa07290dea3896d1-832469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0" y="116632"/>
            <a:ext cx="54183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B99FA88-55AF-40E7-8A98-66210FCDD5E0}"/>
              </a:ext>
            </a:extLst>
          </p:cNvPr>
          <p:cNvSpPr txBox="1">
            <a:spLocks/>
          </p:cNvSpPr>
          <p:nvPr/>
        </p:nvSpPr>
        <p:spPr>
          <a:xfrm>
            <a:off x="5807968" y="116632"/>
            <a:ext cx="5976664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Всероссийских соревнований по мини-футболу «Кожаный мяч – Школьная футбольная лига» 2025/2026 учебного года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A081E11-7213-494E-B2AD-132710861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62821"/>
              </p:ext>
            </p:extLst>
          </p:nvPr>
        </p:nvGraphicFramePr>
        <p:xfrm>
          <a:off x="406014" y="3284984"/>
          <a:ext cx="11377266" cy="3474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9976">
                  <a:extLst>
                    <a:ext uri="{9D8B030D-6E8A-4147-A177-3AD203B41FA5}">
                      <a16:colId xmlns:a16="http://schemas.microsoft.com/office/drawing/2014/main" val="97168244"/>
                    </a:ext>
                  </a:extLst>
                </a:gridCol>
                <a:gridCol w="2759978">
                  <a:extLst>
                    <a:ext uri="{9D8B030D-6E8A-4147-A177-3AD203B41FA5}">
                      <a16:colId xmlns:a16="http://schemas.microsoft.com/office/drawing/2014/main" val="892212439"/>
                    </a:ext>
                  </a:extLst>
                </a:gridCol>
                <a:gridCol w="2341112">
                  <a:extLst>
                    <a:ext uri="{9D8B030D-6E8A-4147-A177-3AD203B41FA5}">
                      <a16:colId xmlns:a16="http://schemas.microsoft.com/office/drawing/2014/main" val="3954747170"/>
                    </a:ext>
                  </a:extLst>
                </a:gridCol>
                <a:gridCol w="3276200">
                  <a:extLst>
                    <a:ext uri="{9D8B030D-6E8A-4147-A177-3AD203B41FA5}">
                      <a16:colId xmlns:a16="http://schemas.microsoft.com/office/drawing/2014/main" val="3392990522"/>
                    </a:ext>
                  </a:extLst>
                </a:gridCol>
              </a:tblGrid>
              <a:tr h="356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>
                          <a:effectLst/>
                        </a:rPr>
                        <a:t>Команды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Возраст участников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>
                          <a:effectLst/>
                        </a:rPr>
                        <a:t>Сроки проведения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>
                          <a:effectLst/>
                        </a:rPr>
                        <a:t>Место проведения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723181"/>
                  </a:ext>
                </a:extLst>
              </a:tr>
              <a:tr h="7130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Мальчики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2014-2015 гг. р.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до 12 лет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май 2026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Будут определены после проведения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муниципального этапа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090376"/>
                  </a:ext>
                </a:extLst>
              </a:tr>
              <a:tr h="713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2012-2013 гг. р.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до 14 лет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21639"/>
                  </a:ext>
                </a:extLst>
              </a:tr>
              <a:tr h="7130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Девочки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2014-2015 гг. р.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до 12 лет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май 2026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Будут определены после проведения  муниципального этапа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659970"/>
                  </a:ext>
                </a:extLst>
              </a:tr>
              <a:tr h="819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2012-2013 гг. р.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до 14 лет</a:t>
                      </a:r>
                      <a:endParaRPr lang="ru-RU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60685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0B6E24-484B-4498-8C50-99642F789EAE}"/>
              </a:ext>
            </a:extLst>
          </p:cNvPr>
          <p:cNvSpPr/>
          <p:nvPr/>
        </p:nvSpPr>
        <p:spPr>
          <a:xfrm>
            <a:off x="406014" y="2451607"/>
            <a:ext cx="1137726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15000"/>
              </a:lnSpc>
              <a:tabLst>
                <a:tab pos="630539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Соревнования проводятся среди команд мальчиков и команд девочек раздельно в спортивной дисциплине «мини-футбол» (форматы 5х5, 6х6, 7х7, 8х8) вида спорта «Футбол» в следующие сроки и этапы: </a:t>
            </a:r>
          </a:p>
        </p:txBody>
      </p:sp>
    </p:spTree>
    <p:extLst>
      <p:ext uri="{BB962C8B-B14F-4D97-AF65-F5344CB8AC3E}">
        <p14:creationId xmlns:p14="http://schemas.microsoft.com/office/powerpoint/2010/main" val="11718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116633"/>
            <a:ext cx="11809312" cy="864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КОНКУРСЫ И АКЦИИ 2025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B6C0E8F-61F8-404D-8821-872481967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6025"/>
              </p:ext>
            </p:extLst>
          </p:nvPr>
        </p:nvGraphicFramePr>
        <p:xfrm>
          <a:off x="191344" y="1061870"/>
          <a:ext cx="11809312" cy="575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312">
                  <a:extLst>
                    <a:ext uri="{9D8B030D-6E8A-4147-A177-3AD203B41FA5}">
                      <a16:colId xmlns:a16="http://schemas.microsoft.com/office/drawing/2014/main" val="2687237806"/>
                    </a:ext>
                  </a:extLst>
                </a:gridCol>
              </a:tblGrid>
              <a:tr h="5751506">
                <a:tc>
                  <a:txBody>
                    <a:bodyPr/>
                    <a:lstStyle/>
                    <a:p>
                      <a:pPr marL="3319463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    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  <a:p>
                      <a:pPr marL="3319463" lvl="1" indent="358775" algn="just" rtl="0" eaLnBrk="1" latinLnBrk="0" hangingPunct="1">
                        <a:lnSpc>
                          <a:spcPct val="93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Республиканская </a:t>
                      </a:r>
                      <a:r>
                        <a:rPr kumimoji="0" lang="ru-RU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творческая акция </a:t>
                      </a:r>
                      <a:r>
                        <a:rPr kumimoji="0"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«Эмоции Za Самбо» в 202</a:t>
                      </a:r>
                      <a:r>
                        <a:rPr kumimoji="0" lang="ru-RU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  <a:r>
                        <a:rPr kumimoji="0" lang="ru-RU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</a:p>
                    <a:p>
                      <a:pPr marL="3319463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  <a:p>
                      <a:pPr marL="3319463" lvl="1" indent="0" algn="just">
                        <a:lnSpc>
                          <a:spcPct val="93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Ориентировочные сроки проведения акции – май 2026 года (последний день приема заявок –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</a:rPr>
                        <a:t>20 мая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).</a:t>
                      </a:r>
                    </a:p>
                    <a:p>
                      <a:pPr marL="3319463" lvl="1" indent="0" algn="just">
                        <a:lnSpc>
                          <a:spcPct val="93000"/>
                        </a:lnSpc>
                        <a:buNone/>
                      </a:pP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  <a:p>
                      <a:pPr marL="3319463" lvl="1" indent="0" algn="just">
                        <a:lnSpc>
                          <a:spcPct val="93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</a:rPr>
                        <a:t>Акция проводится в заочной форме среди обучающихся и педагогических работников в следующих номинациях:</a:t>
                      </a:r>
                    </a:p>
                    <a:p>
                      <a:pPr marL="3319463" lvl="1" indent="0" algn="just">
                        <a:lnSpc>
                          <a:spcPct val="93000"/>
                        </a:lnSpc>
                        <a:buNone/>
                      </a:pP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  <a:p>
                      <a:pPr marL="2955925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 Номинация «Рисунок».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(возраст от 7 до 11 лет) </a:t>
                      </a:r>
                    </a:p>
                    <a:p>
                      <a:pPr marL="2955925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  <a:p>
                      <a:pPr marL="2955925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 Номинация «Фотоколлаж».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(возраст от 12 до 14 лет, индивидуально или в 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  <a:p>
                      <a:pPr marL="2955925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</a:rPr>
                        <a:t>     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 группе до 4-х человек)</a:t>
                      </a:r>
                    </a:p>
                    <a:p>
                      <a:pPr marL="2955925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  <a:p>
                      <a:pPr marL="176213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Номинация «Видеоролик «Я и самбо».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(возраст от 15 до 17 лет, индивидуально или в группе до 4-х человек) </a:t>
                      </a:r>
                    </a:p>
                    <a:p>
                      <a:pPr marL="176213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  <a:p>
                      <a:pPr marL="176213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Номинация «Видеоролик «Уроки самбо».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(для педагогических работников образовательных организаций) </a:t>
                      </a:r>
                    </a:p>
                    <a:p>
                      <a:pPr marL="176213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  <a:p>
                      <a:pPr marL="176213" lvl="1" indent="0" algn="just">
                        <a:lnSpc>
                          <a:spcPct val="93000"/>
                        </a:lnSpc>
                        <a:spcAft>
                          <a:spcPts val="0"/>
                        </a:spcAft>
                        <a:buNone/>
                      </a:pPr>
                      <a:endParaRPr kumimoji="0"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02336"/>
                  </a:ext>
                </a:extLst>
              </a:tr>
            </a:tbl>
          </a:graphicData>
        </a:graphic>
      </p:graphicFrame>
      <p:pic>
        <p:nvPicPr>
          <p:cNvPr id="3074" name="Picture 2" descr="http://crimuntur.ru/wp-content/uploads/2015/11/Untitled-3-e155144118072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412776"/>
            <a:ext cx="32008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44624"/>
            <a:ext cx="11809312" cy="10387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Реализация Всероссийских проектов физкультурно-спортивной направленности</a:t>
            </a:r>
            <a:endParaRPr lang="en-US" sz="1100" b="1" dirty="0">
              <a:solidFill>
                <a:srgbClr val="8398B8"/>
              </a:solidFill>
              <a:latin typeface="Open Sans Bold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EBD4BA2-8C1A-42E5-B7B0-1194485175F5}"/>
              </a:ext>
            </a:extLst>
          </p:cNvPr>
          <p:cNvSpPr/>
          <p:nvPr/>
        </p:nvSpPr>
        <p:spPr>
          <a:xfrm>
            <a:off x="191345" y="1124744"/>
            <a:ext cx="11809312" cy="5733256"/>
          </a:xfrm>
          <a:custGeom>
            <a:avLst/>
            <a:gdLst/>
            <a:ahLst/>
            <a:cxnLst/>
            <a:rect l="l" t="t" r="r" b="b"/>
            <a:pathLst>
              <a:path w="16613215" h="10814876">
                <a:moveTo>
                  <a:pt x="0" y="0"/>
                </a:moveTo>
                <a:lnTo>
                  <a:pt x="16613216" y="0"/>
                </a:lnTo>
                <a:lnTo>
                  <a:pt x="16613216" y="10814876"/>
                </a:lnTo>
                <a:lnTo>
                  <a:pt x="0" y="108148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 l="-1165" t="-40564" r="-5871" b="-23860"/>
            </a:stretch>
          </a:blipFill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b="1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6575473E-4533-47B5-8AAD-DE1834BB618E}"/>
              </a:ext>
            </a:extLst>
          </p:cNvPr>
          <p:cNvGrpSpPr/>
          <p:nvPr/>
        </p:nvGrpSpPr>
        <p:grpSpPr>
          <a:xfrm>
            <a:off x="526347" y="1305320"/>
            <a:ext cx="6346814" cy="389024"/>
            <a:chOff x="0" y="0"/>
            <a:chExt cx="12693628" cy="778049"/>
          </a:xfrm>
        </p:grpSpPr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909B9FB7-4875-4B6A-AEF5-6C0B53D11317}"/>
                </a:ext>
              </a:extLst>
            </p:cNvPr>
            <p:cNvSpPr/>
            <p:nvPr/>
          </p:nvSpPr>
          <p:spPr>
            <a:xfrm rot="-10800000">
              <a:off x="0" y="0"/>
              <a:ext cx="778049" cy="778049"/>
            </a:xfrm>
            <a:custGeom>
              <a:avLst/>
              <a:gdLst/>
              <a:ahLst/>
              <a:cxnLst/>
              <a:rect l="l" t="t" r="r" b="b"/>
              <a:pathLst>
                <a:path w="778049" h="778049">
                  <a:moveTo>
                    <a:pt x="0" y="0"/>
                  </a:moveTo>
                  <a:lnTo>
                    <a:pt x="778049" y="0"/>
                  </a:lnTo>
                  <a:lnTo>
                    <a:pt x="778049" y="778049"/>
                  </a:lnTo>
                  <a:lnTo>
                    <a:pt x="0" y="778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8EDADBE4-55E9-4C1F-A25A-F015C9C2D019}"/>
                </a:ext>
              </a:extLst>
            </p:cNvPr>
            <p:cNvSpPr txBox="1"/>
            <p:nvPr/>
          </p:nvSpPr>
          <p:spPr>
            <a:xfrm>
              <a:off x="338106" y="358929"/>
              <a:ext cx="12355522" cy="392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0"/>
                </a:lnSpc>
                <a:spcBef>
                  <a:spcPct val="0"/>
                </a:spcBef>
              </a:pPr>
              <a:r>
                <a:rPr lang="ru-RU" sz="2100" b="1" spc="28" dirty="0">
                  <a:solidFill>
                    <a:srgbClr val="5B418D"/>
                  </a:solidFill>
                  <a:latin typeface="Kollektif Bold"/>
                </a:rPr>
                <a:t>Самбо – в школу!</a:t>
              </a:r>
              <a:endParaRPr lang="en-US" sz="2100" b="1" spc="28" dirty="0">
                <a:solidFill>
                  <a:srgbClr val="5B418D"/>
                </a:solidFill>
                <a:latin typeface="Kollektif Bold"/>
              </a:endParaRPr>
            </a:p>
          </p:txBody>
        </p:sp>
      </p:grpSp>
      <p:sp>
        <p:nvSpPr>
          <p:cNvPr id="11" name="TextBox 21">
            <a:extLst>
              <a:ext uri="{FF2B5EF4-FFF2-40B4-BE49-F238E27FC236}">
                <a16:creationId xmlns:a16="http://schemas.microsoft.com/office/drawing/2014/main" id="{764C52EE-562F-46AA-844F-1A4D1160D1AE}"/>
              </a:ext>
            </a:extLst>
          </p:cNvPr>
          <p:cNvSpPr txBox="1"/>
          <p:nvPr/>
        </p:nvSpPr>
        <p:spPr>
          <a:xfrm>
            <a:off x="687120" y="1688480"/>
            <a:ext cx="11169520" cy="5247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42913" algn="just"/>
            <a:r>
              <a:rPr lang="ru-RU" sz="1750" dirty="0">
                <a:solidFill>
                  <a:srgbClr val="002060"/>
                </a:solidFill>
              </a:rPr>
              <a:t>Проект реализуется в 20 общеобразовательных организациях с общим охватом более 1600 обучающихся, в рамках урока физической культуры и секций дополнительного образования.</a:t>
            </a:r>
          </a:p>
          <a:p>
            <a:pPr indent="442913" algn="just"/>
            <a:r>
              <a:rPr lang="ru-RU" sz="1750" dirty="0">
                <a:solidFill>
                  <a:srgbClr val="002060"/>
                </a:solidFill>
              </a:rPr>
              <a:t>В рамках проекта проводятся следующие мероприятия</a:t>
            </a:r>
            <a:r>
              <a:rPr lang="en-US" sz="1750" dirty="0">
                <a:solidFill>
                  <a:srgbClr val="002060"/>
                </a:solidFill>
              </a:rPr>
              <a:t>:</a:t>
            </a:r>
            <a:endParaRPr lang="ru-RU" sz="1750" dirty="0">
              <a:solidFill>
                <a:srgbClr val="002060"/>
              </a:solidFill>
            </a:endParaRPr>
          </a:p>
          <a:p>
            <a:pPr indent="442913" algn="just"/>
            <a:endParaRPr lang="en-US" sz="1750" dirty="0">
              <a:solidFill>
                <a:srgbClr val="002060"/>
              </a:solidFill>
            </a:endParaRPr>
          </a:p>
          <a:p>
            <a:pPr indent="442913" algn="just"/>
            <a:r>
              <a:rPr lang="ru-RU" sz="1750" b="1" i="1" dirty="0">
                <a:solidFill>
                  <a:schemeClr val="bg1"/>
                </a:solidFill>
              </a:rPr>
              <a:t>Региональный</a:t>
            </a:r>
            <a:r>
              <a:rPr lang="en-US" sz="1750" b="1" i="1" dirty="0">
                <a:solidFill>
                  <a:schemeClr val="bg1"/>
                </a:solidFill>
              </a:rPr>
              <a:t> семинар-практикум по реализации Всероссийского образовательного проекта «Самбо в школу» в общеобразовательных учреждениях Республики Крым</a:t>
            </a:r>
            <a:endParaRPr lang="ru-RU" sz="1750" b="1" i="1" dirty="0">
              <a:solidFill>
                <a:schemeClr val="bg1"/>
              </a:solidFill>
            </a:endParaRPr>
          </a:p>
          <a:p>
            <a:pPr indent="442913" algn="just"/>
            <a:endParaRPr lang="en-US" sz="1750" b="1" i="1" dirty="0">
              <a:solidFill>
                <a:schemeClr val="bg1"/>
              </a:solidFill>
            </a:endParaRPr>
          </a:p>
          <a:p>
            <a:pPr indent="442913" algn="just"/>
            <a:r>
              <a:rPr lang="ru-RU" sz="1750" b="1" i="1" dirty="0">
                <a:solidFill>
                  <a:schemeClr val="bg1"/>
                </a:solidFill>
              </a:rPr>
              <a:t>Региональный этап Всероссийских соревнований по самбо среди команд общеобразовательных организаций (в рамках всероссийского проекта «Самбо – в школу!») «Школьная лига самбо «Путь к успеху»</a:t>
            </a:r>
          </a:p>
          <a:p>
            <a:pPr indent="442913" algn="just"/>
            <a:endParaRPr lang="en-US" sz="1750" b="1" i="1" dirty="0">
              <a:solidFill>
                <a:schemeClr val="bg1"/>
              </a:solidFill>
            </a:endParaRPr>
          </a:p>
          <a:p>
            <a:pPr indent="442913" algn="just"/>
            <a:r>
              <a:rPr lang="ru-RU" sz="1750" b="1" i="1" dirty="0">
                <a:solidFill>
                  <a:schemeClr val="bg1"/>
                </a:solidFill>
              </a:rPr>
              <a:t>Республиканская творческая акция «Эмоции ZA самбо»</a:t>
            </a:r>
          </a:p>
          <a:p>
            <a:pPr indent="442913" algn="just"/>
            <a:endParaRPr lang="en-US" sz="1750" b="1" i="1" dirty="0">
              <a:solidFill>
                <a:schemeClr val="bg1"/>
              </a:solidFill>
            </a:endParaRPr>
          </a:p>
          <a:p>
            <a:pPr indent="442913" algn="just"/>
            <a:r>
              <a:rPr lang="ru-RU" sz="1750" b="1" i="1" dirty="0">
                <a:solidFill>
                  <a:schemeClr val="bg1"/>
                </a:solidFill>
              </a:rPr>
              <a:t>Региональный этап Всероссийских соревнований по самбо среди команд общеобразовательных организаций (в рамках всероссийского проекта «Самбо – в школу!») «Школьная лига самбо «Мир самбо</a:t>
            </a:r>
            <a:r>
              <a:rPr lang="ru-RU" sz="1750" b="1" i="1" dirty="0" smtClean="0">
                <a:solidFill>
                  <a:schemeClr val="bg1"/>
                </a:solidFill>
              </a:rPr>
              <a:t>»</a:t>
            </a:r>
          </a:p>
          <a:p>
            <a:pPr indent="442913" algn="just"/>
            <a:endParaRPr lang="ru-RU" sz="1750" b="1" i="1" dirty="0" smtClean="0">
              <a:solidFill>
                <a:schemeClr val="bg1"/>
              </a:solidFill>
            </a:endParaRPr>
          </a:p>
          <a:p>
            <a:pPr marL="0" lvl="1" indent="442913" algn="just"/>
            <a:r>
              <a:rPr lang="ru-RU" sz="1750" b="1" i="1" dirty="0" smtClean="0">
                <a:solidFill>
                  <a:schemeClr val="bg1"/>
                </a:solidFill>
              </a:rPr>
              <a:t>Региональный </a:t>
            </a:r>
            <a:r>
              <a:rPr lang="ru-RU" sz="1750" b="1" i="1" dirty="0">
                <a:solidFill>
                  <a:schemeClr val="bg1"/>
                </a:solidFill>
              </a:rPr>
              <a:t>этап открытого заочного Всероссийского смотра-конкурса на лучшую постановку физкультурной работы и развитие массового спорта среди школьных спортивных клубов </a:t>
            </a:r>
            <a:r>
              <a:rPr lang="ru-RU" sz="1750" b="1" i="1" dirty="0" smtClean="0">
                <a:solidFill>
                  <a:schemeClr val="bg1"/>
                </a:solidFill>
              </a:rPr>
              <a:t>за </a:t>
            </a:r>
            <a:r>
              <a:rPr lang="ru-RU" sz="1750" b="1" i="1" dirty="0">
                <a:solidFill>
                  <a:schemeClr val="bg1"/>
                </a:solidFill>
              </a:rPr>
              <a:t>2024</a:t>
            </a:r>
            <a:r>
              <a:rPr lang="en-US" sz="1750" b="1" i="1" dirty="0">
                <a:solidFill>
                  <a:schemeClr val="bg1"/>
                </a:solidFill>
              </a:rPr>
              <a:t>/</a:t>
            </a:r>
            <a:r>
              <a:rPr lang="ru-RU" sz="1750" b="1" i="1" dirty="0">
                <a:solidFill>
                  <a:schemeClr val="bg1"/>
                </a:solidFill>
              </a:rPr>
              <a:t>20</a:t>
            </a:r>
            <a:r>
              <a:rPr lang="en-US" sz="1750" b="1" i="1" dirty="0">
                <a:solidFill>
                  <a:schemeClr val="bg1"/>
                </a:solidFill>
              </a:rPr>
              <a:t>2</a:t>
            </a:r>
            <a:r>
              <a:rPr lang="ru-RU" sz="1750" b="1" i="1" dirty="0">
                <a:solidFill>
                  <a:schemeClr val="bg1"/>
                </a:solidFill>
              </a:rPr>
              <a:t>5 </a:t>
            </a:r>
            <a:r>
              <a:rPr lang="ru-RU" sz="1750" b="1" i="1" dirty="0" smtClean="0">
                <a:solidFill>
                  <a:schemeClr val="bg1"/>
                </a:solidFill>
              </a:rPr>
              <a:t>учебный год (</a:t>
            </a:r>
            <a:r>
              <a:rPr lang="ru-RU" sz="1750" b="1" dirty="0">
                <a:solidFill>
                  <a:srgbClr val="002060"/>
                </a:solidFill>
              </a:rPr>
              <a:t>номинация № 6 </a:t>
            </a:r>
            <a:r>
              <a:rPr lang="ru-RU" sz="1750" dirty="0">
                <a:solidFill>
                  <a:srgbClr val="002060"/>
                </a:solidFill>
              </a:rPr>
              <a:t>«Клуб Самбо» – </a:t>
            </a:r>
            <a:r>
              <a:rPr lang="ru-RU" sz="1750" i="1" dirty="0">
                <a:solidFill>
                  <a:schemeClr val="accent1"/>
                </a:solidFill>
              </a:rPr>
              <a:t>школьный спортивный клуб, реализующий проект «Самбо в школу</a:t>
            </a:r>
            <a:r>
              <a:rPr lang="ru-RU" sz="1750" i="1" dirty="0" smtClean="0">
                <a:solidFill>
                  <a:schemeClr val="accent1"/>
                </a:solidFill>
              </a:rPr>
              <a:t>»)</a:t>
            </a:r>
            <a:endParaRPr lang="ru-RU" sz="1750" b="1" i="1" dirty="0">
              <a:solidFill>
                <a:schemeClr val="bg1"/>
              </a:solidFill>
            </a:endParaRPr>
          </a:p>
          <a:p>
            <a:pPr indent="442913" algn="just"/>
            <a:endParaRPr lang="ru-RU" b="1" i="1" dirty="0">
              <a:solidFill>
                <a:schemeClr val="bg1"/>
              </a:solidFill>
            </a:endParaRPr>
          </a:p>
          <a:p>
            <a:endParaRPr lang="en-US" sz="800" dirty="0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6A6ED64-39DF-4F95-A6E8-80C01F9CB6E3}"/>
              </a:ext>
            </a:extLst>
          </p:cNvPr>
          <p:cNvSpPr/>
          <p:nvPr/>
        </p:nvSpPr>
        <p:spPr>
          <a:xfrm rot="-8607239">
            <a:off x="776527" y="2757695"/>
            <a:ext cx="236562" cy="220353"/>
          </a:xfrm>
          <a:custGeom>
            <a:avLst/>
            <a:gdLst/>
            <a:ahLst/>
            <a:cxnLst/>
            <a:rect l="l" t="t" r="r" b="b"/>
            <a:pathLst>
              <a:path w="436594" h="436594">
                <a:moveTo>
                  <a:pt x="0" y="0"/>
                </a:moveTo>
                <a:lnTo>
                  <a:pt x="436594" y="0"/>
                </a:lnTo>
                <a:lnTo>
                  <a:pt x="436594" y="436594"/>
                </a:lnTo>
                <a:lnTo>
                  <a:pt x="0" y="43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174BE52-4099-4C8D-95AF-F3DFF49E7A81}"/>
              </a:ext>
            </a:extLst>
          </p:cNvPr>
          <p:cNvSpPr/>
          <p:nvPr/>
        </p:nvSpPr>
        <p:spPr>
          <a:xfrm rot="-8607239">
            <a:off x="776527" y="3581059"/>
            <a:ext cx="236562" cy="220353"/>
          </a:xfrm>
          <a:custGeom>
            <a:avLst/>
            <a:gdLst/>
            <a:ahLst/>
            <a:cxnLst/>
            <a:rect l="l" t="t" r="r" b="b"/>
            <a:pathLst>
              <a:path w="436594" h="436594">
                <a:moveTo>
                  <a:pt x="0" y="0"/>
                </a:moveTo>
                <a:lnTo>
                  <a:pt x="436594" y="0"/>
                </a:lnTo>
                <a:lnTo>
                  <a:pt x="436594" y="436594"/>
                </a:lnTo>
                <a:lnTo>
                  <a:pt x="0" y="43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3ADBF99F-36E4-4D9F-98C3-845937B3B49B}"/>
              </a:ext>
            </a:extLst>
          </p:cNvPr>
          <p:cNvSpPr/>
          <p:nvPr/>
        </p:nvSpPr>
        <p:spPr>
          <a:xfrm rot="-8607239">
            <a:off x="776528" y="4913534"/>
            <a:ext cx="236562" cy="220353"/>
          </a:xfrm>
          <a:custGeom>
            <a:avLst/>
            <a:gdLst/>
            <a:ahLst/>
            <a:cxnLst/>
            <a:rect l="l" t="t" r="r" b="b"/>
            <a:pathLst>
              <a:path w="436594" h="436594">
                <a:moveTo>
                  <a:pt x="0" y="0"/>
                </a:moveTo>
                <a:lnTo>
                  <a:pt x="436594" y="0"/>
                </a:lnTo>
                <a:lnTo>
                  <a:pt x="436594" y="436594"/>
                </a:lnTo>
                <a:lnTo>
                  <a:pt x="0" y="43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54D70794-70EC-4213-95F4-FDC196C391BF}"/>
              </a:ext>
            </a:extLst>
          </p:cNvPr>
          <p:cNvSpPr/>
          <p:nvPr/>
        </p:nvSpPr>
        <p:spPr>
          <a:xfrm rot="-8607239">
            <a:off x="787423" y="5685903"/>
            <a:ext cx="216918" cy="243252"/>
          </a:xfrm>
          <a:custGeom>
            <a:avLst/>
            <a:gdLst/>
            <a:ahLst/>
            <a:cxnLst/>
            <a:rect l="l" t="t" r="r" b="b"/>
            <a:pathLst>
              <a:path w="436594" h="436594">
                <a:moveTo>
                  <a:pt x="0" y="0"/>
                </a:moveTo>
                <a:lnTo>
                  <a:pt x="436594" y="0"/>
                </a:lnTo>
                <a:lnTo>
                  <a:pt x="436594" y="436594"/>
                </a:lnTo>
                <a:lnTo>
                  <a:pt x="0" y="43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6174BE52-4099-4C8D-95AF-F3DFF49E7A81}"/>
              </a:ext>
            </a:extLst>
          </p:cNvPr>
          <p:cNvSpPr/>
          <p:nvPr/>
        </p:nvSpPr>
        <p:spPr>
          <a:xfrm rot="-8607239">
            <a:off x="776527" y="4384049"/>
            <a:ext cx="236562" cy="220353"/>
          </a:xfrm>
          <a:custGeom>
            <a:avLst/>
            <a:gdLst/>
            <a:ahLst/>
            <a:cxnLst/>
            <a:rect l="l" t="t" r="r" b="b"/>
            <a:pathLst>
              <a:path w="436594" h="436594">
                <a:moveTo>
                  <a:pt x="0" y="0"/>
                </a:moveTo>
                <a:lnTo>
                  <a:pt x="436594" y="0"/>
                </a:lnTo>
                <a:lnTo>
                  <a:pt x="436594" y="436594"/>
                </a:lnTo>
                <a:lnTo>
                  <a:pt x="0" y="43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3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44624"/>
            <a:ext cx="11809312" cy="10387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Реализация Всероссийских проектов физкультурно-спортивной направленности</a:t>
            </a:r>
            <a:endParaRPr lang="en-US" sz="1100" b="1" dirty="0">
              <a:solidFill>
                <a:srgbClr val="8398B8"/>
              </a:solidFill>
              <a:latin typeface="Open Sans Bold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EBD4BA2-8C1A-42E5-B7B0-1194485175F5}"/>
              </a:ext>
            </a:extLst>
          </p:cNvPr>
          <p:cNvSpPr/>
          <p:nvPr/>
        </p:nvSpPr>
        <p:spPr>
          <a:xfrm>
            <a:off x="191345" y="1124744"/>
            <a:ext cx="11809312" cy="5733256"/>
          </a:xfrm>
          <a:custGeom>
            <a:avLst/>
            <a:gdLst/>
            <a:ahLst/>
            <a:cxnLst/>
            <a:rect l="l" t="t" r="r" b="b"/>
            <a:pathLst>
              <a:path w="16613215" h="10814876">
                <a:moveTo>
                  <a:pt x="0" y="0"/>
                </a:moveTo>
                <a:lnTo>
                  <a:pt x="16613216" y="0"/>
                </a:lnTo>
                <a:lnTo>
                  <a:pt x="16613216" y="10814876"/>
                </a:lnTo>
                <a:lnTo>
                  <a:pt x="0" y="108148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1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 l="-1165" t="-40564" r="-5871" b="-23860"/>
            </a:stretch>
          </a:blipFill>
        </p:spPr>
        <p:txBody>
          <a:bodyPr/>
          <a:lstStyle/>
          <a:p>
            <a:pPr indent="442913"/>
            <a:endParaRPr lang="ru-RU" sz="1600" dirty="0">
              <a:solidFill>
                <a:schemeClr val="bg1"/>
              </a:solidFill>
            </a:endParaRPr>
          </a:p>
          <a:p>
            <a:pPr indent="442913"/>
            <a:endParaRPr lang="ru-RU" sz="1600" dirty="0">
              <a:solidFill>
                <a:schemeClr val="bg1"/>
              </a:solidFill>
            </a:endParaRPr>
          </a:p>
          <a:p>
            <a:pPr indent="442913"/>
            <a:endParaRPr lang="ru-RU" sz="1600" dirty="0">
              <a:solidFill>
                <a:schemeClr val="bg1"/>
              </a:solidFill>
            </a:endParaRPr>
          </a:p>
          <a:p>
            <a:pPr indent="442913" algn="just"/>
            <a:r>
              <a:rPr lang="ru-RU" sz="2000" dirty="0">
                <a:solidFill>
                  <a:srgbClr val="002060"/>
                </a:solidFill>
              </a:rPr>
              <a:t>Проект «Футбол в школу» реализуется в 65 общеобразовательных </a:t>
            </a:r>
          </a:p>
          <a:p>
            <a:pPr indent="442913" algn="just"/>
            <a:r>
              <a:rPr lang="ru-RU" sz="2000" dirty="0">
                <a:solidFill>
                  <a:srgbClr val="002060"/>
                </a:solidFill>
              </a:rPr>
              <a:t>организациях Республики Крым в рамках урока физической </a:t>
            </a:r>
          </a:p>
          <a:p>
            <a:pPr indent="442913" algn="just"/>
            <a:r>
              <a:rPr lang="ru-RU" sz="2000" dirty="0">
                <a:solidFill>
                  <a:srgbClr val="002060"/>
                </a:solidFill>
              </a:rPr>
              <a:t>культуры и секций дополнительного образования.</a:t>
            </a:r>
          </a:p>
          <a:p>
            <a:pPr indent="442913" algn="just"/>
            <a:r>
              <a:rPr lang="ru-RU" sz="2000" dirty="0">
                <a:solidFill>
                  <a:srgbClr val="002060"/>
                </a:solidFill>
              </a:rPr>
              <a:t>В рамках проекта проводятся следующие мероприятия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  <a:endParaRPr lang="ru-RU" sz="2000" dirty="0">
              <a:solidFill>
                <a:srgbClr val="002060"/>
              </a:solidFill>
            </a:endParaRPr>
          </a:p>
          <a:p>
            <a:pPr indent="442913" algn="just"/>
            <a:endParaRPr lang="en-US" sz="2000" dirty="0">
              <a:solidFill>
                <a:srgbClr val="002060"/>
              </a:solidFill>
            </a:endParaRPr>
          </a:p>
          <a:p>
            <a:pPr indent="442913" algn="just"/>
            <a:r>
              <a:rPr lang="ru-RU" sz="2000" b="1" i="1" dirty="0">
                <a:solidFill>
                  <a:schemeClr val="bg1"/>
                </a:solidFill>
              </a:rPr>
              <a:t>Всероссийский фестиваль «Футбол в школе» среди обучающихся образовательных организаций</a:t>
            </a:r>
          </a:p>
          <a:p>
            <a:pPr indent="442913" algn="just"/>
            <a:endParaRPr lang="ru-RU" sz="2000" b="1" i="1" dirty="0">
              <a:solidFill>
                <a:schemeClr val="bg1"/>
              </a:solidFill>
            </a:endParaRPr>
          </a:p>
          <a:p>
            <a:pPr indent="442913" algn="just"/>
            <a:r>
              <a:rPr lang="ru-RU" sz="2000" b="1" i="1" dirty="0">
                <a:solidFill>
                  <a:schemeClr val="bg1"/>
                </a:solidFill>
              </a:rPr>
              <a:t>Региональный этап Всероссийских соревнований «Кожаный мяч – Школьная футбольная лига» по футзалу среди команд общеобразовательных организаций Республики Крым (в рамках общероссийского проекта «Мини-футбол – в школу»)</a:t>
            </a:r>
          </a:p>
          <a:p>
            <a:pPr indent="442913" algn="just"/>
            <a:endParaRPr lang="ru-RU" sz="2000" b="1" i="1" dirty="0">
              <a:solidFill>
                <a:schemeClr val="bg1"/>
              </a:solidFill>
            </a:endParaRPr>
          </a:p>
          <a:p>
            <a:pPr indent="442913" algn="just"/>
            <a:r>
              <a:rPr lang="ru-RU" sz="2000" b="1" i="1" dirty="0">
                <a:solidFill>
                  <a:schemeClr val="bg1"/>
                </a:solidFill>
              </a:rPr>
              <a:t>Региональный этап Всероссийских соревнований «Кожаный мяч – Школьная футбольная лига» по мини-футболу среди команд общеобразовательных организаций Республики Крым</a:t>
            </a:r>
          </a:p>
          <a:p>
            <a:pPr indent="442913" algn="just"/>
            <a:endParaRPr lang="ru-RU" sz="2000" b="1" i="1" dirty="0">
              <a:solidFill>
                <a:schemeClr val="bg1"/>
              </a:solidFill>
            </a:endParaRPr>
          </a:p>
          <a:p>
            <a:pPr indent="442913" algn="just"/>
            <a:r>
              <a:rPr lang="ru-RU" sz="2000" b="1" i="1" dirty="0">
                <a:solidFill>
                  <a:schemeClr val="bg1"/>
                </a:solidFill>
              </a:rPr>
              <a:t>Всероссийский смотр-конкурс «Магнит футбола» среди педагогических работников образовательных организаций, реализующих проект «Футбол в школе»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6575473E-4533-47B5-8AAD-DE1834BB618E}"/>
              </a:ext>
            </a:extLst>
          </p:cNvPr>
          <p:cNvGrpSpPr/>
          <p:nvPr/>
        </p:nvGrpSpPr>
        <p:grpSpPr>
          <a:xfrm>
            <a:off x="526347" y="1305320"/>
            <a:ext cx="6346814" cy="389024"/>
            <a:chOff x="0" y="0"/>
            <a:chExt cx="12693628" cy="778049"/>
          </a:xfrm>
        </p:grpSpPr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909B9FB7-4875-4B6A-AEF5-6C0B53D11317}"/>
                </a:ext>
              </a:extLst>
            </p:cNvPr>
            <p:cNvSpPr/>
            <p:nvPr/>
          </p:nvSpPr>
          <p:spPr>
            <a:xfrm rot="-10800000">
              <a:off x="0" y="0"/>
              <a:ext cx="778049" cy="778049"/>
            </a:xfrm>
            <a:custGeom>
              <a:avLst/>
              <a:gdLst/>
              <a:ahLst/>
              <a:cxnLst/>
              <a:rect l="l" t="t" r="r" b="b"/>
              <a:pathLst>
                <a:path w="778049" h="778049">
                  <a:moveTo>
                    <a:pt x="0" y="0"/>
                  </a:moveTo>
                  <a:lnTo>
                    <a:pt x="778049" y="0"/>
                  </a:lnTo>
                  <a:lnTo>
                    <a:pt x="778049" y="778049"/>
                  </a:lnTo>
                  <a:lnTo>
                    <a:pt x="0" y="778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8EDADBE4-55E9-4C1F-A25A-F015C9C2D019}"/>
                </a:ext>
              </a:extLst>
            </p:cNvPr>
            <p:cNvSpPr txBox="1"/>
            <p:nvPr/>
          </p:nvSpPr>
          <p:spPr>
            <a:xfrm>
              <a:off x="338106" y="358929"/>
              <a:ext cx="12355522" cy="392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0"/>
                </a:lnSpc>
                <a:spcBef>
                  <a:spcPct val="0"/>
                </a:spcBef>
              </a:pPr>
              <a:r>
                <a:rPr lang="ru-RU" sz="2100" b="1" spc="28" dirty="0">
                  <a:solidFill>
                    <a:srgbClr val="5B418D"/>
                  </a:solidFill>
                  <a:latin typeface="Kollektif Bold"/>
                </a:rPr>
                <a:t>Футбол в школе!</a:t>
              </a:r>
              <a:endParaRPr lang="en-US" sz="2100" b="1" spc="28" dirty="0">
                <a:solidFill>
                  <a:srgbClr val="5B418D"/>
                </a:solidFill>
                <a:latin typeface="Kollektif Bold"/>
              </a:endParaRPr>
            </a:p>
          </p:txBody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B001F8AC-F089-4EB2-ADAA-A5DD1CAFCD51}"/>
              </a:ext>
            </a:extLst>
          </p:cNvPr>
          <p:cNvSpPr/>
          <p:nvPr/>
        </p:nvSpPr>
        <p:spPr>
          <a:xfrm rot="-8607239">
            <a:off x="441947" y="3444355"/>
            <a:ext cx="236562" cy="220353"/>
          </a:xfrm>
          <a:custGeom>
            <a:avLst/>
            <a:gdLst/>
            <a:ahLst/>
            <a:cxnLst/>
            <a:rect l="l" t="t" r="r" b="b"/>
            <a:pathLst>
              <a:path w="436594" h="436594">
                <a:moveTo>
                  <a:pt x="0" y="0"/>
                </a:moveTo>
                <a:lnTo>
                  <a:pt x="436594" y="0"/>
                </a:lnTo>
                <a:lnTo>
                  <a:pt x="436594" y="436594"/>
                </a:lnTo>
                <a:lnTo>
                  <a:pt x="0" y="43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0904EF0-A51E-4C1B-AB54-F4FC91E141A8}"/>
              </a:ext>
            </a:extLst>
          </p:cNvPr>
          <p:cNvSpPr/>
          <p:nvPr/>
        </p:nvSpPr>
        <p:spPr>
          <a:xfrm rot="-8607239">
            <a:off x="441947" y="4067873"/>
            <a:ext cx="236562" cy="220353"/>
          </a:xfrm>
          <a:custGeom>
            <a:avLst/>
            <a:gdLst/>
            <a:ahLst/>
            <a:cxnLst/>
            <a:rect l="l" t="t" r="r" b="b"/>
            <a:pathLst>
              <a:path w="436594" h="436594">
                <a:moveTo>
                  <a:pt x="0" y="0"/>
                </a:moveTo>
                <a:lnTo>
                  <a:pt x="436594" y="0"/>
                </a:lnTo>
                <a:lnTo>
                  <a:pt x="436594" y="436594"/>
                </a:lnTo>
                <a:lnTo>
                  <a:pt x="0" y="43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8769F822-37D9-43E7-AC02-C1064D46571D}"/>
              </a:ext>
            </a:extLst>
          </p:cNvPr>
          <p:cNvSpPr/>
          <p:nvPr/>
        </p:nvSpPr>
        <p:spPr>
          <a:xfrm rot="-8607239">
            <a:off x="430410" y="5283559"/>
            <a:ext cx="236562" cy="220353"/>
          </a:xfrm>
          <a:custGeom>
            <a:avLst/>
            <a:gdLst/>
            <a:ahLst/>
            <a:cxnLst/>
            <a:rect l="l" t="t" r="r" b="b"/>
            <a:pathLst>
              <a:path w="436594" h="436594">
                <a:moveTo>
                  <a:pt x="0" y="0"/>
                </a:moveTo>
                <a:lnTo>
                  <a:pt x="436594" y="0"/>
                </a:lnTo>
                <a:lnTo>
                  <a:pt x="436594" y="436594"/>
                </a:lnTo>
                <a:lnTo>
                  <a:pt x="0" y="43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09EF7B49-9172-4BE6-A4C0-E9C5F2D9763E}"/>
              </a:ext>
            </a:extLst>
          </p:cNvPr>
          <p:cNvSpPr/>
          <p:nvPr/>
        </p:nvSpPr>
        <p:spPr>
          <a:xfrm rot="-8607239">
            <a:off x="441946" y="6181352"/>
            <a:ext cx="236562" cy="220353"/>
          </a:xfrm>
          <a:custGeom>
            <a:avLst/>
            <a:gdLst/>
            <a:ahLst/>
            <a:cxnLst/>
            <a:rect l="l" t="t" r="r" b="b"/>
            <a:pathLst>
              <a:path w="436594" h="436594">
                <a:moveTo>
                  <a:pt x="0" y="0"/>
                </a:moveTo>
                <a:lnTo>
                  <a:pt x="436594" y="0"/>
                </a:lnTo>
                <a:lnTo>
                  <a:pt x="436594" y="436594"/>
                </a:lnTo>
                <a:lnTo>
                  <a:pt x="0" y="43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9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21" name="Picture 2" descr="https://midag.ru/wp-content/uploads/2023/04/sport-%E2%84%9617_2023_6.jpg">
            <a:extLst>
              <a:ext uri="{FF2B5EF4-FFF2-40B4-BE49-F238E27FC236}">
                <a16:creationId xmlns:a16="http://schemas.microsoft.com/office/drawing/2014/main" id="{42A42810-AF29-4195-82EB-1417F9A41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03" y="1124744"/>
            <a:ext cx="39889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44625"/>
            <a:ext cx="1180931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Реализация проекта «Футбол в школе»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46793-DA19-4B5C-8988-61C447658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692697"/>
            <a:ext cx="11809312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44625"/>
            <a:ext cx="1180931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Реализация проекта «Футбол в школе»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F05EA5-F16F-4C3D-9E0B-9D04247D9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692697"/>
            <a:ext cx="11809312" cy="6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44625"/>
            <a:ext cx="1180931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Реализация проекта «Футбол в школе»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D3EB11-2443-48F9-9E14-02D205BD4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90" y="692696"/>
            <a:ext cx="11710219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44625"/>
            <a:ext cx="1180931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КОНКУРСЫ И АКЦИИ 2025-2026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2">
            <a:extLst>
              <a:ext uri="{FF2B5EF4-FFF2-40B4-BE49-F238E27FC236}">
                <a16:creationId xmlns:a16="http://schemas.microsoft.com/office/drawing/2014/main" id="{59656A12-D7A3-4F8D-9AAD-AFDBE199C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98337"/>
              </p:ext>
            </p:extLst>
          </p:nvPr>
        </p:nvGraphicFramePr>
        <p:xfrm>
          <a:off x="191344" y="692696"/>
          <a:ext cx="11809312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312">
                  <a:extLst>
                    <a:ext uri="{9D8B030D-6E8A-4147-A177-3AD203B41FA5}">
                      <a16:colId xmlns:a16="http://schemas.microsoft.com/office/drawing/2014/main" val="2687237806"/>
                    </a:ext>
                  </a:extLst>
                </a:gridCol>
              </a:tblGrid>
              <a:tr h="6048672">
                <a:tc>
                  <a:txBody>
                    <a:bodyPr/>
                    <a:lstStyle/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kumimoji="0"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kumimoji="0"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kumimoji="0"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71788" lvl="1" indent="0" algn="just" rtl="0" eaLnBrk="1" latinLnBrk="0" hangingPunct="1">
                        <a:lnSpc>
                          <a:spcPct val="93000"/>
                        </a:lnSpc>
                        <a:buNone/>
                      </a:pPr>
                      <a:endParaRPr kumimoji="0"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marR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4 «</a:t>
                      </a:r>
                      <a:r>
                        <a:rPr kumimoji="0" lang="ru-RU" sz="17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Будущие защитники Отечества!» –</a:t>
                      </a:r>
                      <a:r>
                        <a:rPr kumimoji="0" lang="ru-RU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школьный спортивный клуб, обеспечивающий системное патриотическое воспитание обучающихся, а также развивающий военно-прикладные и технические виды спорта;</a:t>
                      </a:r>
                    </a:p>
                    <a:p>
                      <a:pPr marL="179388" marR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indent="88900"/>
                      <a:r>
                        <a:rPr kumimoji="0" lang="ru-RU" sz="17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5 </a:t>
                      </a:r>
                      <a:r>
                        <a:rPr kumimoji="0" lang="ru-RU" sz="17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«Спорт технологий» – </a:t>
                      </a:r>
                      <a:r>
                        <a:rPr kumimoji="0" lang="ru-RU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школьный спортивный клуб, обеспечивающий развитие видов спорта, связанных с инновационными, инженерными и программными решениями;</a:t>
                      </a:r>
                    </a:p>
                    <a:p>
                      <a:pPr marL="179388" indent="88900"/>
                      <a:endParaRPr kumimoji="0" lang="ru-RU" sz="1700" b="0" i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lvl="1" indent="88900" algn="just" rtl="0" eaLnBrk="1" latinLnBrk="0" hangingPunct="1">
                        <a:lnSpc>
                          <a:spcPct val="114000"/>
                        </a:lnSpc>
                        <a:buNone/>
                      </a:pPr>
                      <a:r>
                        <a:rPr kumimoji="0" lang="ru-RU" sz="17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6 </a:t>
                      </a:r>
                      <a:r>
                        <a:rPr kumimoji="0" lang="ru-RU" sz="17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«Клуб Самбо» – </a:t>
                      </a:r>
                      <a:r>
                        <a:rPr kumimoji="0" lang="ru-RU" sz="17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школьный спортивный клуб, реализующий проект «Самбо в школу»;</a:t>
                      </a:r>
                    </a:p>
                    <a:p>
                      <a:pPr marL="179388" lvl="1" indent="88900" algn="just" rtl="0" eaLnBrk="1" latinLnBrk="0" hangingPunct="1">
                        <a:lnSpc>
                          <a:spcPct val="114000"/>
                        </a:lnSpc>
                        <a:buNone/>
                      </a:pPr>
                      <a:endParaRPr kumimoji="0" lang="ru-RU" sz="1700" b="0" i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388" marR="0" lvl="1" indent="8890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№ 7 </a:t>
                      </a:r>
                      <a:r>
                        <a:rPr kumimoji="0" lang="ru-RU" sz="17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«Школьный спортивный клуб в малокомплектной школе».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02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44625"/>
            <a:ext cx="1180931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Реализация проекта «Футбол в школе»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FB1AB9-F8FA-4126-8305-B7645F9B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692696"/>
            <a:ext cx="11809312" cy="6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44625"/>
            <a:ext cx="1180931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Реализация проекта «Футбол в школе»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F53702-6DA5-4E8E-9FA4-A8276329E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4" y="692697"/>
            <a:ext cx="1170033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191344" y="44625"/>
            <a:ext cx="11809312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Реализация проекта «Футбол в школе»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DFB49-BEB9-42E7-ADB8-A20591FB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9" y="692697"/>
            <a:ext cx="4804371" cy="2232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2873B-B8EC-4551-9514-856F0A88280C}"/>
              </a:ext>
            </a:extLst>
          </p:cNvPr>
          <p:cNvSpPr txBox="1"/>
          <p:nvPr/>
        </p:nvSpPr>
        <p:spPr>
          <a:xfrm>
            <a:off x="4655840" y="836712"/>
            <a:ext cx="3654406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:a16="http://schemas.microsoft.com/office/drawing/2014/main" id="{888F6302-1D54-4FBE-881F-82C9A33C9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25374"/>
              </p:ext>
            </p:extLst>
          </p:nvPr>
        </p:nvGraphicFramePr>
        <p:xfrm>
          <a:off x="5159896" y="1364550"/>
          <a:ext cx="6840760" cy="213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5639">
                  <a:extLst>
                    <a:ext uri="{9D8B030D-6E8A-4147-A177-3AD203B41FA5}">
                      <a16:colId xmlns:a16="http://schemas.microsoft.com/office/drawing/2014/main" val="1611363635"/>
                    </a:ext>
                  </a:extLst>
                </a:gridCol>
                <a:gridCol w="1855121">
                  <a:extLst>
                    <a:ext uri="{9D8B030D-6E8A-4147-A177-3AD203B41FA5}">
                      <a16:colId xmlns:a16="http://schemas.microsoft.com/office/drawing/2014/main" val="3489510347"/>
                    </a:ext>
                  </a:extLst>
                </a:gridCol>
              </a:tblGrid>
              <a:tr h="340380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20188"/>
                  </a:ext>
                </a:extLst>
              </a:tr>
              <a:tr h="595665">
                <a:tc>
                  <a:txBody>
                    <a:bodyPr/>
                    <a:lstStyle/>
                    <a:p>
                      <a:r>
                        <a:rPr lang="ru-RU" dirty="0"/>
                        <a:t>Заявочная </a:t>
                      </a:r>
                      <a:r>
                        <a:rPr lang="ru-RU" dirty="0" smtClean="0"/>
                        <a:t>компания</a:t>
                      </a:r>
                      <a:r>
                        <a:rPr lang="ru-RU" baseline="0" dirty="0" smtClean="0"/>
                        <a:t> на сайте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https://fests.rfs.ru/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октября-</a:t>
                      </a:r>
                    </a:p>
                    <a:p>
                      <a:r>
                        <a:rPr lang="ru-RU" dirty="0" smtClean="0"/>
                        <a:t>2 декабря </a:t>
                      </a:r>
                      <a:r>
                        <a:rPr lang="ru-RU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2504"/>
                  </a:ext>
                </a:extLst>
              </a:tr>
              <a:tr h="663767">
                <a:tc>
                  <a:txBody>
                    <a:bodyPr/>
                    <a:lstStyle/>
                    <a:p>
                      <a:r>
                        <a:rPr lang="ru-RU" dirty="0"/>
                        <a:t>Проведения Фестиваля в общеобразовательных организациях Республики Крым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октября 2025-</a:t>
                      </a:r>
                    </a:p>
                    <a:p>
                      <a:r>
                        <a:rPr lang="ru-RU" dirty="0" smtClean="0"/>
                        <a:t>19</a:t>
                      </a:r>
                      <a:r>
                        <a:rPr lang="ru-RU" baseline="0" dirty="0" smtClean="0"/>
                        <a:t> мая</a:t>
                      </a:r>
                      <a:r>
                        <a:rPr lang="ru-RU" dirty="0" smtClean="0"/>
                        <a:t> 2026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54"/>
                  </a:ext>
                </a:extLst>
              </a:tr>
              <a:tr h="464637">
                <a:tc>
                  <a:txBody>
                    <a:bodyPr/>
                    <a:lstStyle/>
                    <a:p>
                      <a:r>
                        <a:rPr lang="ru-RU" dirty="0"/>
                        <a:t>Подведение итогов и награждение победителей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 </a:t>
                      </a:r>
                      <a:r>
                        <a:rPr lang="ru-RU" dirty="0" smtClean="0"/>
                        <a:t>1 июня 2026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2588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9ACE84-94ED-4E11-909E-C2EA50D30A6B}"/>
              </a:ext>
            </a:extLst>
          </p:cNvPr>
          <p:cNvSpPr txBox="1"/>
          <p:nvPr/>
        </p:nvSpPr>
        <p:spPr>
          <a:xfrm>
            <a:off x="786491" y="3114971"/>
            <a:ext cx="3654406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63672"/>
              </p:ext>
            </p:extLst>
          </p:nvPr>
        </p:nvGraphicFramePr>
        <p:xfrm>
          <a:off x="191344" y="3566160"/>
          <a:ext cx="118093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313082465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43711530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47117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079509912"/>
                    </a:ext>
                  </a:extLst>
                </a:gridCol>
              </a:tblGrid>
              <a:tr h="4665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Дошкольное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образование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(детские сады)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ОО до 300 обучающихся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ОО свыше 300 обучающихся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ОО не реализующие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проект</a:t>
                      </a:r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52975613"/>
                  </a:ext>
                </a:extLst>
              </a:tr>
              <a:tr h="266615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Победители сезона 2024-2025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6590715"/>
                  </a:ext>
                </a:extLst>
              </a:tr>
              <a:tr h="1666342"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>
                          <a:solidFill>
                            <a:schemeClr val="bg1"/>
                          </a:solidFill>
                        </a:rPr>
                        <a:t>МБДОУ ДС «Богатырь» </a:t>
                      </a:r>
                      <a:r>
                        <a:rPr lang="ru-RU" i="1" dirty="0" err="1" smtClean="0">
                          <a:solidFill>
                            <a:schemeClr val="bg1"/>
                          </a:solidFill>
                        </a:rPr>
                        <a:t>пгт</a:t>
                      </a:r>
                      <a:r>
                        <a:rPr lang="ru-RU" i="1" dirty="0" smtClean="0">
                          <a:solidFill>
                            <a:schemeClr val="bg1"/>
                          </a:solidFill>
                        </a:rPr>
                        <a:t>. Зуя</a:t>
                      </a:r>
                      <a:r>
                        <a:rPr lang="ru-RU" i="1" baseline="0" dirty="0" smtClean="0">
                          <a:solidFill>
                            <a:schemeClr val="bg1"/>
                          </a:solidFill>
                        </a:rPr>
                        <a:t> Белогорский район Республики Крым</a:t>
                      </a:r>
                      <a:endParaRPr lang="ru-RU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>
                          <a:solidFill>
                            <a:schemeClr val="bg1"/>
                          </a:solidFill>
                        </a:rPr>
                        <a:t>МБОУ «Коктебельская школа им.</a:t>
                      </a:r>
                      <a:r>
                        <a:rPr lang="ru-RU" i="1" baseline="0" dirty="0" smtClean="0">
                          <a:solidFill>
                            <a:schemeClr val="bg1"/>
                          </a:solidFill>
                        </a:rPr>
                        <a:t> И.И. </a:t>
                      </a:r>
                      <a:r>
                        <a:rPr lang="ru-RU" i="1" baseline="0" dirty="0" err="1" smtClean="0">
                          <a:solidFill>
                            <a:schemeClr val="bg1"/>
                          </a:solidFill>
                        </a:rPr>
                        <a:t>Березнюка</a:t>
                      </a:r>
                      <a:r>
                        <a:rPr lang="ru-RU" i="1" baseline="0" dirty="0" smtClean="0">
                          <a:solidFill>
                            <a:schemeClr val="bg1"/>
                          </a:solidFill>
                        </a:rPr>
                        <a:t> г. Феодосии Республики Крым»</a:t>
                      </a:r>
                      <a:endParaRPr lang="ru-RU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solidFill>
                            <a:schemeClr val="bg1"/>
                          </a:solidFill>
                        </a:rPr>
                        <a:t>МБОУ «Школа № 9 им.</a:t>
                      </a:r>
                      <a:r>
                        <a:rPr lang="ru-RU" i="1" baseline="0" dirty="0" smtClean="0">
                          <a:solidFill>
                            <a:schemeClr val="bg1"/>
                          </a:solidFill>
                        </a:rPr>
                        <a:t> Н.В. Старшинова г. Феодосии Республики Крым» </a:t>
                      </a:r>
                      <a:endParaRPr lang="ru-RU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>
                          <a:solidFill>
                            <a:schemeClr val="bg1"/>
                          </a:solidFill>
                        </a:rPr>
                        <a:t>МБОУ «Средняя</a:t>
                      </a:r>
                      <a:r>
                        <a:rPr lang="ru-RU" i="1" baseline="0" dirty="0" smtClean="0">
                          <a:solidFill>
                            <a:schemeClr val="bg1"/>
                          </a:solidFill>
                        </a:rPr>
                        <a:t> общеобразовательная школа № 1 имени Маргелова В.Ф.» мо </a:t>
                      </a:r>
                      <a:r>
                        <a:rPr lang="ru-RU" i="1" baseline="0" dirty="0" err="1" smtClean="0">
                          <a:solidFill>
                            <a:schemeClr val="bg1"/>
                          </a:solidFill>
                        </a:rPr>
                        <a:t>го</a:t>
                      </a:r>
                      <a:r>
                        <a:rPr lang="ru-RU" i="1" baseline="0" dirty="0" smtClean="0">
                          <a:solidFill>
                            <a:schemeClr val="bg1"/>
                          </a:solidFill>
                        </a:rPr>
                        <a:t> Красноперекопск Республики Крым</a:t>
                      </a:r>
                      <a:endParaRPr lang="ru-RU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3785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4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229732" y="116631"/>
            <a:ext cx="11732536" cy="936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 «Магнит Футбола 2025-2026» для педагогов реализующих «Футбол в школе»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AA9831-995E-414C-886E-9E36BA517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2" y="1052735"/>
            <a:ext cx="11732536" cy="57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229732" y="116632"/>
            <a:ext cx="11732536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 «Магнит Футбола 2025-2026» для педагогов реализующих «Футбол в школе»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9C73FC-9F24-4DC4-B685-93AEE8F6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2" y="1052736"/>
            <a:ext cx="11732536" cy="57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229732" y="44624"/>
            <a:ext cx="11732536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 «Магнит Футбола 2025-2026» для педагогов реализующих «Футбол в школе»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58A113-EE57-4F1D-9AA9-3A8F098AD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1" y="1052736"/>
            <a:ext cx="11732537" cy="58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229732" y="116631"/>
            <a:ext cx="11732536" cy="936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Конкурс «Магнит Футбола 2025-2026» для педагогов реализующих «Футбол в школе»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9576" y="4597939"/>
            <a:ext cx="9176998" cy="1371886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26" indent="-41147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58" indent="-283457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28" indent="-228594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27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29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48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11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074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37" indent="-182875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220663" algn="just">
              <a:buFont typeface="Wingdings 2"/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AA9831-995E-414C-886E-9E36BA517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2" y="1052735"/>
            <a:ext cx="11732536" cy="5703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33" y="3573016"/>
            <a:ext cx="4066067" cy="316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208" y="1831136"/>
            <a:ext cx="3994060" cy="30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26946" y="1556792"/>
            <a:ext cx="492401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+7-978-973-25-98 (спортивно-массовый отдел)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untur@crimeaedu.ru</a:t>
            </a:r>
            <a:endParaRPr lang="ru-RU" sz="5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5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1412776"/>
            <a:ext cx="41699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68B36EF-738B-442C-9E95-1E4C1B156276}"/>
              </a:ext>
            </a:extLst>
          </p:cNvPr>
          <p:cNvSpPr txBox="1"/>
          <p:nvPr/>
        </p:nvSpPr>
        <p:spPr>
          <a:xfrm>
            <a:off x="4151784" y="1268760"/>
            <a:ext cx="7413336" cy="261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>
              <a:lnSpc>
                <a:spcPct val="115000"/>
              </a:lnSpc>
              <a:tabLst>
                <a:tab pos="53676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 участию в Соревнованиях допускаются сборные команды общеобразовательных организаций Республики Крым, являющихся участницами Всероссийского проекта «Самбо – в школу!».</a:t>
            </a:r>
          </a:p>
          <a:p>
            <a:pPr indent="360363" algn="just">
              <a:lnSpc>
                <a:spcPct val="115000"/>
              </a:lnSpc>
              <a:tabLst>
                <a:tab pos="53676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Участники Соревнований обучающиеся одной общеобразовательной организации возрастной категории от 7 до 10 лет.</a:t>
            </a:r>
          </a:p>
          <a:p>
            <a:pPr indent="360363" algn="just">
              <a:lnSpc>
                <a:spcPct val="115000"/>
              </a:lnSpc>
              <a:tabLst>
                <a:tab pos="53676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 команды 6 человек, (4 мальчика и 2 девочки).</a:t>
            </a:r>
          </a:p>
          <a:p>
            <a:pPr indent="360363" algn="just">
              <a:lnSpc>
                <a:spcPct val="115000"/>
              </a:lnSpc>
              <a:tabLst>
                <a:tab pos="53676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Сборная команда общеобразовательной организации представляет школьный спортивный клуб и должна иметь единую спортивную форму.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F33FFAA-8A4A-4E85-B0C4-1D8045AF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39502"/>
              </p:ext>
            </p:extLst>
          </p:nvPr>
        </p:nvGraphicFramePr>
        <p:xfrm>
          <a:off x="551384" y="3992670"/>
          <a:ext cx="11013733" cy="2030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842">
                  <a:extLst>
                    <a:ext uri="{9D8B030D-6E8A-4147-A177-3AD203B41FA5}">
                      <a16:colId xmlns:a16="http://schemas.microsoft.com/office/drawing/2014/main" val="2968625732"/>
                    </a:ext>
                  </a:extLst>
                </a:gridCol>
                <a:gridCol w="7736149">
                  <a:extLst>
                    <a:ext uri="{9D8B030D-6E8A-4147-A177-3AD203B41FA5}">
                      <a16:colId xmlns:a16="http://schemas.microsoft.com/office/drawing/2014/main" val="4171542652"/>
                    </a:ext>
                  </a:extLst>
                </a:gridCol>
                <a:gridCol w="2608742">
                  <a:extLst>
                    <a:ext uri="{9D8B030D-6E8A-4147-A177-3AD203B41FA5}">
                      <a16:colId xmlns:a16="http://schemas.microsoft.com/office/drawing/2014/main" val="21555079"/>
                    </a:ext>
                  </a:extLst>
                </a:gridCol>
              </a:tblGrid>
              <a:tr h="383000">
                <a:tc>
                  <a:txBody>
                    <a:bodyPr/>
                    <a:lstStyle/>
                    <a:p>
                      <a:pPr marL="12065" indent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№</a:t>
                      </a:r>
                      <a:endParaRPr lang="ru-RU" sz="1100">
                        <a:effectLst/>
                      </a:endParaRPr>
                    </a:p>
                    <a:p>
                      <a:pPr marL="12065" indent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438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программы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-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Форма участия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9814271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lvl="0" indent="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1. 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Демонстрационное самбо (индивидуальная демонстрация техники)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117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Командная (заочно)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4920559"/>
                  </a:ext>
                </a:extLst>
              </a:tr>
              <a:tr h="271267">
                <a:tc>
                  <a:txBody>
                    <a:bodyPr/>
                    <a:lstStyle/>
                    <a:p>
                      <a:pPr marL="0" lvl="0" indent="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2. 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Полоса</a:t>
                      </a:r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препятствий «Юный самбист»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117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Командная (заочно)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8540565"/>
                  </a:ext>
                </a:extLst>
              </a:tr>
              <a:tr h="276272">
                <a:tc>
                  <a:txBody>
                    <a:bodyPr/>
                    <a:lstStyle/>
                    <a:p>
                      <a:pPr marL="0" lvl="0" indent="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3. 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Проектная</a:t>
                      </a:r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работа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«Самбо родного края»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117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Командная (заочно)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1405697"/>
                  </a:ext>
                </a:extLst>
              </a:tr>
              <a:tr h="276272">
                <a:tc>
                  <a:txBody>
                    <a:bodyPr/>
                    <a:lstStyle/>
                    <a:p>
                      <a:pPr marL="0" lvl="0" indent="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4. 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Теория «Знатоки самбо»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indent="117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Командная (онлайн)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5152838"/>
                  </a:ext>
                </a:extLst>
              </a:tr>
              <a:tr h="214519"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12065" indent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12065" indent="1174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882452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5923" y="6011938"/>
            <a:ext cx="1072919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815" indent="360363" algn="just">
              <a:lnSpc>
                <a:spcPct val="115000"/>
              </a:lnSpc>
              <a:spcAft>
                <a:spcPts val="15"/>
              </a:spcAft>
              <a:tabLst>
                <a:tab pos="53676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участия в региональном этапе Соревнований заявка, документы и конкурсные материалы направляются в срок до 30 сентября 2025 года на адрес электронной почты </a:t>
            </a:r>
            <a:r>
              <a:rPr lang="en-US" dirty="0" err="1">
                <a:solidFill>
                  <a:srgbClr val="FF0000"/>
                </a:solidFill>
              </a:rPr>
              <a:t>cdutk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sport</a:t>
            </a:r>
            <a:r>
              <a:rPr lang="ru-RU" dirty="0">
                <a:solidFill>
                  <a:srgbClr val="FF0000"/>
                </a:solidFill>
              </a:rPr>
              <a:t>@</a:t>
            </a:r>
            <a:r>
              <a:rPr lang="en-US" dirty="0" err="1">
                <a:solidFill>
                  <a:srgbClr val="FF0000"/>
                </a:solidFill>
              </a:rPr>
              <a:t>yandex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en-US" dirty="0" err="1">
                <a:solidFill>
                  <a:srgbClr val="FF0000"/>
                </a:solidFill>
              </a:rPr>
              <a:t>ru</a:t>
            </a:r>
            <a:r>
              <a:rPr lang="ru-RU" dirty="0">
                <a:solidFill>
                  <a:srgbClr val="FF0000"/>
                </a:solidFill>
              </a:rPr>
              <a:t>. 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551384" y="171890"/>
            <a:ext cx="11161240" cy="10968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Всероссийских соревнований по самбо среди команд общеобразовательных организаций «Школьная лига самбо «Путь к успеху»</a:t>
            </a:r>
          </a:p>
        </p:txBody>
      </p:sp>
      <p:pic>
        <p:nvPicPr>
          <p:cNvPr id="7" name="Picture 2" descr="sambo-285x3001">
            <a:extLst>
              <a:ext uri="{FF2B5EF4-FFF2-40B4-BE49-F238E27FC236}">
                <a16:creationId xmlns:a16="http://schemas.microsoft.com/office/drawing/2014/main" id="{9C3AD708-8B63-4808-91AF-087FDF6F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356504"/>
            <a:ext cx="3600400" cy="252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3287688" y="116633"/>
            <a:ext cx="8496944" cy="20882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Фестиваль здорового образа жизни «Русский силомер» в Республике Крым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FFCA8B3-B913-4EF6-B813-F11CA956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" y="116633"/>
            <a:ext cx="316835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72873B-B8EC-4551-9514-856F0A88280C}"/>
              </a:ext>
            </a:extLst>
          </p:cNvPr>
          <p:cNvSpPr txBox="1"/>
          <p:nvPr/>
        </p:nvSpPr>
        <p:spPr>
          <a:xfrm>
            <a:off x="-96688" y="3237088"/>
            <a:ext cx="3654406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id="{888F6302-1D54-4FBE-881F-82C9A33C9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08192"/>
              </p:ext>
            </p:extLst>
          </p:nvPr>
        </p:nvGraphicFramePr>
        <p:xfrm>
          <a:off x="3287688" y="2287520"/>
          <a:ext cx="8496944" cy="207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161136363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489510347"/>
                    </a:ext>
                  </a:extLst>
                </a:gridCol>
              </a:tblGrid>
              <a:tr h="350497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20188"/>
                  </a:ext>
                </a:extLst>
              </a:tr>
              <a:tr h="499282">
                <a:tc>
                  <a:txBody>
                    <a:bodyPr/>
                    <a:lstStyle/>
                    <a:p>
                      <a:r>
                        <a:rPr lang="ru-RU" dirty="0"/>
                        <a:t>Заявочная компания и 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инструктивно-обучающие семинары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сентябрь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2504"/>
                  </a:ext>
                </a:extLst>
              </a:tr>
              <a:tr h="713260">
                <a:tc>
                  <a:txBody>
                    <a:bodyPr/>
                    <a:lstStyle/>
                    <a:p>
                      <a:r>
                        <a:rPr lang="ru-RU" dirty="0"/>
                        <a:t>Проведения Фестиваля в общеобразовательных организациях Республики Крым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октябрь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2654"/>
                  </a:ext>
                </a:extLst>
              </a:tr>
              <a:tr h="499282">
                <a:tc>
                  <a:txBody>
                    <a:bodyPr/>
                    <a:lstStyle/>
                    <a:p>
                      <a:r>
                        <a:rPr lang="ru-RU" dirty="0"/>
                        <a:t>Подведение итогов и награждение победителей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 5 ноября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258892"/>
                  </a:ext>
                </a:extLst>
              </a:tr>
            </a:tbl>
          </a:graphicData>
        </a:graphic>
      </p:graphicFrame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C113FD2F-9BA7-4F9F-AEE1-680E408B9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33201"/>
              </p:ext>
            </p:extLst>
          </p:nvPr>
        </p:nvGraphicFramePr>
        <p:xfrm>
          <a:off x="417458" y="4450168"/>
          <a:ext cx="7694766" cy="229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554">
                  <a:extLst>
                    <a:ext uri="{9D8B030D-6E8A-4147-A177-3AD203B41FA5}">
                      <a16:colId xmlns:a16="http://schemas.microsoft.com/office/drawing/2014/main" val="4131560086"/>
                    </a:ext>
                  </a:extLst>
                </a:gridCol>
                <a:gridCol w="2948212">
                  <a:extLst>
                    <a:ext uri="{9D8B030D-6E8A-4147-A177-3AD203B41FA5}">
                      <a16:colId xmlns:a16="http://schemas.microsoft.com/office/drawing/2014/main" val="1052439898"/>
                    </a:ext>
                  </a:extLst>
                </a:gridCol>
              </a:tblGrid>
              <a:tr h="463334">
                <a:tc>
                  <a:txBody>
                    <a:bodyPr/>
                    <a:lstStyle/>
                    <a:p>
                      <a:r>
                        <a:rPr lang="ru-RU" dirty="0"/>
                        <a:t>Категория (раздельно мальчики и девочки)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31471"/>
                  </a:ext>
                </a:extLst>
              </a:tr>
              <a:tr h="264762">
                <a:tc>
                  <a:txBody>
                    <a:bodyPr/>
                    <a:lstStyle/>
                    <a:p>
                      <a:r>
                        <a:rPr lang="en-US" b="1" dirty="0"/>
                        <a:t>I </a:t>
                      </a:r>
                      <a:r>
                        <a:rPr lang="ru-RU" b="1" dirty="0"/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Обучающиеся 1-2 класса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808253"/>
                  </a:ext>
                </a:extLst>
              </a:tr>
              <a:tr h="264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II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Обучающиеся 3-4 класса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158190"/>
                  </a:ext>
                </a:extLst>
              </a:tr>
              <a:tr h="264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III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Обучающиеся 5-6-7 класса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324789"/>
                  </a:ext>
                </a:extLst>
              </a:tr>
              <a:tr h="264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IV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Обучающиеся 8-9 класса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516896"/>
                  </a:ext>
                </a:extLst>
              </a:tr>
              <a:tr h="264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V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Обучающиеся 10-11 класса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4817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69ACE84-94ED-4E11-909E-C2EA50D30A6B}"/>
              </a:ext>
            </a:extLst>
          </p:cNvPr>
          <p:cNvSpPr txBox="1"/>
          <p:nvPr/>
        </p:nvSpPr>
        <p:spPr>
          <a:xfrm>
            <a:off x="8130226" y="5404323"/>
            <a:ext cx="3654406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630539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407368" y="116633"/>
            <a:ext cx="11377264" cy="864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соревнований по волейболу «Серебряный мяч»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1784" y="1556792"/>
            <a:ext cx="7632848" cy="312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900" dirty="0">
                <a:solidFill>
                  <a:srgbClr val="002060"/>
                </a:solidFill>
              </a:rPr>
              <a:t>В Соревнованиях принимают участие команды юношей и команды девушек общеобразовательных организаций 14-15 лет (2011-2012 г.р.).</a:t>
            </a: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900" dirty="0">
                <a:solidFill>
                  <a:srgbClr val="002060"/>
                </a:solidFill>
              </a:rPr>
              <a:t>Состав команды 12 человек, в том числе 10 участников, 1 тренер и 1 руководитель. </a:t>
            </a: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900" dirty="0">
                <a:solidFill>
                  <a:srgbClr val="002060"/>
                </a:solidFill>
              </a:rPr>
              <a:t>К Соревнованиям допускаются не более двух игроков 2013 г.р.</a:t>
            </a: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900" dirty="0">
                <a:solidFill>
                  <a:srgbClr val="002060"/>
                </a:solidFill>
              </a:rPr>
              <a:t>Соревнования проводятся без игрока «либеро».</a:t>
            </a:r>
          </a:p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900" dirty="0">
                <a:solidFill>
                  <a:srgbClr val="002060"/>
                </a:solidFill>
              </a:rPr>
              <a:t>К Соревнованиям допускаются обучающиеся одной общеобразовательной организации, зачисленные в данное учреждение не позднее 1 января 2026 года (отборочный этап и финал).</a:t>
            </a:r>
          </a:p>
        </p:txBody>
      </p:sp>
      <p:pic>
        <p:nvPicPr>
          <p:cNvPr id="4" name="Picture 2" descr="https://crimuntur.ru/wp-content/uploads/2015/11/Untitled-22-300x300.jpg">
            <a:extLst>
              <a:ext uri="{FF2B5EF4-FFF2-40B4-BE49-F238E27FC236}">
                <a16:creationId xmlns:a16="http://schemas.microsoft.com/office/drawing/2014/main" id="{03929D8B-EE5E-4DF8-A7EE-BF69588B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556792"/>
            <a:ext cx="36472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DCFA8-4ED9-49FC-93D6-9B6438380B5B}"/>
              </a:ext>
            </a:extLst>
          </p:cNvPr>
          <p:cNvSpPr txBox="1"/>
          <p:nvPr/>
        </p:nvSpPr>
        <p:spPr>
          <a:xfrm>
            <a:off x="407368" y="4987798"/>
            <a:ext cx="11377264" cy="100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6525" indent="220663" algn="just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900" dirty="0">
                <a:solidFill>
                  <a:srgbClr val="002060"/>
                </a:solidFill>
              </a:rPr>
              <a:t>К Соревнованиям не допускаются команды отделений детско-юношеских спортивных школ, спортивных детско-юношеских школ Олимпийского резерва, училищ Олимпийского резерва, школ высшего спортивного мастерства.</a:t>
            </a:r>
          </a:p>
        </p:txBody>
      </p:sp>
    </p:spTree>
    <p:extLst>
      <p:ext uri="{BB962C8B-B14F-4D97-AF65-F5344CB8AC3E}">
        <p14:creationId xmlns:p14="http://schemas.microsoft.com/office/powerpoint/2010/main" val="891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389865" y="95087"/>
            <a:ext cx="11377264" cy="5256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Баскетбол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6550" y="788511"/>
            <a:ext cx="73629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1. Чемпионат «</a:t>
            </a:r>
            <a:r>
              <a:rPr lang="ru-RU" dirty="0" err="1">
                <a:solidFill>
                  <a:srgbClr val="002060"/>
                </a:solidFill>
              </a:rPr>
              <a:t>Локобаскет</a:t>
            </a:r>
            <a:r>
              <a:rPr lang="ru-RU" dirty="0">
                <a:solidFill>
                  <a:srgbClr val="002060"/>
                </a:solidFill>
              </a:rPr>
              <a:t>» по  баскетболу среди юношей и девушек Республики Крым не старше </a:t>
            </a:r>
            <a:r>
              <a:rPr lang="ru-RU" sz="2000" b="1" dirty="0">
                <a:solidFill>
                  <a:srgbClr val="002060"/>
                </a:solidFill>
              </a:rPr>
              <a:t>2010 года</a:t>
            </a:r>
            <a:r>
              <a:rPr lang="ru-RU" dirty="0">
                <a:solidFill>
                  <a:srgbClr val="002060"/>
                </a:solidFill>
              </a:rPr>
              <a:t> рождения сезона 2025-2026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1824" y="3452807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2. Чемпионат Школьной баскетбольной лиги «КЭС-БАСКЕТ» в Республике Крым среди команд общеобразовательных организаций сезона 2025-2026 гг. </a:t>
            </a:r>
            <a:r>
              <a:rPr lang="ru-RU" dirty="0">
                <a:solidFill>
                  <a:srgbClr val="FF0000"/>
                </a:solidFill>
              </a:rPr>
              <a:t>(заявочная компания с 3 сентября по 15 октября 2025 гг. на сайте </a:t>
            </a:r>
            <a:r>
              <a:rPr lang="en-US" dirty="0">
                <a:solidFill>
                  <a:srgbClr val="FF0000"/>
                </a:solidFill>
              </a:rPr>
              <a:t>https://anketa.kes-basket.ru/</a:t>
            </a:r>
            <a:r>
              <a:rPr lang="ru-RU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7" name="Рисунок 6" descr="\\storage\Общая\ОТДЕЛ ОРГАНИЗАЦИИ И ПРОВЕДЕНИЯ МЕРОПРИЯТИЙ\СОРЕВНОВАНИЯ 2019\Спартакиады\КЭС 19-20\logotip_kes_p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3501008"/>
            <a:ext cx="4009182" cy="162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764704"/>
            <a:ext cx="4009182" cy="162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42792"/>
              </p:ext>
            </p:extLst>
          </p:nvPr>
        </p:nvGraphicFramePr>
        <p:xfrm>
          <a:off x="4506648" y="1452384"/>
          <a:ext cx="72728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3957531407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3647486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этап (муниципальный)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октябрь-ноябрь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2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этап (зональный)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декабрь-январь</a:t>
                      </a:r>
                      <a:r>
                        <a:rPr lang="ru-RU" baseline="0" dirty="0"/>
                        <a:t> 2026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79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этап (финал)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январь-март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72012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82504"/>
              </p:ext>
            </p:extLst>
          </p:nvPr>
        </p:nvGraphicFramePr>
        <p:xfrm>
          <a:off x="4506716" y="4609936"/>
          <a:ext cx="72728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3957531407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3647486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этап (школьный)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ноябрь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2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этап (муниципальный)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декабрь</a:t>
                      </a:r>
                      <a:r>
                        <a:rPr lang="ru-RU" baseline="0" dirty="0"/>
                        <a:t> 2025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79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этап (дивизион)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январь-февраль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720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этап (финал)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февраль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8237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9865" y="2710661"/>
            <a:ext cx="113720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Состав команды: 12 человек, в том числе 10 игроков (</a:t>
            </a:r>
            <a:r>
              <a:rPr lang="ru-RU" sz="2000" b="1" dirty="0">
                <a:solidFill>
                  <a:srgbClr val="002060"/>
                </a:solidFill>
              </a:rPr>
              <a:t>не старше 2010 </a:t>
            </a:r>
            <a:r>
              <a:rPr lang="ru-RU" dirty="0">
                <a:solidFill>
                  <a:srgbClr val="002060"/>
                </a:solidFill>
              </a:rPr>
              <a:t>года рождения, имеющие гражданство Российской Федерации) и 2 тренера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9416" y="5267431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(2008-2013 года рождения)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661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6636060" y="116632"/>
            <a:ext cx="5148572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Всероссийских соревнований по футзалу «Кожаный мяч – Школьная футбольная лига» 2025/2026 учебного года</a:t>
            </a:r>
          </a:p>
        </p:txBody>
      </p:sp>
      <p:pic>
        <p:nvPicPr>
          <p:cNvPr id="3074" name="Picture 2" descr="https://avatars.mds.yandex.net/i?id=5eb47463d6cd55da9042584f250b14cc572961b4-547794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644471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7EEB279-DD0B-42C6-9495-47DB46E9B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21677"/>
              </p:ext>
            </p:extLst>
          </p:nvPr>
        </p:nvGraphicFramePr>
        <p:xfrm>
          <a:off x="191344" y="2579677"/>
          <a:ext cx="11593288" cy="4117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420">
                  <a:extLst>
                    <a:ext uri="{9D8B030D-6E8A-4147-A177-3AD203B41FA5}">
                      <a16:colId xmlns:a16="http://schemas.microsoft.com/office/drawing/2014/main" val="97168244"/>
                    </a:ext>
                  </a:extLst>
                </a:gridCol>
                <a:gridCol w="2861634">
                  <a:extLst>
                    <a:ext uri="{9D8B030D-6E8A-4147-A177-3AD203B41FA5}">
                      <a16:colId xmlns:a16="http://schemas.microsoft.com/office/drawing/2014/main" val="892212439"/>
                    </a:ext>
                  </a:extLst>
                </a:gridCol>
                <a:gridCol w="4182388">
                  <a:extLst>
                    <a:ext uri="{9D8B030D-6E8A-4147-A177-3AD203B41FA5}">
                      <a16:colId xmlns:a16="http://schemas.microsoft.com/office/drawing/2014/main" val="3954747170"/>
                    </a:ext>
                  </a:extLst>
                </a:gridCol>
                <a:gridCol w="2130846">
                  <a:extLst>
                    <a:ext uri="{9D8B030D-6E8A-4147-A177-3AD203B41FA5}">
                      <a16:colId xmlns:a16="http://schemas.microsoft.com/office/drawing/2014/main" val="3392990522"/>
                    </a:ext>
                  </a:extLst>
                </a:gridCol>
              </a:tblGrid>
              <a:tr h="716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>
                          <a:effectLst/>
                        </a:rPr>
                        <a:t>Команды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Возраст участников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Сроки проведения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Места проведения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723181"/>
                  </a:ext>
                </a:extLst>
              </a:tr>
              <a:tr h="31883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Мальчики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1800" kern="100" dirty="0">
                          <a:effectLst/>
                        </a:rPr>
                        <a:t>1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ru-RU" sz="1800" kern="100" dirty="0">
                          <a:effectLst/>
                        </a:rPr>
                        <a:t>-1</a:t>
                      </a: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ru-RU" sz="1800" kern="100" dirty="0">
                          <a:effectLst/>
                        </a:rPr>
                        <a:t> лет (201</a:t>
                      </a:r>
                      <a:r>
                        <a:rPr lang="en-US" sz="1800" kern="100" dirty="0">
                          <a:effectLst/>
                        </a:rPr>
                        <a:t>3</a:t>
                      </a:r>
                      <a:r>
                        <a:rPr lang="ru-RU" sz="1800" kern="100" dirty="0">
                          <a:effectLst/>
                        </a:rPr>
                        <a:t>-201</a:t>
                      </a:r>
                      <a:r>
                        <a:rPr lang="en-US" sz="1800" kern="100" dirty="0">
                          <a:effectLst/>
                        </a:rPr>
                        <a:t>4</a:t>
                      </a:r>
                      <a:r>
                        <a:rPr lang="ru-RU" sz="1800" kern="100" baseline="0" dirty="0">
                          <a:effectLst/>
                        </a:rPr>
                        <a:t> гг. р.)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Школьный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октябрь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Муниципальный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ноябрь 2025</a:t>
                      </a:r>
                      <a:r>
                        <a:rPr lang="en-US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ru-RU" sz="2000" kern="100" dirty="0">
                          <a:effectLst/>
                        </a:rPr>
                        <a:t>зональный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декабрь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Финал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kumimoji="0" lang="ru-RU" sz="2000" i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2026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Будут определены после проведения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муниципального этапа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090376"/>
                  </a:ext>
                </a:extLst>
              </a:tr>
              <a:tr h="311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лет (201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21639"/>
                  </a:ext>
                </a:extLst>
              </a:tr>
              <a:tr h="943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-17 лет (2008-2009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-2010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35747"/>
                  </a:ext>
                </a:extLst>
              </a:tr>
              <a:tr h="31883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Девочки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1800" kern="100" dirty="0">
                          <a:effectLst/>
                        </a:rPr>
                        <a:t>1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ru-RU" sz="1800" kern="100" dirty="0">
                          <a:effectLst/>
                        </a:rPr>
                        <a:t>-1</a:t>
                      </a: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ru-RU" sz="1800" kern="100" dirty="0">
                          <a:effectLst/>
                        </a:rPr>
                        <a:t> лет (201</a:t>
                      </a:r>
                      <a:r>
                        <a:rPr lang="en-US" sz="1800" kern="100" dirty="0">
                          <a:effectLst/>
                        </a:rPr>
                        <a:t>3</a:t>
                      </a:r>
                      <a:r>
                        <a:rPr lang="ru-RU" sz="1800" kern="100" dirty="0">
                          <a:effectLst/>
                        </a:rPr>
                        <a:t>-201</a:t>
                      </a:r>
                      <a:r>
                        <a:rPr lang="en-US" sz="1800" kern="100" dirty="0">
                          <a:effectLst/>
                        </a:rPr>
                        <a:t>4</a:t>
                      </a:r>
                      <a:r>
                        <a:rPr lang="ru-RU" sz="1800" kern="100" baseline="0" dirty="0">
                          <a:effectLst/>
                        </a:rPr>
                        <a:t> гг. р.)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Школьный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октябрь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Муниципальный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ноябрь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Зональный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декабрь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Финал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kumimoji="0" lang="ru-RU" sz="2000" i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</a:t>
                      </a:r>
                      <a:r>
                        <a:rPr kumimoji="0" lang="ru-RU" sz="2000" i="1" kern="1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2025</a:t>
                      </a:r>
                      <a:r>
                        <a:rPr kumimoji="0" lang="en-US" sz="2000" i="1" kern="1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2000" i="1" kern="100" baseline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2000" i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2026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Будут определены после проведения  муниципального этапа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659970"/>
                  </a:ext>
                </a:extLst>
              </a:tr>
              <a:tr h="311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лет (201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606855"/>
                  </a:ext>
                </a:extLst>
              </a:tr>
              <a:tr h="119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-17 лет (2008-2009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-2010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07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1E0F391-31D2-4457-B2B4-DA34CEA406E9}"/>
              </a:ext>
            </a:extLst>
          </p:cNvPr>
          <p:cNvSpPr txBox="1">
            <a:spLocks/>
          </p:cNvSpPr>
          <p:nvPr/>
        </p:nvSpPr>
        <p:spPr>
          <a:xfrm>
            <a:off x="407368" y="116633"/>
            <a:ext cx="11377264" cy="10801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Региональный этап Всероссийских соревнований по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футзалу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«Кожаный мяч – Школьная футбольная лига» в Республике Крым в 2025/2026 учебном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90117"/>
              </p:ext>
            </p:extLst>
          </p:nvPr>
        </p:nvGraphicFramePr>
        <p:xfrm>
          <a:off x="420071" y="1412777"/>
          <a:ext cx="11377266" cy="4651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3357">
                  <a:extLst>
                    <a:ext uri="{9D8B030D-6E8A-4147-A177-3AD203B41FA5}">
                      <a16:colId xmlns:a16="http://schemas.microsoft.com/office/drawing/2014/main" val="9716824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892212439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3954747170"/>
                    </a:ext>
                  </a:extLst>
                </a:gridCol>
                <a:gridCol w="2091141">
                  <a:extLst>
                    <a:ext uri="{9D8B030D-6E8A-4147-A177-3AD203B41FA5}">
                      <a16:colId xmlns:a16="http://schemas.microsoft.com/office/drawing/2014/main" val="3392990522"/>
                    </a:ext>
                  </a:extLst>
                </a:gridCol>
              </a:tblGrid>
              <a:tr h="808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>
                          <a:effectLst/>
                        </a:rPr>
                        <a:t>Команды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Возраст </a:t>
                      </a:r>
                      <a:r>
                        <a:rPr lang="ru-RU" sz="2000" kern="100" dirty="0" smtClean="0">
                          <a:effectLst/>
                        </a:rPr>
                        <a:t>участников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lang="ru-RU" sz="20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kern="1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рассмотрении (вариант 1)</a:t>
                      </a:r>
                      <a:endParaRPr lang="ru-RU" sz="2000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Сроки проведения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Места проведения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723181"/>
                  </a:ext>
                </a:extLst>
              </a:tr>
              <a:tr h="36001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Мальчики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1800" kern="100" dirty="0">
                          <a:effectLst/>
                        </a:rPr>
                        <a:t>1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ru-RU" sz="1800" kern="100" dirty="0">
                          <a:effectLst/>
                        </a:rPr>
                        <a:t>-1</a:t>
                      </a: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ru-RU" sz="1800" kern="100" dirty="0">
                          <a:effectLst/>
                        </a:rPr>
                        <a:t> лет (201</a:t>
                      </a:r>
                      <a:r>
                        <a:rPr lang="en-US" sz="1800" kern="100" dirty="0">
                          <a:effectLst/>
                        </a:rPr>
                        <a:t>3</a:t>
                      </a:r>
                      <a:r>
                        <a:rPr lang="ru-RU" sz="1800" kern="100" dirty="0">
                          <a:effectLst/>
                        </a:rPr>
                        <a:t>-201</a:t>
                      </a:r>
                      <a:r>
                        <a:rPr lang="en-US" sz="1800" kern="100" dirty="0">
                          <a:effectLst/>
                        </a:rPr>
                        <a:t>4</a:t>
                      </a:r>
                      <a:r>
                        <a:rPr lang="ru-RU" sz="1800" kern="100" baseline="0" dirty="0">
                          <a:effectLst/>
                        </a:rPr>
                        <a:t> гг. р.)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Школьный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октябрь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Муниципальный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ноябрь 2025</a:t>
                      </a:r>
                      <a:r>
                        <a:rPr lang="en-US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ru-RU" sz="2000" kern="100" dirty="0">
                          <a:effectLst/>
                        </a:rPr>
                        <a:t>зональный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декабрь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Финал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kumimoji="0" lang="ru-RU" sz="2000" i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2026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Будут определены после проведения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муниципального этапа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090376"/>
                  </a:ext>
                </a:extLst>
              </a:tr>
              <a:tr h="351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лет (201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21639"/>
                  </a:ext>
                </a:extLst>
              </a:tr>
              <a:tr h="880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-17 лет (2008-2009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-2010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35747"/>
                  </a:ext>
                </a:extLst>
              </a:tr>
              <a:tr h="36001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endParaRPr lang="ru-RU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Девочки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1800" kern="100" dirty="0">
                          <a:effectLst/>
                        </a:rPr>
                        <a:t>1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ru-RU" sz="1800" kern="100" dirty="0">
                          <a:effectLst/>
                        </a:rPr>
                        <a:t>-1</a:t>
                      </a: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ru-RU" sz="1800" kern="100" dirty="0">
                          <a:effectLst/>
                        </a:rPr>
                        <a:t> лет (201</a:t>
                      </a:r>
                      <a:r>
                        <a:rPr lang="en-US" sz="1800" kern="100" dirty="0">
                          <a:effectLst/>
                        </a:rPr>
                        <a:t>3</a:t>
                      </a:r>
                      <a:r>
                        <a:rPr lang="ru-RU" sz="1800" kern="100" dirty="0">
                          <a:effectLst/>
                        </a:rPr>
                        <a:t>-201</a:t>
                      </a:r>
                      <a:r>
                        <a:rPr lang="en-US" sz="1800" kern="100" dirty="0">
                          <a:effectLst/>
                        </a:rPr>
                        <a:t>4</a:t>
                      </a:r>
                      <a:r>
                        <a:rPr lang="ru-RU" sz="1800" kern="100" baseline="0" dirty="0">
                          <a:effectLst/>
                        </a:rPr>
                        <a:t> гг. р.)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Школьный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октябрь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Муниципальный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ноябрь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Зональный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i="1" kern="100" dirty="0">
                          <a:solidFill>
                            <a:schemeClr val="accent1"/>
                          </a:solidFill>
                          <a:effectLst/>
                        </a:rPr>
                        <a:t>декабрь 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Финал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kumimoji="0" lang="ru-RU" sz="2000" i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</a:t>
                      </a:r>
                      <a:r>
                        <a:rPr kumimoji="0" lang="ru-RU" sz="2000" i="1" kern="1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2025</a:t>
                      </a:r>
                      <a:r>
                        <a:rPr kumimoji="0" lang="en-US" sz="2000" i="1" kern="1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2000" i="1" kern="100" baseline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2000" i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2026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</a:pPr>
                      <a:r>
                        <a:rPr lang="ru-RU" sz="2000" kern="100" dirty="0">
                          <a:effectLst/>
                        </a:rPr>
                        <a:t>Будут определены после проведения  муниципального этапа 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659970"/>
                  </a:ext>
                </a:extLst>
              </a:tr>
              <a:tr h="351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лет (201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606855"/>
                  </a:ext>
                </a:extLst>
              </a:tr>
              <a:tr h="1353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8415" algn="l"/>
                          <a:tab pos="1590040" algn="l"/>
                          <a:tab pos="1877060" algn="l"/>
                          <a:tab pos="3133090" algn="l"/>
                          <a:tab pos="4077970" algn="l"/>
                          <a:tab pos="4455795" algn="l"/>
                          <a:tab pos="5650865" algn="l"/>
                        </a:tabLst>
                        <a:defRPr/>
                      </a:pP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-17 лет (2008-2009</a:t>
                      </a: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-2010</a:t>
                      </a:r>
                      <a:r>
                        <a:rPr kumimoji="0" lang="ru-RU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гг. р.)</a:t>
                      </a:r>
                      <a:endParaRPr kumimoji="0" lang="ru-RU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07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8105</TotalTime>
  <Words>2725</Words>
  <Application>Microsoft Office PowerPoint</Application>
  <PresentationFormat>Широкоэкранный</PresentationFormat>
  <Paragraphs>582</Paragraphs>
  <Slides>37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Book Antiqua</vt:lpstr>
      <vt:lpstr>Calibri</vt:lpstr>
      <vt:lpstr>Kollektif Bold</vt:lpstr>
      <vt:lpstr>Lucida Sans</vt:lpstr>
      <vt:lpstr>Open Sans Bold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726</cp:revision>
  <cp:lastPrinted>2024-02-01T14:12:12Z</cp:lastPrinted>
  <dcterms:created xsi:type="dcterms:W3CDTF">2015-08-24T15:47:52Z</dcterms:created>
  <dcterms:modified xsi:type="dcterms:W3CDTF">2025-08-25T14:33:38Z</dcterms:modified>
</cp:coreProperties>
</file>