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15" r:id="rId3"/>
    <p:sldId id="317" r:id="rId4"/>
    <p:sldId id="258" r:id="rId5"/>
    <p:sldId id="316" r:id="rId6"/>
    <p:sldId id="259" r:id="rId7"/>
    <p:sldId id="319" r:id="rId8"/>
    <p:sldId id="320" r:id="rId9"/>
    <p:sldId id="318" r:id="rId10"/>
    <p:sldId id="266" r:id="rId11"/>
    <p:sldId id="260" r:id="rId12"/>
    <p:sldId id="269" r:id="rId13"/>
    <p:sldId id="323" r:id="rId14"/>
    <p:sldId id="32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80925" autoAdjust="0"/>
  </p:normalViewPr>
  <p:slideViewPr>
    <p:cSldViewPr>
      <p:cViewPr varScale="1">
        <p:scale>
          <a:sx n="56" d="100"/>
          <a:sy n="56" d="100"/>
        </p:scale>
        <p:origin x="18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5F674-0D4C-4F7C-964A-B27FE46FD01F}" type="datetimeFigureOut">
              <a:rPr lang="ru-RU" smtClean="0"/>
              <a:t>13.03.2023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5A623-F823-48F7-B738-7A50ABAE13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07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5A623-F823-48F7-B738-7A50ABAE13B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7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526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2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42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8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5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9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4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13.03.2023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98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260648"/>
            <a:ext cx="734481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МОЛОДЕЖИ РЕСПУБЛИКИ КРЫМ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</a:rPr>
              <a:t>РЕСПУБЛИКАНСКИЙ СЕМИНАР</a:t>
            </a:r>
          </a:p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</a:rPr>
              <a:t>«Организация и проведение республиканских этапов Всероссийских мероприятий туристско-краеведческой и физкультурно-спортивной направленности»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843775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2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-86088" y="1886416"/>
            <a:ext cx="4644008" cy="1512168"/>
          </a:xfrm>
        </p:spPr>
        <p:txBody>
          <a:bodyPr>
            <a:normAutofit fontScale="25000" lnSpcReduction="20000"/>
          </a:bodyPr>
          <a:lstStyle/>
          <a:p>
            <a:pPr marL="137160" indent="0">
              <a:lnSpc>
                <a:spcPct val="120000"/>
              </a:lnSpc>
              <a:buNone/>
            </a:pPr>
            <a:r>
              <a:rPr lang="ru-RU" sz="9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Городские классы-команды:</a:t>
            </a:r>
          </a:p>
          <a:p>
            <a:pPr marL="137160" indent="0">
              <a:lnSpc>
                <a:spcPct val="120000"/>
              </a:lnSpc>
              <a:buNone/>
            </a:pPr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– г. Судак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– г. Евпатория</a:t>
            </a:r>
            <a:endParaRPr lang="en-US" sz="9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III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место – г. Феодосия</a:t>
            </a:r>
          </a:p>
          <a:p>
            <a:pPr marL="137160" indent="0">
              <a:lnSpc>
                <a:spcPct val="120000"/>
              </a:lnSpc>
              <a:buNone/>
            </a:pPr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  <a:p>
            <a:pPr marL="137160" indent="0">
              <a:lnSpc>
                <a:spcPct val="120000"/>
              </a:lnSpc>
              <a:buNone/>
            </a:pPr>
            <a:endParaRPr lang="ru-RU" dirty="0"/>
          </a:p>
          <a:p>
            <a:pPr marL="137160" indent="0">
              <a:lnSpc>
                <a:spcPct val="120000"/>
              </a:lnSpc>
              <a:buNone/>
            </a:pPr>
            <a:endParaRPr lang="ru-RU" dirty="0"/>
          </a:p>
          <a:p>
            <a:pPr marL="137160" indent="0">
              <a:lnSpc>
                <a:spcPct val="120000"/>
              </a:lnSpc>
              <a:buNone/>
            </a:pPr>
            <a:endParaRPr lang="ru-RU" dirty="0"/>
          </a:p>
          <a:p>
            <a:pPr marL="137160" indent="0">
              <a:lnSpc>
                <a:spcPct val="120000"/>
              </a:lnSpc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3424" y="158414"/>
            <a:ext cx="8928992" cy="74800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ПОБЕДИТЕЛИ И ПРИЗЕРЫ 2022 ГОДА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067944" y="1886416"/>
            <a:ext cx="5076056" cy="172819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r">
              <a:lnSpc>
                <a:spcPct val="120000"/>
              </a:lnSpc>
              <a:buFont typeface="Wingdings 2"/>
              <a:buNone/>
            </a:pPr>
            <a:r>
              <a:rPr lang="ru-RU" sz="9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Сельские классы-команды:</a:t>
            </a:r>
          </a:p>
          <a:p>
            <a:pPr marL="137160" indent="0">
              <a:lnSpc>
                <a:spcPct val="120000"/>
              </a:lnSpc>
              <a:buFont typeface="Wingdings 2"/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– Симферопольский район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– Бахчисарайский район</a:t>
            </a:r>
            <a:endParaRPr lang="en-US" sz="9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lnSpc>
                <a:spcPct val="150000"/>
              </a:lnSpc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 – пгт. Массандра, г. Ялта</a:t>
            </a:r>
          </a:p>
          <a:p>
            <a:pPr marL="137160" indent="0">
              <a:buFont typeface="Wingdings 2"/>
              <a:buNone/>
            </a:pPr>
            <a:endParaRPr lang="ru-RU" sz="8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3424" y="1122439"/>
            <a:ext cx="8928992" cy="6081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8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«Президентские состязания»</a:t>
            </a:r>
            <a:endParaRPr lang="ru-RU" sz="3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3424" y="4205707"/>
            <a:ext cx="8928992" cy="6081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«Президентские спортивные игры»</a:t>
            </a:r>
            <a:endParaRPr lang="ru-RU" sz="3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339752" y="4813848"/>
            <a:ext cx="5472608" cy="1216865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>
              <a:lnSpc>
                <a:spcPct val="150000"/>
              </a:lnSpc>
              <a:buFont typeface="Wingdings 2"/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– г. Симферополь</a:t>
            </a:r>
          </a:p>
          <a:p>
            <a:pPr marL="137160" indent="0">
              <a:lnSpc>
                <a:spcPct val="150000"/>
              </a:lnSpc>
              <a:buFont typeface="Wingdings 2"/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 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– г. Феодосия</a:t>
            </a:r>
            <a:endParaRPr lang="en-US" sz="9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>
              <a:lnSpc>
                <a:spcPct val="150000"/>
              </a:lnSpc>
              <a:buFont typeface="Wingdings 2"/>
              <a:buNone/>
            </a:pPr>
            <a:r>
              <a:rPr lang="en-US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III</a:t>
            </a:r>
            <a:r>
              <a:rPr lang="ru-RU" sz="9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место – г. Евпатория</a:t>
            </a:r>
          </a:p>
          <a:p>
            <a:pPr marL="137160" indent="0">
              <a:buFont typeface="Wingdings 2"/>
              <a:buNone/>
            </a:pPr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21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389" y="202683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УЧАСТИЕ ВО ВСЕРОССИЙСКОМ ЭТАПЕ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121" y="3156850"/>
            <a:ext cx="3836799" cy="387255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Республику Крым представляли:</a:t>
            </a:r>
          </a:p>
          <a:p>
            <a:pPr marL="137160" indent="0">
              <a:buNone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городская класс-команда МБОУ «СОШ № 4» городского округа Судак Республики Крым;</a:t>
            </a:r>
          </a:p>
          <a:p>
            <a:pPr marL="137160" indent="0">
              <a:buNone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сельская класс-команда МБОУ «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Чистенская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школа-гимназия им. Героя Социалистического Труда Тарасюка И.С.» Симферопольского района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0389" y="1124744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«Президентские состязания»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9507" y="2069644"/>
            <a:ext cx="9006989" cy="92730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этап соревнований прошел с 7 по 27 сентября 2022 года на базе ФГБОУ ДО «Всероссийский детский центр «Орленок» (Краснодарский край). </a:t>
            </a:r>
          </a:p>
          <a:p>
            <a:pPr marL="13716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приняло участие 82 региона.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83D149-0AE8-8130-0836-EB6D4544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" t="515" b="15949"/>
          <a:stretch/>
        </p:blipFill>
        <p:spPr>
          <a:xfrm>
            <a:off x="3974862" y="2985450"/>
            <a:ext cx="5010248" cy="32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9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389" y="202683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УЧАСТИЕ ВО ВСЕРОССИЙСКОМ ЭТАПЕ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-63432" y="3212976"/>
            <a:ext cx="3915351" cy="3586357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Республику Крым представляла команда МБОУ «Средняя школа № 34» муниципального образования городской округ Симферополь Республики Крым </a:t>
            </a:r>
          </a:p>
          <a:p>
            <a:pPr marL="137160" indent="0">
              <a:buNone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Общекомандный зачет – </a:t>
            </a: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место!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0389" y="1124744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«Президентские спортивные игры»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63431" y="2024038"/>
            <a:ext cx="9006989" cy="92730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этап соревнований прошел с 14 сентября по 4 октября 2022 года на базе ФГБОУ «Всероссийский детский центр «Смена» в Краснодарском крае. Всего приняло участие 84 региона.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3CAE93-84ED-FE53-7ECA-0AF3D4C25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0" t="20464" r="11413" b="-1"/>
          <a:stretch/>
        </p:blipFill>
        <p:spPr>
          <a:xfrm>
            <a:off x="4050595" y="3075349"/>
            <a:ext cx="4892963" cy="36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389" y="116632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Мониторинг проведения соревнований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63431" y="980728"/>
            <a:ext cx="9006989" cy="747644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Министерства просвещения Российской Федерации от 01.03.2023 № АЗ-244/06 «О проведении мониторингов»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CA483-CDD9-2246-8026-8825AA2F7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1" t="16493" r="16375" b="3942"/>
          <a:stretch/>
        </p:blipFill>
        <p:spPr>
          <a:xfrm rot="16200000">
            <a:off x="-663900" y="2539593"/>
            <a:ext cx="4974056" cy="3285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327A1-F59C-DA03-F631-33673E620949}"/>
              </a:ext>
            </a:extLst>
          </p:cNvPr>
          <p:cNvSpPr txBox="1"/>
          <p:nvPr/>
        </p:nvSpPr>
        <p:spPr>
          <a:xfrm>
            <a:off x="3563888" y="1663055"/>
            <a:ext cx="544310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предоставления отчетов школьных и муниципальных этапов:</a:t>
            </a:r>
          </a:p>
          <a:p>
            <a:pPr algn="just" fontAlgn="base"/>
            <a:endParaRPr lang="ru-RU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ШСК:</a:t>
            </a:r>
          </a:p>
          <a:p>
            <a:pPr algn="just"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этап – до 15 марта 2023 года;</a:t>
            </a:r>
          </a:p>
          <a:p>
            <a:pPr algn="just"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этап – до 20 марта 2023 года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Президентские состязания, Президентские спортивные игры: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этап – до 30 апреля 2023 года;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этап – до 30 мая 2023 года</a:t>
            </a:r>
          </a:p>
          <a:p>
            <a:pPr algn="just" fontAlgn="base"/>
            <a:endParaRPr lang="ru-RU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подается в личном кабинете на платформе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еип-фкис.рф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«Мои отчеты»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Категории: 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спортивный клуб»,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«Общеобразовательная организация», </a:t>
            </a:r>
          </a:p>
          <a:p>
            <a:pPr algn="just"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«Органы муниципального управления образования» </a:t>
            </a:r>
          </a:p>
        </p:txBody>
      </p:sp>
    </p:spTree>
    <p:extLst>
      <p:ext uri="{BB962C8B-B14F-4D97-AF65-F5344CB8AC3E}">
        <p14:creationId xmlns:p14="http://schemas.microsoft.com/office/powerpoint/2010/main" val="32555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260648"/>
            <a:ext cx="734481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МОЛОДЕЖИ РЕСПУБЛИКИ КРЫМ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3645024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7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982862"/>
            <a:ext cx="2610405" cy="261449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1560" y="3982861"/>
            <a:ext cx="5256584" cy="246520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34290" tIns="0" rIns="162000" bIns="0" anchor="ctr" anchorCtr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Об итогах участия муниципальных образований Республики Крым в мероприятиях физкультурно-спортивной направленности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2022 году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endParaRPr lang="ru-RU" sz="1600" i="1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r">
              <a:tabLst>
                <a:tab pos="4032546" algn="l"/>
                <a:tab pos="4442111" algn="l"/>
              </a:tabLst>
            </a:pPr>
            <a:r>
              <a:rPr lang="ru-RU" sz="16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Докладчик: Павлова Екатерина Сергеевна, </a:t>
            </a:r>
          </a:p>
          <a:p>
            <a:pPr algn="r">
              <a:tabLst>
                <a:tab pos="4032546" algn="l"/>
                <a:tab pos="4442111" algn="l"/>
              </a:tabLst>
            </a:pPr>
            <a:r>
              <a:rPr lang="ru-RU" sz="16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методист спортивно-массового отдела </a:t>
            </a:r>
          </a:p>
          <a:p>
            <a:pPr algn="r">
              <a:tabLst>
                <a:tab pos="4032546" algn="l"/>
                <a:tab pos="4442111" algn="l"/>
              </a:tabLst>
            </a:pPr>
            <a:r>
              <a:rPr lang="ru-RU" sz="16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ГБОУ ДО РК «ЦДЮТК»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54F52D-7A40-C0E9-E4A3-ECD6E6C8BD12}"/>
              </a:ext>
            </a:extLst>
          </p:cNvPr>
          <p:cNvSpPr/>
          <p:nvPr/>
        </p:nvSpPr>
        <p:spPr>
          <a:xfrm>
            <a:off x="899592" y="260648"/>
            <a:ext cx="734481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МОЛОДЕЖИ РЕСПУБЛИКИ КРЫМ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</a:rPr>
              <a:t>РЕСПУБЛИКАНСКИЙ СЕМИНАР</a:t>
            </a:r>
          </a:p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</a:rPr>
              <a:t>«Организация и проведение республиканских этапов Всероссийских мероприятий туристско-краеведческой и физкультурно-спортивной направленности»</a:t>
            </a:r>
          </a:p>
        </p:txBody>
      </p:sp>
    </p:spTree>
    <p:extLst>
      <p:ext uri="{BB962C8B-B14F-4D97-AF65-F5344CB8AC3E}">
        <p14:creationId xmlns:p14="http://schemas.microsoft.com/office/powerpoint/2010/main" val="215347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50405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Количество участников всероссийских спортивно-массовых и конкурсных мероприятий физкультурно-спортивной направленности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431740"/>
              </p:ext>
            </p:extLst>
          </p:nvPr>
        </p:nvGraphicFramePr>
        <p:xfrm>
          <a:off x="251520" y="2204864"/>
          <a:ext cx="8608441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7392">
                  <a:extLst>
                    <a:ext uri="{9D8B030D-6E8A-4147-A177-3AD203B41FA5}">
                      <a16:colId xmlns:a16="http://schemas.microsoft.com/office/drawing/2014/main" val="3558244516"/>
                    </a:ext>
                  </a:extLst>
                </a:gridCol>
                <a:gridCol w="4021049">
                  <a:extLst>
                    <a:ext uri="{9D8B030D-6E8A-4147-A177-3AD203B41FA5}">
                      <a16:colId xmlns:a16="http://schemas.microsoft.com/office/drawing/2014/main" val="703957719"/>
                    </a:ext>
                  </a:extLst>
                </a:gridCol>
              </a:tblGrid>
              <a:tr h="10621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Этапы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Количество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850607"/>
                  </a:ext>
                </a:extLst>
              </a:tr>
              <a:tr h="106211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Муниципальный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16604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792777"/>
                  </a:ext>
                </a:extLst>
              </a:tr>
              <a:tr h="106211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Республиканский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2676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14041"/>
                  </a:ext>
                </a:extLst>
              </a:tr>
              <a:tr h="106211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Всероссийский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58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49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48CF748-D818-2D67-3431-DCBBE4C4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50405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Итоговая таблица участия муниципальных районов и городских округов в республиканских спортивно-массовых мероприятиях в 2021-2022 учебном году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5C49E065-1662-A8CF-219B-77F02CF32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79971"/>
              </p:ext>
            </p:extLst>
          </p:nvPr>
        </p:nvGraphicFramePr>
        <p:xfrm>
          <a:off x="0" y="1124744"/>
          <a:ext cx="9144000" cy="5733268"/>
        </p:xfrm>
        <a:graphic>
          <a:graphicData uri="http://schemas.openxmlformats.org/drawingml/2006/table">
            <a:tbl>
              <a:tblPr/>
              <a:tblGrid>
                <a:gridCol w="393974">
                  <a:extLst>
                    <a:ext uri="{9D8B030D-6E8A-4147-A177-3AD203B41FA5}">
                      <a16:colId xmlns:a16="http://schemas.microsoft.com/office/drawing/2014/main" val="945648993"/>
                    </a:ext>
                  </a:extLst>
                </a:gridCol>
                <a:gridCol w="1591781">
                  <a:extLst>
                    <a:ext uri="{9D8B030D-6E8A-4147-A177-3AD203B41FA5}">
                      <a16:colId xmlns:a16="http://schemas.microsoft.com/office/drawing/2014/main" val="3059796546"/>
                    </a:ext>
                  </a:extLst>
                </a:gridCol>
                <a:gridCol w="622732">
                  <a:extLst>
                    <a:ext uri="{9D8B030D-6E8A-4147-A177-3AD203B41FA5}">
                      <a16:colId xmlns:a16="http://schemas.microsoft.com/office/drawing/2014/main" val="495467737"/>
                    </a:ext>
                  </a:extLst>
                </a:gridCol>
                <a:gridCol w="686276">
                  <a:extLst>
                    <a:ext uri="{9D8B030D-6E8A-4147-A177-3AD203B41FA5}">
                      <a16:colId xmlns:a16="http://schemas.microsoft.com/office/drawing/2014/main" val="2431564699"/>
                    </a:ext>
                  </a:extLst>
                </a:gridCol>
                <a:gridCol w="686276">
                  <a:extLst>
                    <a:ext uri="{9D8B030D-6E8A-4147-A177-3AD203B41FA5}">
                      <a16:colId xmlns:a16="http://schemas.microsoft.com/office/drawing/2014/main" val="282270848"/>
                    </a:ext>
                  </a:extLst>
                </a:gridCol>
                <a:gridCol w="508353">
                  <a:extLst>
                    <a:ext uri="{9D8B030D-6E8A-4147-A177-3AD203B41FA5}">
                      <a16:colId xmlns:a16="http://schemas.microsoft.com/office/drawing/2014/main" val="3148019006"/>
                    </a:ext>
                  </a:extLst>
                </a:gridCol>
                <a:gridCol w="597316">
                  <a:extLst>
                    <a:ext uri="{9D8B030D-6E8A-4147-A177-3AD203B41FA5}">
                      <a16:colId xmlns:a16="http://schemas.microsoft.com/office/drawing/2014/main" val="814167180"/>
                    </a:ext>
                  </a:extLst>
                </a:gridCol>
                <a:gridCol w="711695">
                  <a:extLst>
                    <a:ext uri="{9D8B030D-6E8A-4147-A177-3AD203B41FA5}">
                      <a16:colId xmlns:a16="http://schemas.microsoft.com/office/drawing/2014/main" val="4052405729"/>
                    </a:ext>
                  </a:extLst>
                </a:gridCol>
                <a:gridCol w="711695">
                  <a:extLst>
                    <a:ext uri="{9D8B030D-6E8A-4147-A177-3AD203B41FA5}">
                      <a16:colId xmlns:a16="http://schemas.microsoft.com/office/drawing/2014/main" val="3766967962"/>
                    </a:ext>
                  </a:extLst>
                </a:gridCol>
                <a:gridCol w="673567">
                  <a:extLst>
                    <a:ext uri="{9D8B030D-6E8A-4147-A177-3AD203B41FA5}">
                      <a16:colId xmlns:a16="http://schemas.microsoft.com/office/drawing/2014/main" val="3258305900"/>
                    </a:ext>
                  </a:extLst>
                </a:gridCol>
                <a:gridCol w="673567">
                  <a:extLst>
                    <a:ext uri="{9D8B030D-6E8A-4147-A177-3AD203B41FA5}">
                      <a16:colId xmlns:a16="http://schemas.microsoft.com/office/drawing/2014/main" val="297228238"/>
                    </a:ext>
                  </a:extLst>
                </a:gridCol>
                <a:gridCol w="648150">
                  <a:extLst>
                    <a:ext uri="{9D8B030D-6E8A-4147-A177-3AD203B41FA5}">
                      <a16:colId xmlns:a16="http://schemas.microsoft.com/office/drawing/2014/main" val="618893593"/>
                    </a:ext>
                  </a:extLst>
                </a:gridCol>
                <a:gridCol w="638618">
                  <a:extLst>
                    <a:ext uri="{9D8B030D-6E8A-4147-A177-3AD203B41FA5}">
                      <a16:colId xmlns:a16="http://schemas.microsoft.com/office/drawing/2014/main" val="216743796"/>
                    </a:ext>
                  </a:extLst>
                </a:gridCol>
              </a:tblGrid>
              <a:tr h="386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Город,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Мини-футбол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(2008-2009 гг.р.)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Белая Ладья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Серебряный мяч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Президентские состязания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Президентские игры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Игры ШСК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баллов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Занятое место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740816"/>
                  </a:ext>
                </a:extLst>
              </a:tr>
              <a:tr h="18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юноши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девушки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юноши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девушки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185746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г.Алушта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96285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г.Армянск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687539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г.Джанкой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925785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г.Евпатория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88522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г.Керчь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562124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г.Красноперекопск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10227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г.Саки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767454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г.Симферополь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309876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г.Судак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374391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г.Феодосия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83639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г.Ялта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971192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307662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Бахчисарайский  р-н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510271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Белогорский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955750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Джанкойский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550363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247905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Красногвардейский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465243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Красноперекопский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802036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Ленинский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11-12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143202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Нижнегорский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95741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Первомайский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268475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Раздольненский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14-15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70357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Сакский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11-12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913837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Симферопольский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01828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оветск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14117"/>
                  </a:ext>
                </a:extLst>
              </a:tr>
              <a:tr h="198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509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Черноморский р-н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14-15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14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77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50405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Массовость участия: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55494"/>
              </p:ext>
            </p:extLst>
          </p:nvPr>
        </p:nvGraphicFramePr>
        <p:xfrm>
          <a:off x="179512" y="620689"/>
          <a:ext cx="878497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022">
                  <a:extLst>
                    <a:ext uri="{9D8B030D-6E8A-4147-A177-3AD203B41FA5}">
                      <a16:colId xmlns:a16="http://schemas.microsoft.com/office/drawing/2014/main" val="703957719"/>
                    </a:ext>
                  </a:extLst>
                </a:gridCol>
                <a:gridCol w="4543954">
                  <a:extLst>
                    <a:ext uri="{9D8B030D-6E8A-4147-A177-3AD203B41FA5}">
                      <a16:colId xmlns:a16="http://schemas.microsoft.com/office/drawing/2014/main" val="1840512222"/>
                    </a:ext>
                  </a:extLst>
                </a:gridCol>
              </a:tblGrid>
              <a:tr h="357275">
                <a:tc>
                  <a:txBody>
                    <a:bodyPr/>
                    <a:lstStyle/>
                    <a:p>
                      <a:pPr algn="ctr"/>
                      <a:r>
                        <a:rPr lang="ru-RU" sz="2600" dirty="0"/>
                        <a:t>На муниципальном этапе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dirty="0"/>
                        <a:t>На региональном этапе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850607"/>
                  </a:ext>
                </a:extLst>
              </a:tr>
              <a:tr h="592800"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Джанкойский р-н – 1448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Красногвардейский р-н – 206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792777"/>
                  </a:ext>
                </a:extLst>
              </a:tr>
              <a:tr h="592800"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Симферопольский р-н – 1440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Алушта – 189 чел.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14041"/>
                  </a:ext>
                </a:extLst>
              </a:tr>
              <a:tr h="329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Симферополь – 1182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Керчь – 175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02857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90897F6-14EF-F3BF-669D-81ADE02C11F8}"/>
              </a:ext>
            </a:extLst>
          </p:cNvPr>
          <p:cNvSpPr txBox="1">
            <a:spLocks/>
          </p:cNvSpPr>
          <p:nvPr/>
        </p:nvSpPr>
        <p:spPr>
          <a:xfrm>
            <a:off x="395536" y="3356992"/>
            <a:ext cx="8229600" cy="50405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Результативность участия: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8D50680-EC5A-D2F9-932D-BDB857FAE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84385"/>
              </p:ext>
            </p:extLst>
          </p:nvPr>
        </p:nvGraphicFramePr>
        <p:xfrm>
          <a:off x="179512" y="4006552"/>
          <a:ext cx="878497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703957719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840512222"/>
                    </a:ext>
                  </a:extLst>
                </a:gridCol>
              </a:tblGrid>
              <a:tr h="726015">
                <a:tc>
                  <a:txBody>
                    <a:bodyPr/>
                    <a:lstStyle/>
                    <a:p>
                      <a:pPr algn="ctr"/>
                      <a:r>
                        <a:rPr lang="ru-RU" sz="2600" dirty="0"/>
                        <a:t>Наибольшее количество призовых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dirty="0"/>
                        <a:t>Нет призовых мест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850607"/>
                  </a:ext>
                </a:extLst>
              </a:tr>
              <a:tr h="453274"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Красногвардейский р-н – 116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Красноперекопск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792777"/>
                  </a:ext>
                </a:extLst>
              </a:tr>
              <a:tr h="375525"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Керчь – 82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Первомайский р-н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14041"/>
                  </a:ext>
                </a:extLst>
              </a:tr>
              <a:tr h="675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Евпатория, Симферопольский р-н  – 78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02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68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07504" y="300579"/>
            <a:ext cx="8928992" cy="9681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15 МАРТА 2022 ГОДА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Центр спорта «Эволюция»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33E4D98-27FB-6C84-54CC-ADC7D1365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9379" r="24800" b="6730"/>
          <a:stretch/>
        </p:blipFill>
        <p:spPr bwMode="auto">
          <a:xfrm>
            <a:off x="1619672" y="1268760"/>
            <a:ext cx="5112568" cy="27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0C4BBD-FD3E-DC0F-F6B9-46F5C0684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30300" r="39165" b="13"/>
          <a:stretch/>
        </p:blipFill>
        <p:spPr bwMode="auto">
          <a:xfrm>
            <a:off x="5724128" y="3104997"/>
            <a:ext cx="32964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FAED1-2A7F-EB68-D754-F7D69A049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14567" r="2352" b="4726"/>
          <a:stretch/>
        </p:blipFill>
        <p:spPr bwMode="auto">
          <a:xfrm>
            <a:off x="108319" y="3573016"/>
            <a:ext cx="5624948" cy="31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28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3424" y="476672"/>
            <a:ext cx="8928992" cy="74800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ПОБЕДИТЕЛИ И ПРИЗЕРЫ 2022 ГОДА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3424" y="1628800"/>
            <a:ext cx="8928992" cy="4464496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endParaRPr lang="ru-RU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lnSpc>
                <a:spcPct val="150000"/>
              </a:lnSpc>
              <a:buFont typeface="Wingdings 2"/>
              <a:buNone/>
            </a:pP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 </a:t>
            </a:r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</a:t>
            </a:r>
            <a:r>
              <a:rPr lang="ru-RU" sz="9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– ШСК «Вымпел» МБОУ «Гвардейская школа № 1» Симферопольского района Республики Крым;</a:t>
            </a:r>
          </a:p>
          <a:p>
            <a:pPr marL="137160" indent="0" algn="ctr">
              <a:lnSpc>
                <a:spcPct val="150000"/>
              </a:lnSpc>
              <a:buFont typeface="Wingdings 2"/>
              <a:buNone/>
            </a:pP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 </a:t>
            </a:r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место </a:t>
            </a:r>
            <a:r>
              <a:rPr lang="ru-RU" sz="9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– ШСК «Массандра» МБОУ «Ялтинская средняя школа № 11» муниципального образования городской округ Ялта Республики Крым;</a:t>
            </a:r>
            <a:endParaRPr lang="en-US" sz="9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37160" indent="0" algn="ctr">
              <a:lnSpc>
                <a:spcPct val="150000"/>
              </a:lnSpc>
              <a:buFont typeface="Wingdings 2"/>
              <a:buNone/>
            </a:pP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III</a:t>
            </a:r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место </a:t>
            </a:r>
            <a:r>
              <a:rPr lang="ru-RU" sz="9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– ШСК «Авангард» МБОУ «Средняя общеобразовательная школа № 4» городского округа Судак Республики Крым.</a:t>
            </a:r>
          </a:p>
          <a:p>
            <a:pPr marL="137160" indent="0">
              <a:buFont typeface="Wingdings 2"/>
              <a:buNone/>
            </a:pPr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endParaRPr lang="ru-RU" dirty="0"/>
          </a:p>
          <a:p>
            <a:pPr marL="137160" indent="0">
              <a:buFont typeface="Wingdings 2"/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05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389" y="116632"/>
            <a:ext cx="8826600" cy="7476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УЧАСТИЕ ВО ВСЕРОССИЙСКОМ ЭТАПЕ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-29008" y="2132856"/>
            <a:ext cx="3808920" cy="216024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участия команды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ШСК «Вымпел» МБОУ «Гвардейская школа № 1» Симферопольского района Республики Крым:</a:t>
            </a: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общекомандный зачет – 34 место; </a:t>
            </a: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конкурсная программа «Брейн-ринг» – 5 место;</a:t>
            </a: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бадминтон девушки – 9 место; </a:t>
            </a:r>
          </a:p>
          <a:p>
            <a:pPr marL="13716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бадминтон юноши и легкая атлетика девушки – 17 место.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63431" y="980728"/>
            <a:ext cx="9006989" cy="92730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этап соревнований прошел с 25 апреля по 15 мая 2022 года на базе ФГБОУ «Всероссийский детский центр «Смена» в Краснодарском крае. Всего приняло участие 57 регионов.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B0E9C6-E393-FA88-2F93-B063A3895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75" y="2420888"/>
            <a:ext cx="4999291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07504" y="300579"/>
            <a:ext cx="8928992" cy="9681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17-20 МАЯ 2022 ГОДА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Центр спорта «Эволюция»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F3135C5-A4BF-06A8-A415-C936018D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6" t="21656"/>
          <a:stretch/>
        </p:blipFill>
        <p:spPr bwMode="auto">
          <a:xfrm>
            <a:off x="1861365" y="1412776"/>
            <a:ext cx="7163772" cy="477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A2F03-FC9E-54A3-F907-0C1FB848B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13377" r="4326"/>
          <a:stretch/>
        </p:blipFill>
        <p:spPr>
          <a:xfrm>
            <a:off x="395536" y="3515608"/>
            <a:ext cx="4758517" cy="317110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9926DD-4068-A3C8-093F-5FBD92262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7713" r="17713" b="7452"/>
          <a:stretch/>
        </p:blipFill>
        <p:spPr bwMode="auto">
          <a:xfrm>
            <a:off x="107504" y="1412776"/>
            <a:ext cx="3882445" cy="25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55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59A9F2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1160</Words>
  <Application>Microsoft Office PowerPoint</Application>
  <PresentationFormat>Экран (4:3)</PresentationFormat>
  <Paragraphs>518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Количество участников всероссийских спортивно-массовых и конкурсных мероприятий физкультурно-спортивной направленности </vt:lpstr>
      <vt:lpstr>Итоговая таблица участия муниципальных районов и городских округов в республиканских спортивно-массовых мероприятиях в 2021-2022 учебном году</vt:lpstr>
      <vt:lpstr>Массовость участия: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223</cp:revision>
  <dcterms:created xsi:type="dcterms:W3CDTF">2015-08-24T15:47:52Z</dcterms:created>
  <dcterms:modified xsi:type="dcterms:W3CDTF">2023-03-13T07:55:00Z</dcterms:modified>
</cp:coreProperties>
</file>