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4" r:id="rId2"/>
    <p:sldId id="257" r:id="rId3"/>
    <p:sldId id="290" r:id="rId4"/>
    <p:sldId id="291" r:id="rId5"/>
    <p:sldId id="293" r:id="rId6"/>
    <p:sldId id="283" r:id="rId7"/>
    <p:sldId id="289" r:id="rId8"/>
    <p:sldId id="288" r:id="rId9"/>
    <p:sldId id="287" r:id="rId10"/>
    <p:sldId id="308" r:id="rId11"/>
    <p:sldId id="297" r:id="rId12"/>
    <p:sldId id="299" r:id="rId13"/>
    <p:sldId id="300" r:id="rId14"/>
    <p:sldId id="301" r:id="rId15"/>
    <p:sldId id="302" r:id="rId16"/>
    <p:sldId id="303" r:id="rId17"/>
    <p:sldId id="305" r:id="rId18"/>
    <p:sldId id="272" r:id="rId19"/>
    <p:sldId id="309" r:id="rId20"/>
    <p:sldId id="268" r:id="rId21"/>
    <p:sldId id="307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21" r:id="rId34"/>
    <p:sldId id="298" r:id="rId35"/>
    <p:sldId id="322" r:id="rId36"/>
    <p:sldId id="323" r:id="rId37"/>
    <p:sldId id="324" r:id="rId38"/>
    <p:sldId id="274" r:id="rId39"/>
    <p:sldId id="325" r:id="rId40"/>
    <p:sldId id="327" r:id="rId41"/>
    <p:sldId id="328" r:id="rId42"/>
    <p:sldId id="329" r:id="rId43"/>
    <p:sldId id="330" r:id="rId44"/>
    <p:sldId id="331" r:id="rId45"/>
    <p:sldId id="275" r:id="rId46"/>
    <p:sldId id="277" r:id="rId47"/>
    <p:sldId id="332" r:id="rId48"/>
    <p:sldId id="333" r:id="rId49"/>
    <p:sldId id="334" r:id="rId50"/>
    <p:sldId id="335" r:id="rId51"/>
    <p:sldId id="336" r:id="rId52"/>
    <p:sldId id="337" r:id="rId53"/>
    <p:sldId id="339" r:id="rId54"/>
    <p:sldId id="276" r:id="rId55"/>
    <p:sldId id="340" r:id="rId56"/>
    <p:sldId id="344" r:id="rId57"/>
    <p:sldId id="345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AD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69" autoAdjust="0"/>
    <p:restoredTop sz="93528" autoAdjust="0"/>
  </p:normalViewPr>
  <p:slideViewPr>
    <p:cSldViewPr>
      <p:cViewPr varScale="1">
        <p:scale>
          <a:sx n="66" d="100"/>
          <a:sy n="66" d="100"/>
        </p:scale>
        <p:origin x="146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B3F756-62F2-4F36-9BF6-A12CA52E257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2F31764-6B0F-452B-B429-3D26EADFA1D7}">
      <dgm:prSet phldrT="[Текст]"/>
      <dgm:spPr/>
      <dgm:t>
        <a:bodyPr/>
        <a:lstStyle/>
        <a:p>
          <a:pPr algn="just"/>
          <a:r>
            <a:rPr lang="ru-RU" dirty="0" smtClean="0"/>
            <a:t>- Основное содержание модуля «Самбо» на разных уровнях общего образования</a:t>
          </a:r>
          <a:endParaRPr lang="ru-RU" dirty="0"/>
        </a:p>
      </dgm:t>
    </dgm:pt>
    <dgm:pt modelId="{66FDE126-69B3-463C-BAC6-65AA37F07B49}" type="parTrans" cxnId="{27AB0568-8970-4FCA-8394-6D2D83D9D938}">
      <dgm:prSet/>
      <dgm:spPr/>
      <dgm:t>
        <a:bodyPr/>
        <a:lstStyle/>
        <a:p>
          <a:endParaRPr lang="ru-RU"/>
        </a:p>
      </dgm:t>
    </dgm:pt>
    <dgm:pt modelId="{20540EB2-DFE1-4F7E-8CAF-CF1032B5BA49}" type="sibTrans" cxnId="{27AB0568-8970-4FCA-8394-6D2D83D9D938}">
      <dgm:prSet/>
      <dgm:spPr/>
      <dgm:t>
        <a:bodyPr/>
        <a:lstStyle/>
        <a:p>
          <a:endParaRPr lang="ru-RU"/>
        </a:p>
      </dgm:t>
    </dgm:pt>
    <dgm:pt modelId="{B34BF96D-AA4D-4D15-89CE-D59A909BD098}">
      <dgm:prSet phldrT="[Текст]"/>
      <dgm:spPr/>
      <dgm:t>
        <a:bodyPr/>
        <a:lstStyle/>
        <a:p>
          <a:endParaRPr lang="ru-RU" dirty="0">
            <a:solidFill>
              <a:srgbClr val="002060"/>
            </a:solidFill>
          </a:endParaRPr>
        </a:p>
      </dgm:t>
    </dgm:pt>
    <dgm:pt modelId="{E7E3DCA7-7968-4363-A014-4A5419331E89}" type="parTrans" cxnId="{CB3519BD-35E1-4D3D-B4D7-FE2211B18EB9}">
      <dgm:prSet/>
      <dgm:spPr/>
      <dgm:t>
        <a:bodyPr/>
        <a:lstStyle/>
        <a:p>
          <a:endParaRPr lang="ru-RU"/>
        </a:p>
      </dgm:t>
    </dgm:pt>
    <dgm:pt modelId="{0901DD00-2C9D-4F1A-9186-1863A950008D}" type="sibTrans" cxnId="{CB3519BD-35E1-4D3D-B4D7-FE2211B18EB9}">
      <dgm:prSet/>
      <dgm:spPr/>
      <dgm:t>
        <a:bodyPr/>
        <a:lstStyle/>
        <a:p>
          <a:endParaRPr lang="ru-RU"/>
        </a:p>
      </dgm:t>
    </dgm:pt>
    <dgm:pt modelId="{AA317662-4162-42D1-969E-3F288614D07E}">
      <dgm:prSet phldrT="[Текст]"/>
      <dgm:spPr/>
      <dgm:t>
        <a:bodyPr/>
        <a:lstStyle/>
        <a:p>
          <a:pPr algn="just"/>
          <a:r>
            <a:rPr lang="ru-RU" dirty="0" smtClean="0"/>
            <a:t>- Методические рекомендации по обучению школьников разделу самбо на разных уровнях общего образования</a:t>
          </a:r>
          <a:endParaRPr lang="ru-RU" dirty="0"/>
        </a:p>
      </dgm:t>
    </dgm:pt>
    <dgm:pt modelId="{05907295-1BA2-4D2E-A126-709A2683EB5F}" type="parTrans" cxnId="{0FB09CCD-A05E-45A4-9AC7-E1B80B8EAE75}">
      <dgm:prSet/>
      <dgm:spPr/>
      <dgm:t>
        <a:bodyPr/>
        <a:lstStyle/>
        <a:p>
          <a:endParaRPr lang="ru-RU"/>
        </a:p>
      </dgm:t>
    </dgm:pt>
    <dgm:pt modelId="{10D6FBBC-D042-42B2-A691-FA101D924E87}" type="sibTrans" cxnId="{0FB09CCD-A05E-45A4-9AC7-E1B80B8EAE75}">
      <dgm:prSet/>
      <dgm:spPr/>
      <dgm:t>
        <a:bodyPr/>
        <a:lstStyle/>
        <a:p>
          <a:endParaRPr lang="ru-RU"/>
        </a:p>
      </dgm:t>
    </dgm:pt>
    <dgm:pt modelId="{A3188840-9822-4E19-B621-F45FAB3F04C6}">
      <dgm:prSet phldrT="[Текст]"/>
      <dgm:spPr/>
      <dgm:t>
        <a:bodyPr/>
        <a:lstStyle/>
        <a:p>
          <a:pPr algn="just">
            <a:lnSpc>
              <a:spcPct val="100000"/>
            </a:lnSpc>
          </a:pPr>
          <a:endParaRPr lang="ru-RU" dirty="0">
            <a:solidFill>
              <a:srgbClr val="002060"/>
            </a:solidFill>
          </a:endParaRPr>
        </a:p>
      </dgm:t>
    </dgm:pt>
    <dgm:pt modelId="{0220552D-34A0-4D43-B434-8E5D9B795C70}" type="parTrans" cxnId="{A1D7C2D3-8F19-432C-A671-5E066F50CC9A}">
      <dgm:prSet/>
      <dgm:spPr/>
      <dgm:t>
        <a:bodyPr/>
        <a:lstStyle/>
        <a:p>
          <a:endParaRPr lang="ru-RU"/>
        </a:p>
      </dgm:t>
    </dgm:pt>
    <dgm:pt modelId="{056F490F-4E5E-4D33-B5F9-AF279EB1C37D}" type="sibTrans" cxnId="{A1D7C2D3-8F19-432C-A671-5E066F50CC9A}">
      <dgm:prSet/>
      <dgm:spPr/>
      <dgm:t>
        <a:bodyPr/>
        <a:lstStyle/>
        <a:p>
          <a:endParaRPr lang="ru-RU"/>
        </a:p>
      </dgm:t>
    </dgm:pt>
    <dgm:pt modelId="{5718CBA6-1AEB-4056-BA99-F0B528D21987}">
      <dgm:prSet phldrT="[Текст]"/>
      <dgm:spPr/>
      <dgm:t>
        <a:bodyPr/>
        <a:lstStyle/>
        <a:p>
          <a:pPr algn="just">
            <a:lnSpc>
              <a:spcPct val="90000"/>
            </a:lnSpc>
          </a:pPr>
          <a:endParaRPr lang="ru-RU" dirty="0">
            <a:solidFill>
              <a:srgbClr val="002060"/>
            </a:solidFill>
          </a:endParaRPr>
        </a:p>
      </dgm:t>
    </dgm:pt>
    <dgm:pt modelId="{6A02B629-DB4D-478F-96EA-FD0867F433D8}" type="parTrans" cxnId="{E0D3BE5B-FACB-4157-8A90-C0558C6814C2}">
      <dgm:prSet/>
      <dgm:spPr/>
      <dgm:t>
        <a:bodyPr/>
        <a:lstStyle/>
        <a:p>
          <a:endParaRPr lang="ru-RU"/>
        </a:p>
      </dgm:t>
    </dgm:pt>
    <dgm:pt modelId="{E3C3D48C-9CB2-4FCA-A734-37ECD2281AE8}" type="sibTrans" cxnId="{E0D3BE5B-FACB-4157-8A90-C0558C6814C2}">
      <dgm:prSet/>
      <dgm:spPr/>
      <dgm:t>
        <a:bodyPr/>
        <a:lstStyle/>
        <a:p>
          <a:endParaRPr lang="ru-RU"/>
        </a:p>
      </dgm:t>
    </dgm:pt>
    <dgm:pt modelId="{ACCEB707-C0CA-4DBA-9614-0E3849AFF6CA}" type="pres">
      <dgm:prSet presAssocID="{1BB3F756-62F2-4F36-9BF6-A12CA52E257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399DA05-303C-4AE6-9EDE-698D46BB2C1A}" type="pres">
      <dgm:prSet presAssocID="{C2F31764-6B0F-452B-B429-3D26EADFA1D7}" presName="parentText" presStyleLbl="node1" presStyleIdx="0" presStyleCnt="2" custScaleY="17736" custLinFactNeighborX="104" custLinFactNeighborY="-925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43F802-C52C-4A15-97C8-BD6E0D60D4FC}" type="pres">
      <dgm:prSet presAssocID="{C2F31764-6B0F-452B-B429-3D26EADFA1D7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A82568-8B03-4090-88AD-139768F37460}" type="pres">
      <dgm:prSet presAssocID="{AA317662-4162-42D1-969E-3F288614D07E}" presName="parentText" presStyleLbl="node1" presStyleIdx="1" presStyleCnt="2" custScaleY="18321" custLinFactNeighborX="293" custLinFactNeighborY="-5099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A5D18D-0618-4677-9EE7-71EAF334FFD1}" type="pres">
      <dgm:prSet presAssocID="{AA317662-4162-42D1-969E-3F288614D07E}" presName="childText" presStyleLbl="revTx" presStyleIdx="1" presStyleCnt="2" custScaleY="43773" custLinFactNeighborX="0" custLinFactNeighborY="-1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7AB0568-8970-4FCA-8394-6D2D83D9D938}" srcId="{1BB3F756-62F2-4F36-9BF6-A12CA52E257E}" destId="{C2F31764-6B0F-452B-B429-3D26EADFA1D7}" srcOrd="0" destOrd="0" parTransId="{66FDE126-69B3-463C-BAC6-65AA37F07B49}" sibTransId="{20540EB2-DFE1-4F7E-8CAF-CF1032B5BA49}"/>
    <dgm:cxn modelId="{A1D7C2D3-8F19-432C-A671-5E066F50CC9A}" srcId="{AA317662-4162-42D1-969E-3F288614D07E}" destId="{A3188840-9822-4E19-B621-F45FAB3F04C6}" srcOrd="0" destOrd="0" parTransId="{0220552D-34A0-4D43-B434-8E5D9B795C70}" sibTransId="{056F490F-4E5E-4D33-B5F9-AF279EB1C37D}"/>
    <dgm:cxn modelId="{4F0B2A48-C5A0-4D5A-A75B-B2B5FDACCE71}" type="presOf" srcId="{C2F31764-6B0F-452B-B429-3D26EADFA1D7}" destId="{4399DA05-303C-4AE6-9EDE-698D46BB2C1A}" srcOrd="0" destOrd="0" presId="urn:microsoft.com/office/officeart/2005/8/layout/vList2"/>
    <dgm:cxn modelId="{A5BC0E6E-BD7C-4195-9F04-A253E256ABCC}" type="presOf" srcId="{5718CBA6-1AEB-4056-BA99-F0B528D21987}" destId="{F7A5D18D-0618-4677-9EE7-71EAF334FFD1}" srcOrd="0" destOrd="1" presId="urn:microsoft.com/office/officeart/2005/8/layout/vList2"/>
    <dgm:cxn modelId="{0FB09CCD-A05E-45A4-9AC7-E1B80B8EAE75}" srcId="{1BB3F756-62F2-4F36-9BF6-A12CA52E257E}" destId="{AA317662-4162-42D1-969E-3F288614D07E}" srcOrd="1" destOrd="0" parTransId="{05907295-1BA2-4D2E-A126-709A2683EB5F}" sibTransId="{10D6FBBC-D042-42B2-A691-FA101D924E87}"/>
    <dgm:cxn modelId="{223A4CAF-699A-4342-8CDE-486E21FC3BF5}" type="presOf" srcId="{A3188840-9822-4E19-B621-F45FAB3F04C6}" destId="{F7A5D18D-0618-4677-9EE7-71EAF334FFD1}" srcOrd="0" destOrd="0" presId="urn:microsoft.com/office/officeart/2005/8/layout/vList2"/>
    <dgm:cxn modelId="{A286230B-802E-4334-BE19-3F28C58376EC}" type="presOf" srcId="{B34BF96D-AA4D-4D15-89CE-D59A909BD098}" destId="{5A43F802-C52C-4A15-97C8-BD6E0D60D4FC}" srcOrd="0" destOrd="0" presId="urn:microsoft.com/office/officeart/2005/8/layout/vList2"/>
    <dgm:cxn modelId="{A1D2BCAF-5A4B-4980-B816-764A562965DE}" type="presOf" srcId="{AA317662-4162-42D1-969E-3F288614D07E}" destId="{FDA82568-8B03-4090-88AD-139768F37460}" srcOrd="0" destOrd="0" presId="urn:microsoft.com/office/officeart/2005/8/layout/vList2"/>
    <dgm:cxn modelId="{E0D3BE5B-FACB-4157-8A90-C0558C6814C2}" srcId="{AA317662-4162-42D1-969E-3F288614D07E}" destId="{5718CBA6-1AEB-4056-BA99-F0B528D21987}" srcOrd="1" destOrd="0" parTransId="{6A02B629-DB4D-478F-96EA-FD0867F433D8}" sibTransId="{E3C3D48C-9CB2-4FCA-A734-37ECD2281AE8}"/>
    <dgm:cxn modelId="{CB3519BD-35E1-4D3D-B4D7-FE2211B18EB9}" srcId="{C2F31764-6B0F-452B-B429-3D26EADFA1D7}" destId="{B34BF96D-AA4D-4D15-89CE-D59A909BD098}" srcOrd="0" destOrd="0" parTransId="{E7E3DCA7-7968-4363-A014-4A5419331E89}" sibTransId="{0901DD00-2C9D-4F1A-9186-1863A950008D}"/>
    <dgm:cxn modelId="{92C82493-5222-4129-ABBB-0F9B1BA54AF2}" type="presOf" srcId="{1BB3F756-62F2-4F36-9BF6-A12CA52E257E}" destId="{ACCEB707-C0CA-4DBA-9614-0E3849AFF6CA}" srcOrd="0" destOrd="0" presId="urn:microsoft.com/office/officeart/2005/8/layout/vList2"/>
    <dgm:cxn modelId="{09C7A617-E961-4E87-B4FE-F9F29D284A28}" type="presParOf" srcId="{ACCEB707-C0CA-4DBA-9614-0E3849AFF6CA}" destId="{4399DA05-303C-4AE6-9EDE-698D46BB2C1A}" srcOrd="0" destOrd="0" presId="urn:microsoft.com/office/officeart/2005/8/layout/vList2"/>
    <dgm:cxn modelId="{9199223A-21CC-4E5C-B523-065C15C1DB85}" type="presParOf" srcId="{ACCEB707-C0CA-4DBA-9614-0E3849AFF6CA}" destId="{5A43F802-C52C-4A15-97C8-BD6E0D60D4FC}" srcOrd="1" destOrd="0" presId="urn:microsoft.com/office/officeart/2005/8/layout/vList2"/>
    <dgm:cxn modelId="{E4030396-299E-452D-93C8-FD3D00C828FD}" type="presParOf" srcId="{ACCEB707-C0CA-4DBA-9614-0E3849AFF6CA}" destId="{FDA82568-8B03-4090-88AD-139768F37460}" srcOrd="2" destOrd="0" presId="urn:microsoft.com/office/officeart/2005/8/layout/vList2"/>
    <dgm:cxn modelId="{CB93C249-CFB1-4B96-8990-6742413B04FD}" type="presParOf" srcId="{ACCEB707-C0CA-4DBA-9614-0E3849AFF6CA}" destId="{F7A5D18D-0618-4677-9EE7-71EAF334FFD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DB5359-7431-4322-9384-EBE0B5EA2B1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D178C70-4534-401D-8A91-CAA385D753E5}">
      <dgm:prSet phldrT="[Текст]"/>
      <dgm:spPr/>
      <dgm:t>
        <a:bodyPr/>
        <a:lstStyle/>
        <a:p>
          <a:r>
            <a:rPr lang="ru-RU" dirty="0" smtClean="0"/>
            <a:t>Цель внеурочной деятельности:</a:t>
          </a:r>
          <a:endParaRPr lang="ru-RU" dirty="0"/>
        </a:p>
      </dgm:t>
    </dgm:pt>
    <dgm:pt modelId="{C3A9DEFC-BA15-4B03-B75C-7168234ED029}" type="parTrans" cxnId="{B10F5BF6-55F9-43D3-8514-EC5CB9F623D3}">
      <dgm:prSet/>
      <dgm:spPr/>
      <dgm:t>
        <a:bodyPr/>
        <a:lstStyle/>
        <a:p>
          <a:endParaRPr lang="ru-RU"/>
        </a:p>
      </dgm:t>
    </dgm:pt>
    <dgm:pt modelId="{EE9B70D4-AEB9-48BB-9D56-38FBE36CCD4A}" type="sibTrans" cxnId="{B10F5BF6-55F9-43D3-8514-EC5CB9F623D3}">
      <dgm:prSet/>
      <dgm:spPr/>
      <dgm:t>
        <a:bodyPr/>
        <a:lstStyle/>
        <a:p>
          <a:endParaRPr lang="ru-RU"/>
        </a:p>
      </dgm:t>
    </dgm:pt>
    <dgm:pt modelId="{67D54F3E-EA30-4735-B148-D3E585480BD4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создание условий для формирования личности гражданина и патриота России с присущими ему духовностью, позитивными взглядами, ориентациями, установками, мотивацией к активной деятельности и социальному поведению</a:t>
          </a:r>
          <a:endParaRPr lang="ru-RU" dirty="0">
            <a:solidFill>
              <a:srgbClr val="002060"/>
            </a:solidFill>
          </a:endParaRPr>
        </a:p>
      </dgm:t>
    </dgm:pt>
    <dgm:pt modelId="{577F8D06-05A9-4F10-8FBC-0831BF1B9D15}" type="parTrans" cxnId="{3DB16E2C-55EA-4D95-99C1-8B19BAAEB1B3}">
      <dgm:prSet/>
      <dgm:spPr/>
      <dgm:t>
        <a:bodyPr/>
        <a:lstStyle/>
        <a:p>
          <a:endParaRPr lang="ru-RU"/>
        </a:p>
      </dgm:t>
    </dgm:pt>
    <dgm:pt modelId="{D52D48F3-FAC3-4C4C-B877-64495F5E06B7}" type="sibTrans" cxnId="{3DB16E2C-55EA-4D95-99C1-8B19BAAEB1B3}">
      <dgm:prSet/>
      <dgm:spPr/>
      <dgm:t>
        <a:bodyPr/>
        <a:lstStyle/>
        <a:p>
          <a:endParaRPr lang="ru-RU"/>
        </a:p>
      </dgm:t>
    </dgm:pt>
    <dgm:pt modelId="{36E0473E-B16E-4A94-AA43-4BE9FE6CA352}">
      <dgm:prSet phldrT="[Текст]"/>
      <dgm:spPr/>
      <dgm:t>
        <a:bodyPr/>
        <a:lstStyle/>
        <a:p>
          <a:r>
            <a:rPr lang="ru-RU" dirty="0" smtClean="0"/>
            <a:t>Задачи внеурочной деятельности:</a:t>
          </a:r>
          <a:endParaRPr lang="ru-RU" dirty="0"/>
        </a:p>
      </dgm:t>
    </dgm:pt>
    <dgm:pt modelId="{7ACA66B5-80C2-4259-A212-79D255E56D9E}" type="parTrans" cxnId="{2B1D10CE-DDE0-437F-9AB6-290CBDBBF362}">
      <dgm:prSet/>
      <dgm:spPr/>
      <dgm:t>
        <a:bodyPr/>
        <a:lstStyle/>
        <a:p>
          <a:endParaRPr lang="ru-RU"/>
        </a:p>
      </dgm:t>
    </dgm:pt>
    <dgm:pt modelId="{A86BDBFA-7306-42E8-8DE1-91FE2D1450B2}" type="sibTrans" cxnId="{2B1D10CE-DDE0-437F-9AB6-290CBDBBF362}">
      <dgm:prSet/>
      <dgm:spPr/>
      <dgm:t>
        <a:bodyPr/>
        <a:lstStyle/>
        <a:p>
          <a:endParaRPr lang="ru-RU"/>
        </a:p>
      </dgm:t>
    </dgm:pt>
    <dgm:pt modelId="{53A2763B-EF3A-4CCA-8FFC-082D3CB7A5A4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готовность и способность обучающегося к духовному развитию, нравственному самосовершенствованию, самооценке, пониманию смысла своей жизни, индивидуально-ответственному поведению;</a:t>
          </a:r>
          <a:endParaRPr lang="ru-RU" dirty="0">
            <a:solidFill>
              <a:srgbClr val="002060"/>
            </a:solidFill>
          </a:endParaRPr>
        </a:p>
      </dgm:t>
    </dgm:pt>
    <dgm:pt modelId="{A61DD1B4-5DB7-457C-AD86-2B11487F70AE}" type="parTrans" cxnId="{1EE9D63E-AC9A-4B73-89FA-8B4A24BAF6B7}">
      <dgm:prSet/>
      <dgm:spPr/>
      <dgm:t>
        <a:bodyPr/>
        <a:lstStyle/>
        <a:p>
          <a:endParaRPr lang="ru-RU"/>
        </a:p>
      </dgm:t>
    </dgm:pt>
    <dgm:pt modelId="{03A14641-0F2E-4547-A9C4-E7E4067EDDF5}" type="sibTrans" cxnId="{1EE9D63E-AC9A-4B73-89FA-8B4A24BAF6B7}">
      <dgm:prSet/>
      <dgm:spPr/>
      <dgm:t>
        <a:bodyPr/>
        <a:lstStyle/>
        <a:p>
          <a:endParaRPr lang="ru-RU"/>
        </a:p>
      </dgm:t>
    </dgm:pt>
    <dgm:pt modelId="{65890425-20C4-4A60-A77F-5B95561C8EFE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принятие обучающимися базовых национальных ценностей, национальных духовных традиций;</a:t>
          </a:r>
          <a:endParaRPr lang="ru-RU" dirty="0">
            <a:solidFill>
              <a:srgbClr val="002060"/>
            </a:solidFill>
          </a:endParaRPr>
        </a:p>
      </dgm:t>
    </dgm:pt>
    <dgm:pt modelId="{1EC88C0A-A7AB-48F5-81F5-F0D6D2087046}" type="parTrans" cxnId="{716C300B-EC9A-4D4A-83D9-D0009FAC060F}">
      <dgm:prSet/>
      <dgm:spPr/>
      <dgm:t>
        <a:bodyPr/>
        <a:lstStyle/>
        <a:p>
          <a:endParaRPr lang="ru-RU"/>
        </a:p>
      </dgm:t>
    </dgm:pt>
    <dgm:pt modelId="{97A681E5-EF59-4C22-89D2-D3AB1E0AA0AD}" type="sibTrans" cxnId="{716C300B-EC9A-4D4A-83D9-D0009FAC060F}">
      <dgm:prSet/>
      <dgm:spPr/>
      <dgm:t>
        <a:bodyPr/>
        <a:lstStyle/>
        <a:p>
          <a:endParaRPr lang="ru-RU"/>
        </a:p>
      </dgm:t>
    </dgm:pt>
    <dgm:pt modelId="{05DFC2FE-18D3-4D2B-A328-68EE94942CA8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укрепление чувства личной ответственности за Отечество перед прошлыми, настоящими и будущими поколениями; </a:t>
          </a:r>
          <a:endParaRPr lang="ru-RU" dirty="0">
            <a:solidFill>
              <a:srgbClr val="002060"/>
            </a:solidFill>
          </a:endParaRPr>
        </a:p>
      </dgm:t>
    </dgm:pt>
    <dgm:pt modelId="{6DDAD955-381E-455F-8D54-4F2DC490E2F0}" type="parTrans" cxnId="{40AA7DBE-2F05-4C1A-86C4-58E44A042A9B}">
      <dgm:prSet/>
      <dgm:spPr/>
      <dgm:t>
        <a:bodyPr/>
        <a:lstStyle/>
        <a:p>
          <a:endParaRPr lang="ru-RU"/>
        </a:p>
      </dgm:t>
    </dgm:pt>
    <dgm:pt modelId="{A4B4E7B9-D9F0-41D3-8BED-B31AD9800810}" type="sibTrans" cxnId="{40AA7DBE-2F05-4C1A-86C4-58E44A042A9B}">
      <dgm:prSet/>
      <dgm:spPr/>
      <dgm:t>
        <a:bodyPr/>
        <a:lstStyle/>
        <a:p>
          <a:endParaRPr lang="ru-RU"/>
        </a:p>
      </dgm:t>
    </dgm:pt>
    <dgm:pt modelId="{8F92481E-8FC2-495B-A4A7-8BF369020549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формирование мотивации к активному и ответственному участию в общественной и социальной жизни. </a:t>
          </a:r>
          <a:endParaRPr lang="ru-RU" dirty="0">
            <a:solidFill>
              <a:srgbClr val="002060"/>
            </a:solidFill>
          </a:endParaRPr>
        </a:p>
      </dgm:t>
    </dgm:pt>
    <dgm:pt modelId="{8C25EE8B-7AAC-4EAC-948F-EC461F9F52A4}" type="parTrans" cxnId="{C189F52B-6345-42BE-A3D7-94A99DE33F95}">
      <dgm:prSet/>
      <dgm:spPr/>
      <dgm:t>
        <a:bodyPr/>
        <a:lstStyle/>
        <a:p>
          <a:endParaRPr lang="ru-RU"/>
        </a:p>
      </dgm:t>
    </dgm:pt>
    <dgm:pt modelId="{FB59DC5D-7E52-4BEB-9381-C34A69239CAE}" type="sibTrans" cxnId="{C189F52B-6345-42BE-A3D7-94A99DE33F95}">
      <dgm:prSet/>
      <dgm:spPr/>
      <dgm:t>
        <a:bodyPr/>
        <a:lstStyle/>
        <a:p>
          <a:endParaRPr lang="ru-RU"/>
        </a:p>
      </dgm:t>
    </dgm:pt>
    <dgm:pt modelId="{BC79517A-7EF9-4DA6-8C01-F407E56A34BB}" type="pres">
      <dgm:prSet presAssocID="{D7DB5359-7431-4322-9384-EBE0B5EA2B1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E88867D-2254-4ED6-937B-A2A1C6A56853}" type="pres">
      <dgm:prSet presAssocID="{6D178C70-4534-401D-8A91-CAA385D753E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9F5681-15E9-41A7-8AA5-D033A2A23B97}" type="pres">
      <dgm:prSet presAssocID="{6D178C70-4534-401D-8A91-CAA385D753E5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27A36D-3556-4019-AFF8-43C65B4F0F41}" type="pres">
      <dgm:prSet presAssocID="{36E0473E-B16E-4A94-AA43-4BE9FE6CA352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C30109-5A96-4750-AD5D-EADCB599BC7E}" type="pres">
      <dgm:prSet presAssocID="{36E0473E-B16E-4A94-AA43-4BE9FE6CA352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DB16E2C-55EA-4D95-99C1-8B19BAAEB1B3}" srcId="{6D178C70-4534-401D-8A91-CAA385D753E5}" destId="{67D54F3E-EA30-4735-B148-D3E585480BD4}" srcOrd="0" destOrd="0" parTransId="{577F8D06-05A9-4F10-8FBC-0831BF1B9D15}" sibTransId="{D52D48F3-FAC3-4C4C-B877-64495F5E06B7}"/>
    <dgm:cxn modelId="{716C300B-EC9A-4D4A-83D9-D0009FAC060F}" srcId="{36E0473E-B16E-4A94-AA43-4BE9FE6CA352}" destId="{65890425-20C4-4A60-A77F-5B95561C8EFE}" srcOrd="1" destOrd="0" parTransId="{1EC88C0A-A7AB-48F5-81F5-F0D6D2087046}" sibTransId="{97A681E5-EF59-4C22-89D2-D3AB1E0AA0AD}"/>
    <dgm:cxn modelId="{D58D88A8-1E16-43D4-AAE5-63CF68127465}" type="presOf" srcId="{05DFC2FE-18D3-4D2B-A328-68EE94942CA8}" destId="{1FC30109-5A96-4750-AD5D-EADCB599BC7E}" srcOrd="0" destOrd="2" presId="urn:microsoft.com/office/officeart/2005/8/layout/vList2"/>
    <dgm:cxn modelId="{D4ADF071-045E-4750-BB2C-98B0CED1C7EE}" type="presOf" srcId="{D7DB5359-7431-4322-9384-EBE0B5EA2B11}" destId="{BC79517A-7EF9-4DA6-8C01-F407E56A34BB}" srcOrd="0" destOrd="0" presId="urn:microsoft.com/office/officeart/2005/8/layout/vList2"/>
    <dgm:cxn modelId="{46ADC96C-12FF-4DDC-A730-2E4D519CB619}" type="presOf" srcId="{53A2763B-EF3A-4CCA-8FFC-082D3CB7A5A4}" destId="{1FC30109-5A96-4750-AD5D-EADCB599BC7E}" srcOrd="0" destOrd="0" presId="urn:microsoft.com/office/officeart/2005/8/layout/vList2"/>
    <dgm:cxn modelId="{FEA62D8D-00C4-40C7-A9FC-F95F985E66F1}" type="presOf" srcId="{67D54F3E-EA30-4735-B148-D3E585480BD4}" destId="{569F5681-15E9-41A7-8AA5-D033A2A23B97}" srcOrd="0" destOrd="0" presId="urn:microsoft.com/office/officeart/2005/8/layout/vList2"/>
    <dgm:cxn modelId="{C189F52B-6345-42BE-A3D7-94A99DE33F95}" srcId="{36E0473E-B16E-4A94-AA43-4BE9FE6CA352}" destId="{8F92481E-8FC2-495B-A4A7-8BF369020549}" srcOrd="3" destOrd="0" parTransId="{8C25EE8B-7AAC-4EAC-948F-EC461F9F52A4}" sibTransId="{FB59DC5D-7E52-4BEB-9381-C34A69239CAE}"/>
    <dgm:cxn modelId="{40AA7DBE-2F05-4C1A-86C4-58E44A042A9B}" srcId="{36E0473E-B16E-4A94-AA43-4BE9FE6CA352}" destId="{05DFC2FE-18D3-4D2B-A328-68EE94942CA8}" srcOrd="2" destOrd="0" parTransId="{6DDAD955-381E-455F-8D54-4F2DC490E2F0}" sibTransId="{A4B4E7B9-D9F0-41D3-8BED-B31AD9800810}"/>
    <dgm:cxn modelId="{1EE9D63E-AC9A-4B73-89FA-8B4A24BAF6B7}" srcId="{36E0473E-B16E-4A94-AA43-4BE9FE6CA352}" destId="{53A2763B-EF3A-4CCA-8FFC-082D3CB7A5A4}" srcOrd="0" destOrd="0" parTransId="{A61DD1B4-5DB7-457C-AD86-2B11487F70AE}" sibTransId="{03A14641-0F2E-4547-A9C4-E7E4067EDDF5}"/>
    <dgm:cxn modelId="{23106E22-CC3E-403A-BCFC-199446E00499}" type="presOf" srcId="{65890425-20C4-4A60-A77F-5B95561C8EFE}" destId="{1FC30109-5A96-4750-AD5D-EADCB599BC7E}" srcOrd="0" destOrd="1" presId="urn:microsoft.com/office/officeart/2005/8/layout/vList2"/>
    <dgm:cxn modelId="{2B1D10CE-DDE0-437F-9AB6-290CBDBBF362}" srcId="{D7DB5359-7431-4322-9384-EBE0B5EA2B11}" destId="{36E0473E-B16E-4A94-AA43-4BE9FE6CA352}" srcOrd="1" destOrd="0" parTransId="{7ACA66B5-80C2-4259-A212-79D255E56D9E}" sibTransId="{A86BDBFA-7306-42E8-8DE1-91FE2D1450B2}"/>
    <dgm:cxn modelId="{3B8AB814-23F3-4877-AE90-99CEF7B90F93}" type="presOf" srcId="{36E0473E-B16E-4A94-AA43-4BE9FE6CA352}" destId="{DB27A36D-3556-4019-AFF8-43C65B4F0F41}" srcOrd="0" destOrd="0" presId="urn:microsoft.com/office/officeart/2005/8/layout/vList2"/>
    <dgm:cxn modelId="{DFFC00D2-7BB4-48FA-9785-3C95D8B19D46}" type="presOf" srcId="{8F92481E-8FC2-495B-A4A7-8BF369020549}" destId="{1FC30109-5A96-4750-AD5D-EADCB599BC7E}" srcOrd="0" destOrd="3" presId="urn:microsoft.com/office/officeart/2005/8/layout/vList2"/>
    <dgm:cxn modelId="{1BED17D3-BDA3-4EFA-BD18-74BCC5444EE1}" type="presOf" srcId="{6D178C70-4534-401D-8A91-CAA385D753E5}" destId="{CE88867D-2254-4ED6-937B-A2A1C6A56853}" srcOrd="0" destOrd="0" presId="urn:microsoft.com/office/officeart/2005/8/layout/vList2"/>
    <dgm:cxn modelId="{B10F5BF6-55F9-43D3-8514-EC5CB9F623D3}" srcId="{D7DB5359-7431-4322-9384-EBE0B5EA2B11}" destId="{6D178C70-4534-401D-8A91-CAA385D753E5}" srcOrd="0" destOrd="0" parTransId="{C3A9DEFC-BA15-4B03-B75C-7168234ED029}" sibTransId="{EE9B70D4-AEB9-48BB-9D56-38FBE36CCD4A}"/>
    <dgm:cxn modelId="{C720C1CA-37F5-4AC9-9CC4-EE0E14FA3F89}" type="presParOf" srcId="{BC79517A-7EF9-4DA6-8C01-F407E56A34BB}" destId="{CE88867D-2254-4ED6-937B-A2A1C6A56853}" srcOrd="0" destOrd="0" presId="urn:microsoft.com/office/officeart/2005/8/layout/vList2"/>
    <dgm:cxn modelId="{9F0242C4-45F3-4965-B94C-1399414AC58A}" type="presParOf" srcId="{BC79517A-7EF9-4DA6-8C01-F407E56A34BB}" destId="{569F5681-15E9-41A7-8AA5-D033A2A23B97}" srcOrd="1" destOrd="0" presId="urn:microsoft.com/office/officeart/2005/8/layout/vList2"/>
    <dgm:cxn modelId="{40030150-AB0D-4F4A-8511-331943C51F14}" type="presParOf" srcId="{BC79517A-7EF9-4DA6-8C01-F407E56A34BB}" destId="{DB27A36D-3556-4019-AFF8-43C65B4F0F41}" srcOrd="2" destOrd="0" presId="urn:microsoft.com/office/officeart/2005/8/layout/vList2"/>
    <dgm:cxn modelId="{18AEE064-8FA1-47D9-BDE5-AC9A139E4BED}" type="presParOf" srcId="{BC79517A-7EF9-4DA6-8C01-F407E56A34BB}" destId="{1FC30109-5A96-4750-AD5D-EADCB599BC7E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99DA05-303C-4AE6-9EDE-698D46BB2C1A}">
      <dsp:nvSpPr>
        <dsp:cNvPr id="0" name=""/>
        <dsp:cNvSpPr/>
      </dsp:nvSpPr>
      <dsp:spPr>
        <a:xfrm>
          <a:off x="0" y="288034"/>
          <a:ext cx="8573973" cy="127826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- Основное содержание модуля «Самбо» на разных уровнях общего образования</a:t>
          </a:r>
          <a:endParaRPr lang="ru-RU" sz="2600" kern="1200" dirty="0"/>
        </a:p>
      </dsp:txBody>
      <dsp:txXfrm>
        <a:off x="62400" y="350434"/>
        <a:ext cx="8449173" cy="1153468"/>
      </dsp:txXfrm>
    </dsp:sp>
    <dsp:sp modelId="{5A43F802-C52C-4A15-97C8-BD6E0D60D4FC}">
      <dsp:nvSpPr>
        <dsp:cNvPr id="0" name=""/>
        <dsp:cNvSpPr/>
      </dsp:nvSpPr>
      <dsp:spPr>
        <a:xfrm>
          <a:off x="0" y="1664348"/>
          <a:ext cx="8573973" cy="1059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2224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2000" kern="1200" dirty="0">
            <a:solidFill>
              <a:srgbClr val="002060"/>
            </a:solidFill>
          </a:endParaRPr>
        </a:p>
      </dsp:txBody>
      <dsp:txXfrm>
        <a:off x="0" y="1664348"/>
        <a:ext cx="8573973" cy="1059840"/>
      </dsp:txXfrm>
    </dsp:sp>
    <dsp:sp modelId="{FDA82568-8B03-4090-88AD-139768F37460}">
      <dsp:nvSpPr>
        <dsp:cNvPr id="0" name=""/>
        <dsp:cNvSpPr/>
      </dsp:nvSpPr>
      <dsp:spPr>
        <a:xfrm>
          <a:off x="0" y="1845932"/>
          <a:ext cx="8573973" cy="13204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- Методические рекомендации по обучению школьников разделу самбо на разных уровнях общего образования</a:t>
          </a:r>
          <a:endParaRPr lang="ru-RU" sz="2600" kern="1200" dirty="0"/>
        </a:p>
      </dsp:txBody>
      <dsp:txXfrm>
        <a:off x="64458" y="1910390"/>
        <a:ext cx="8445057" cy="1191515"/>
      </dsp:txXfrm>
    </dsp:sp>
    <dsp:sp modelId="{F7A5D18D-0618-4677-9EE7-71EAF334FFD1}">
      <dsp:nvSpPr>
        <dsp:cNvPr id="0" name=""/>
        <dsp:cNvSpPr/>
      </dsp:nvSpPr>
      <dsp:spPr>
        <a:xfrm>
          <a:off x="0" y="3156765"/>
          <a:ext cx="8573973" cy="753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2224" tIns="33020" rIns="184912" bIns="33020" numCol="1" spcCol="1270" anchor="t" anchorCtr="0">
          <a:noAutofit/>
        </a:bodyPr>
        <a:lstStyle/>
        <a:p>
          <a:pPr marL="228600" lvl="1" indent="-228600" algn="just" defTabSz="8890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2000" kern="1200" dirty="0">
            <a:solidFill>
              <a:srgbClr val="002060"/>
            </a:solidFill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2000" kern="1200" dirty="0">
            <a:solidFill>
              <a:srgbClr val="002060"/>
            </a:solidFill>
          </a:endParaRPr>
        </a:p>
      </dsp:txBody>
      <dsp:txXfrm>
        <a:off x="0" y="3156765"/>
        <a:ext cx="8573973" cy="7538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88867D-2254-4ED6-937B-A2A1C6A56853}">
      <dsp:nvSpPr>
        <dsp:cNvPr id="0" name=""/>
        <dsp:cNvSpPr/>
      </dsp:nvSpPr>
      <dsp:spPr>
        <a:xfrm>
          <a:off x="0" y="9034"/>
          <a:ext cx="8903841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Цель внеурочной деятельности:</a:t>
          </a:r>
          <a:endParaRPr lang="ru-RU" sz="2800" kern="1200" dirty="0"/>
        </a:p>
      </dsp:txBody>
      <dsp:txXfrm>
        <a:off x="31984" y="41018"/>
        <a:ext cx="8839873" cy="591232"/>
      </dsp:txXfrm>
    </dsp:sp>
    <dsp:sp modelId="{569F5681-15E9-41A7-8AA5-D033A2A23B97}">
      <dsp:nvSpPr>
        <dsp:cNvPr id="0" name=""/>
        <dsp:cNvSpPr/>
      </dsp:nvSpPr>
      <dsp:spPr>
        <a:xfrm>
          <a:off x="0" y="664234"/>
          <a:ext cx="8903841" cy="1246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2697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200" kern="1200" dirty="0" smtClean="0">
              <a:solidFill>
                <a:srgbClr val="002060"/>
              </a:solidFill>
            </a:rPr>
            <a:t>создание условий для формирования личности гражданина и патриота России с присущими ему духовностью, позитивными взглядами, ориентациями, установками, мотивацией к активной деятельности и социальному поведению</a:t>
          </a:r>
          <a:endParaRPr lang="ru-RU" sz="2200" kern="1200" dirty="0">
            <a:solidFill>
              <a:srgbClr val="002060"/>
            </a:solidFill>
          </a:endParaRPr>
        </a:p>
      </dsp:txBody>
      <dsp:txXfrm>
        <a:off x="0" y="664234"/>
        <a:ext cx="8903841" cy="1246140"/>
      </dsp:txXfrm>
    </dsp:sp>
    <dsp:sp modelId="{DB27A36D-3556-4019-AFF8-43C65B4F0F41}">
      <dsp:nvSpPr>
        <dsp:cNvPr id="0" name=""/>
        <dsp:cNvSpPr/>
      </dsp:nvSpPr>
      <dsp:spPr>
        <a:xfrm>
          <a:off x="0" y="1910374"/>
          <a:ext cx="8903841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Задачи внеурочной деятельности:</a:t>
          </a:r>
          <a:endParaRPr lang="ru-RU" sz="2800" kern="1200" dirty="0"/>
        </a:p>
      </dsp:txBody>
      <dsp:txXfrm>
        <a:off x="31984" y="1942358"/>
        <a:ext cx="8839873" cy="591232"/>
      </dsp:txXfrm>
    </dsp:sp>
    <dsp:sp modelId="{1FC30109-5A96-4750-AD5D-EADCB599BC7E}">
      <dsp:nvSpPr>
        <dsp:cNvPr id="0" name=""/>
        <dsp:cNvSpPr/>
      </dsp:nvSpPr>
      <dsp:spPr>
        <a:xfrm>
          <a:off x="0" y="2565574"/>
          <a:ext cx="8903841" cy="289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2697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200" kern="1200" dirty="0" smtClean="0">
              <a:solidFill>
                <a:srgbClr val="002060"/>
              </a:solidFill>
            </a:rPr>
            <a:t>готовность и способность обучающегося к духовному развитию, нравственному самосовершенствованию, самооценке, пониманию смысла своей жизни, индивидуально-ответственному поведению;</a:t>
          </a:r>
          <a:endParaRPr lang="ru-RU" sz="2200" kern="1200" dirty="0">
            <a:solidFill>
              <a:srgbClr val="002060"/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200" kern="1200" dirty="0" smtClean="0">
              <a:solidFill>
                <a:srgbClr val="002060"/>
              </a:solidFill>
            </a:rPr>
            <a:t>принятие обучающимися базовых национальных ценностей, национальных духовных традиций;</a:t>
          </a:r>
          <a:endParaRPr lang="ru-RU" sz="2200" kern="1200" dirty="0">
            <a:solidFill>
              <a:srgbClr val="002060"/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200" kern="1200" dirty="0" smtClean="0">
              <a:solidFill>
                <a:srgbClr val="002060"/>
              </a:solidFill>
            </a:rPr>
            <a:t>укрепление чувства личной ответственности за Отечество перед прошлыми, настоящими и будущими поколениями; </a:t>
          </a:r>
          <a:endParaRPr lang="ru-RU" sz="2200" kern="1200" dirty="0">
            <a:solidFill>
              <a:srgbClr val="002060"/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200" kern="1200" dirty="0" smtClean="0">
              <a:solidFill>
                <a:srgbClr val="002060"/>
              </a:solidFill>
            </a:rPr>
            <a:t>формирование мотивации к активному и ответственному участию в общественной и социальной жизни. </a:t>
          </a:r>
          <a:endParaRPr lang="ru-RU" sz="2200" kern="1200" dirty="0">
            <a:solidFill>
              <a:srgbClr val="002060"/>
            </a:solidFill>
          </a:endParaRPr>
        </a:p>
      </dsp:txBody>
      <dsp:txXfrm>
        <a:off x="0" y="2565574"/>
        <a:ext cx="8903841" cy="2898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18.11.2019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85268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18.11.2019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728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18.11.2019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249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18.11.2019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921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18.11.2019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9423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18.11.2019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082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18.11.2019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657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18.11.2019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736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18.11.2019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796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18.11.2019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44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18.11.2019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978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18.11.2019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3988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sambo.ru/special/sambo_v_GTO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liga-sambo@mail.ru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liga-sambo@mail.ru" TargetMode="External"/><Relationship Id="rId2" Type="http://schemas.openxmlformats.org/officeDocument/2006/relationships/hyperlink" Target="mailto:liga-sambo@mail.ru,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&#1092;&#1094;&#1086;&#1084;&#1086;&#1092;&#1074;.&#1088;&#1092;/page361/projects/page36/page154/" TargetMode="External"/><Relationship Id="rId2" Type="http://schemas.openxmlformats.org/officeDocument/2006/relationships/hyperlink" Target="http://sambo.ru/sambo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adi.sk/d/K5DBpoC93TmRz3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99592" y="188640"/>
            <a:ext cx="734481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59A9F2">
                    <a:lumMod val="50000"/>
                  </a:srgbClr>
                </a:solidFill>
                <a:latin typeface="Arial"/>
              </a:rPr>
              <a:t/>
            </a:r>
            <a:br>
              <a:rPr lang="ru-RU" sz="1400" b="1" dirty="0">
                <a:solidFill>
                  <a:srgbClr val="59A9F2">
                    <a:lumMod val="50000"/>
                  </a:srgbClr>
                </a:solidFill>
                <a:latin typeface="Arial"/>
              </a:rPr>
            </a:br>
            <a:r>
              <a:rPr lang="ru-RU" sz="1400" b="1" dirty="0">
                <a:solidFill>
                  <a:srgbClr val="59A9F2">
                    <a:lumMod val="50000"/>
                  </a:srgbClr>
                </a:solidFill>
                <a:latin typeface="Arial"/>
              </a:rPr>
              <a:t>МИНИСТЕРСТВО ОБРАЗОВАНИЯ, НАУКИ И </a:t>
            </a:r>
            <a:r>
              <a:rPr lang="ru-RU" sz="1400" b="1" dirty="0" smtClean="0">
                <a:solidFill>
                  <a:srgbClr val="59A9F2">
                    <a:lumMod val="50000"/>
                  </a:srgbClr>
                </a:solidFill>
                <a:latin typeface="Arial"/>
              </a:rPr>
              <a:t>МОЛОДЕЖИ РЕСПУБЛИКИ КРЫМ</a:t>
            </a:r>
            <a:endParaRPr lang="ru-RU" sz="1400" b="1" dirty="0">
              <a:solidFill>
                <a:srgbClr val="59A9F2">
                  <a:lumMod val="50000"/>
                </a:srgbClr>
              </a:solidFill>
              <a:latin typeface="Arial"/>
            </a:endParaRPr>
          </a:p>
          <a:p>
            <a:pPr algn="ctr"/>
            <a:endParaRPr lang="ru-RU" sz="1400" b="1" dirty="0">
              <a:solidFill>
                <a:srgbClr val="59A9F2">
                  <a:lumMod val="50000"/>
                </a:srgbClr>
              </a:solidFill>
              <a:latin typeface="Arial"/>
            </a:endParaRPr>
          </a:p>
          <a:p>
            <a:pPr algn="ctr"/>
            <a:r>
              <a:rPr lang="ru-RU" sz="1400" b="1" dirty="0" smtClean="0">
                <a:solidFill>
                  <a:srgbClr val="59A9F2">
                    <a:lumMod val="50000"/>
                  </a:srgbClr>
                </a:solidFill>
                <a:latin typeface="Arial"/>
                <a:cs typeface="Times New Roman" pitchFamily="18" charset="0"/>
              </a:rPr>
              <a:t>ГОСУДАРСТВЕННОЕ БЮДЖЕТНОЕ ОБРАЗОВАТЕЛЬНОЕ УЧРЕЖДЕНИЕ ДОПОЛНИТЕЛЬНОГО ОБРАЗОВАНИЯ </a:t>
            </a:r>
          </a:p>
          <a:p>
            <a:pPr algn="ctr"/>
            <a:r>
              <a:rPr lang="ru-RU" sz="1400" b="1" dirty="0" smtClean="0">
                <a:solidFill>
                  <a:srgbClr val="59A9F2">
                    <a:lumMod val="50000"/>
                  </a:srgbClr>
                </a:solidFill>
                <a:latin typeface="Arial"/>
                <a:cs typeface="Times New Roman" pitchFamily="18" charset="0"/>
              </a:rPr>
              <a:t>РЕСПУБЛИКИ КРЫМ </a:t>
            </a:r>
          </a:p>
          <a:p>
            <a:pPr algn="ctr"/>
            <a:r>
              <a:rPr lang="ru-RU" sz="1400" b="1" dirty="0" smtClean="0">
                <a:solidFill>
                  <a:srgbClr val="59A9F2">
                    <a:lumMod val="50000"/>
                  </a:srgbClr>
                </a:solidFill>
                <a:latin typeface="Arial"/>
                <a:cs typeface="Times New Roman" pitchFamily="18" charset="0"/>
              </a:rPr>
              <a:t>«ЦЕНТР ДЕТСКО-ЮНОШЕСКОГО ТУРИЗМА И КРАЕВЕДЕНИЯ»</a:t>
            </a:r>
          </a:p>
          <a:p>
            <a:pPr algn="ctr"/>
            <a:endParaRPr lang="ru-RU" sz="1400" b="1" dirty="0" smtClean="0">
              <a:solidFill>
                <a:srgbClr val="59A9F2">
                  <a:lumMod val="50000"/>
                </a:srgbClr>
              </a:solidFill>
              <a:latin typeface="Arial"/>
              <a:cs typeface="Times New Roman" pitchFamily="18" charset="0"/>
            </a:endParaRPr>
          </a:p>
          <a:p>
            <a:pPr algn="ctr"/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</a:rPr>
              <a:t>СЕМИНАР ПО РЕАЛИЗАЦИИ ПРОЕКТА </a:t>
            </a:r>
          </a:p>
          <a:p>
            <a:pPr algn="ctr"/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</a:rPr>
              <a:t>«САМБО В ШКОЛУ» </a:t>
            </a:r>
          </a:p>
          <a:p>
            <a:pPr algn="ctr"/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</a:rPr>
              <a:t>В ОБЩЕОБРАЗОВАТЕЛЬНЫХ УЧРЕЖДЕНИЯХ </a:t>
            </a:r>
          </a:p>
          <a:p>
            <a:pPr algn="ctr"/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</a:rPr>
              <a:t>РЕСПУБЛИКИ КРЫМ</a:t>
            </a:r>
          </a:p>
          <a:p>
            <a:pPr algn="ctr"/>
            <a:endParaRPr lang="ru-RU" sz="4000" b="1" i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endParaRPr lang="ru-RU" sz="4000" b="1" i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endParaRPr lang="ru-RU" sz="4000" b="1" i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endParaRPr lang="ru-RU" sz="4000" dirty="0">
              <a:solidFill>
                <a:prstClr val="black"/>
              </a:solidFill>
            </a:endParaRPr>
          </a:p>
        </p:txBody>
      </p:sp>
      <p:pic>
        <p:nvPicPr>
          <p:cNvPr id="5" name="Рисунок 4" descr="лого(1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242" y="3645024"/>
            <a:ext cx="3009516" cy="30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nomdd.ru/upload/iblock/a91/a9134fd8f4f305d27de86011c91652a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5"/>
          <a:stretch/>
        </p:blipFill>
        <p:spPr bwMode="auto">
          <a:xfrm>
            <a:off x="-108519" y="0"/>
            <a:ext cx="92610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023256" y="260648"/>
            <a:ext cx="5153521" cy="98072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ОСНОВНЫЕ ПРОБЛЕМЫ В РЕАЛИЗАЦИИ ПРОЕКТА: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412777" y="1502024"/>
            <a:ext cx="3528000" cy="161435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lt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Отсутствие кадрового обеспечения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77451" y="4869160"/>
            <a:ext cx="3526210" cy="161435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lt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Отсутствие материально-технической базы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55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499" y="188640"/>
            <a:ext cx="8573973" cy="1296144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Мультимедийное приложение «Нормы ГТО по выполнению техники самозащиты»</a:t>
            </a:r>
            <a:b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</a:br>
            <a:r>
              <a:rPr lang="en-US" sz="3200" dirty="0">
                <a:effectLst/>
                <a:hlinkClick r:id="rId2"/>
              </a:rPr>
              <a:t>http://sambo.ru/special/sambo_v_GTO</a:t>
            </a:r>
            <a:r>
              <a:rPr lang="en-US" sz="3200" dirty="0" smtClean="0">
                <a:effectLst/>
                <a:hlinkClick r:id="rId2"/>
              </a:rPr>
              <a:t>/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2920" t="5703" r="18453" b="31297"/>
          <a:stretch/>
        </p:blipFill>
        <p:spPr>
          <a:xfrm>
            <a:off x="108403" y="2033262"/>
            <a:ext cx="8928992" cy="4608512"/>
          </a:xfrm>
          <a:prstGeom prst="rect">
            <a:avLst/>
          </a:prstGeom>
        </p:spPr>
      </p:pic>
      <p:sp>
        <p:nvSpPr>
          <p:cNvPr id="29" name="Заголовок 1"/>
          <p:cNvSpPr txBox="1">
            <a:spLocks/>
          </p:cNvSpPr>
          <p:nvPr/>
        </p:nvSpPr>
        <p:spPr>
          <a:xfrm>
            <a:off x="266378" y="5894717"/>
            <a:ext cx="8652801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lt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Разбор ошибок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46499" y="1637848"/>
            <a:ext cx="8588128" cy="846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lt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Видеодемонстрация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 приемов самбо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21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79512" y="188640"/>
            <a:ext cx="8784976" cy="980728"/>
          </a:xfrm>
          <a:prstGeom prst="rect">
            <a:avLst/>
          </a:prstGeom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lt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Региональный этап Всероссийского фестиваля «Познаю мир самбо</a:t>
            </a:r>
            <a:r>
              <a:rPr lang="ru-RU" sz="2400" b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» - 25 апреля 2019 года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49" t="5113" r="21651" b="5113"/>
          <a:stretch/>
        </p:blipFill>
        <p:spPr>
          <a:xfrm>
            <a:off x="179512" y="1311432"/>
            <a:ext cx="3065604" cy="48538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50" t="28738" r="9838" b="6294"/>
          <a:stretch/>
        </p:blipFill>
        <p:spPr>
          <a:xfrm>
            <a:off x="2464478" y="3284984"/>
            <a:ext cx="6500010" cy="347087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33148" y="1267554"/>
            <a:ext cx="5143307" cy="1919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6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ru-RU" sz="2800" b="1" spc="15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ПРОГРАММА ФЕСТИВАЛЯ:</a:t>
            </a:r>
          </a:p>
          <a:p>
            <a:pPr marL="342900" lvl="0" indent="-342900" algn="just">
              <a:lnSpc>
                <a:spcPct val="106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540385" algn="l"/>
              </a:tabLst>
            </a:pPr>
            <a:r>
              <a:rPr lang="ru-RU" sz="2800" b="1" spc="15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Творческий конкурс</a:t>
            </a:r>
          </a:p>
          <a:p>
            <a:pPr marL="342900" lvl="0" indent="-342900" algn="just">
              <a:lnSpc>
                <a:spcPct val="106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540385" algn="l"/>
              </a:tabLst>
            </a:pPr>
            <a:r>
              <a:rPr lang="ru-RU" sz="2800" b="1" spc="15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Эстафета</a:t>
            </a:r>
          </a:p>
          <a:p>
            <a:pPr marL="342900" lvl="0" indent="-342900" algn="just">
              <a:lnSpc>
                <a:spcPct val="106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540385" algn="l"/>
              </a:tabLst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Демонстрационное самбо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71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79512" y="188640"/>
            <a:ext cx="8784976" cy="980728"/>
          </a:xfrm>
          <a:prstGeom prst="rect">
            <a:avLst/>
          </a:prstGeom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lt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Республиканская акция фотоколлажей «Эмоции самбо»</a:t>
            </a:r>
            <a:endParaRPr lang="ru-RU" sz="10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1" y="1340768"/>
            <a:ext cx="4608512" cy="34563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113431"/>
            <a:ext cx="3562414" cy="35624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975" y="1340768"/>
            <a:ext cx="4032448" cy="40324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288365"/>
            <a:ext cx="5040560" cy="33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79512" y="188640"/>
            <a:ext cx="8784976" cy="935948"/>
          </a:xfrm>
          <a:prstGeom prst="rect">
            <a:avLst/>
          </a:prstGeom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lt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Крымские школы – участники Всероссийских мероприятий</a:t>
            </a:r>
            <a:endParaRPr lang="ru-RU" sz="10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6428" y="6093296"/>
            <a:ext cx="87849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2200" b="1" spc="15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МБОУ «Симферопольская </a:t>
            </a:r>
            <a:r>
              <a:rPr lang="ru-RU" sz="2200" b="1" spc="15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СОШ № </a:t>
            </a:r>
            <a:r>
              <a:rPr lang="ru-RU" sz="2200" b="1" spc="15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4» г. Симферополь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76428" y="1411366"/>
            <a:ext cx="8784976" cy="570076"/>
          </a:xfrm>
          <a:prstGeom prst="rect">
            <a:avLst/>
          </a:prstGeom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lt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spc="15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Всероссийский марафон </a:t>
            </a:r>
            <a:r>
              <a:rPr lang="ru-RU" sz="2200" spc="15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200" spc="15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Дни самбо в школах РФ»</a:t>
            </a:r>
            <a:endParaRPr lang="ru-RU" sz="2200" dirty="0">
              <a:solidFill>
                <a:schemeClr val="accent1">
                  <a:lumMod val="50000"/>
                </a:schemeClr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6428" y="2261991"/>
            <a:ext cx="8784976" cy="29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6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540385" algn="l"/>
              </a:tabLst>
            </a:pPr>
            <a:r>
              <a:rPr lang="ru-RU" sz="2200" b="1" spc="15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МБОУ «Соколинская НОШ» </a:t>
            </a:r>
            <a:r>
              <a:rPr lang="ru-RU" sz="2200" b="1" spc="15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Бахчисарайского </a:t>
            </a:r>
            <a:r>
              <a:rPr lang="ru-RU" sz="2200" b="1" spc="15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района - лауреат;</a:t>
            </a:r>
          </a:p>
          <a:p>
            <a:pPr marL="342900" lvl="0" indent="-342900" algn="just">
              <a:lnSpc>
                <a:spcPct val="106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540385" algn="l"/>
              </a:tabLst>
            </a:pPr>
            <a:r>
              <a:rPr lang="ru-RU" sz="2200" b="1" spc="15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МБОУ «Симферопольская </a:t>
            </a:r>
            <a:r>
              <a:rPr lang="ru-RU" sz="2200" b="1" spc="15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СОШ № </a:t>
            </a:r>
            <a:r>
              <a:rPr lang="ru-RU" sz="2200" b="1" spc="15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4» г. Симферополя - лауреат;</a:t>
            </a:r>
          </a:p>
          <a:p>
            <a:pPr marL="342900" lvl="0" indent="-342900" algn="just">
              <a:lnSpc>
                <a:spcPct val="106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540385" algn="l"/>
              </a:tabLst>
            </a:pP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МБОУ «</a:t>
            </a:r>
            <a:r>
              <a:rPr lang="ru-RU" sz="2200" b="1" dirty="0" err="1" smtClean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Раздольненская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школа-гимназия №2 им. </a:t>
            </a:r>
            <a:r>
              <a:rPr lang="ru-RU" sz="2200" b="1" dirty="0" err="1" smtClean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Л.Рябики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Раздольненского 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района;</a:t>
            </a:r>
          </a:p>
          <a:p>
            <a:pPr marL="342900" lvl="0" indent="-342900" algn="just">
              <a:lnSpc>
                <a:spcPct val="106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540385" algn="l"/>
              </a:tabLst>
            </a:pP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МБОУ 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города Керчи «Школа № 15 им. Героя Советского Союза Е.М. Рудневой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ru-RU" sz="2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76428" y="5373216"/>
            <a:ext cx="8784976" cy="570076"/>
          </a:xfrm>
          <a:prstGeom prst="rect">
            <a:avLst/>
          </a:prstGeom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lt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spc="15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Творческий конкурс «Юный журналист»</a:t>
            </a:r>
            <a:endParaRPr lang="ru-RU" sz="2200" dirty="0">
              <a:solidFill>
                <a:schemeClr val="accent1">
                  <a:lumMod val="50000"/>
                </a:schemeClr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7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99592" y="188640"/>
            <a:ext cx="734481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59A9F2">
                    <a:lumMod val="50000"/>
                  </a:srgbClr>
                </a:solidFill>
                <a:latin typeface="Arial"/>
              </a:rPr>
              <a:t/>
            </a:r>
            <a:br>
              <a:rPr lang="ru-RU" sz="1400" b="1" dirty="0">
                <a:solidFill>
                  <a:srgbClr val="59A9F2">
                    <a:lumMod val="50000"/>
                  </a:srgbClr>
                </a:solidFill>
                <a:latin typeface="Arial"/>
              </a:rPr>
            </a:br>
            <a:r>
              <a:rPr lang="ru-RU" sz="1400" b="1" dirty="0">
                <a:solidFill>
                  <a:srgbClr val="59A9F2">
                    <a:lumMod val="50000"/>
                  </a:srgbClr>
                </a:solidFill>
                <a:latin typeface="Arial"/>
              </a:rPr>
              <a:t>МИНИСТЕРСТВО ОБРАЗОВАНИЯ, НАУКИ И </a:t>
            </a:r>
            <a:r>
              <a:rPr lang="ru-RU" sz="1400" b="1" dirty="0" smtClean="0">
                <a:solidFill>
                  <a:srgbClr val="59A9F2">
                    <a:lumMod val="50000"/>
                  </a:srgbClr>
                </a:solidFill>
                <a:latin typeface="Arial"/>
              </a:rPr>
              <a:t>МОЛОДЕЖИ РЕСПУБЛИКИ КРЫМ</a:t>
            </a:r>
            <a:endParaRPr lang="ru-RU" sz="1400" b="1" dirty="0">
              <a:solidFill>
                <a:srgbClr val="59A9F2">
                  <a:lumMod val="50000"/>
                </a:srgbClr>
              </a:solidFill>
              <a:latin typeface="Arial"/>
            </a:endParaRPr>
          </a:p>
          <a:p>
            <a:pPr algn="ctr"/>
            <a:endParaRPr lang="ru-RU" sz="1400" b="1" dirty="0">
              <a:solidFill>
                <a:srgbClr val="59A9F2">
                  <a:lumMod val="50000"/>
                </a:srgbClr>
              </a:solidFill>
              <a:latin typeface="Arial"/>
            </a:endParaRPr>
          </a:p>
          <a:p>
            <a:pPr algn="ctr"/>
            <a:r>
              <a:rPr lang="ru-RU" sz="1400" b="1" dirty="0" smtClean="0">
                <a:solidFill>
                  <a:srgbClr val="59A9F2">
                    <a:lumMod val="50000"/>
                  </a:srgbClr>
                </a:solidFill>
                <a:latin typeface="Arial"/>
                <a:cs typeface="Times New Roman" pitchFamily="18" charset="0"/>
              </a:rPr>
              <a:t>ГОСУДАРСТВЕННОЕ БЮДЖЕТНОЕ ОБРАЗОВАТЕЛЬНОЕ УЧРЕЖДЕНИЕ ДОПОЛНИТЕЛЬНОГО ОБРАЗОВАНИЯ </a:t>
            </a:r>
          </a:p>
          <a:p>
            <a:pPr algn="ctr"/>
            <a:r>
              <a:rPr lang="ru-RU" sz="1400" b="1" dirty="0" smtClean="0">
                <a:solidFill>
                  <a:srgbClr val="59A9F2">
                    <a:lumMod val="50000"/>
                  </a:srgbClr>
                </a:solidFill>
                <a:latin typeface="Arial"/>
                <a:cs typeface="Times New Roman" pitchFamily="18" charset="0"/>
              </a:rPr>
              <a:t>РЕСПУБЛИКИ КРЫМ </a:t>
            </a:r>
          </a:p>
          <a:p>
            <a:pPr algn="ctr"/>
            <a:r>
              <a:rPr lang="ru-RU" sz="1400" b="1" dirty="0" smtClean="0">
                <a:solidFill>
                  <a:srgbClr val="59A9F2">
                    <a:lumMod val="50000"/>
                  </a:srgbClr>
                </a:solidFill>
                <a:latin typeface="Arial"/>
                <a:cs typeface="Times New Roman" pitchFamily="18" charset="0"/>
              </a:rPr>
              <a:t>«ЦЕНТР ДЕТСКО-ЮНОШЕСКОГО ТУРИЗМА И КРАЕВЕДЕНИЯ»</a:t>
            </a:r>
          </a:p>
          <a:p>
            <a:pPr algn="ctr"/>
            <a:endParaRPr lang="ru-RU" sz="1400" b="1" dirty="0" smtClean="0">
              <a:solidFill>
                <a:srgbClr val="59A9F2">
                  <a:lumMod val="50000"/>
                </a:srgbClr>
              </a:solidFill>
              <a:latin typeface="Arial"/>
              <a:cs typeface="Times New Roman" pitchFamily="18" charset="0"/>
            </a:endParaRPr>
          </a:p>
          <a:p>
            <a:pPr algn="ctr"/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</a:rPr>
              <a:t>СЕМИНАР ПО РЕАЛИЗАЦИИ ПРОЕКТА </a:t>
            </a:r>
          </a:p>
          <a:p>
            <a:pPr algn="ctr"/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</a:rPr>
              <a:t>«САМБО В ШКОЛУ» </a:t>
            </a:r>
          </a:p>
          <a:p>
            <a:pPr algn="ctr"/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</a:rPr>
              <a:t>В ОБЩЕОБРАЗОВАТЕЛЬНЫХ УЧРЕЖДЕНИЯХ </a:t>
            </a:r>
          </a:p>
          <a:p>
            <a:pPr algn="ctr"/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</a:rPr>
              <a:t>РЕСПУБЛИКИ КРЫМ</a:t>
            </a:r>
          </a:p>
          <a:p>
            <a:pPr algn="ctr"/>
            <a:endParaRPr lang="ru-RU" sz="4000" b="1" i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endParaRPr lang="ru-RU" sz="4000" b="1" i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endParaRPr lang="ru-RU" sz="4000" b="1" i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endParaRPr lang="ru-RU" sz="4000" dirty="0">
              <a:solidFill>
                <a:prstClr val="black"/>
              </a:solidFill>
            </a:endParaRPr>
          </a:p>
        </p:txBody>
      </p:sp>
      <p:pic>
        <p:nvPicPr>
          <p:cNvPr id="5" name="Рисунок 4" descr="лого(1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242" y="3645024"/>
            <a:ext cx="3009516" cy="30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8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99592" y="188640"/>
            <a:ext cx="734481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59A9F2">
                    <a:lumMod val="50000"/>
                  </a:srgbClr>
                </a:solidFill>
                <a:latin typeface="Arial"/>
              </a:rPr>
              <a:t/>
            </a:r>
            <a:br>
              <a:rPr lang="ru-RU" sz="1400" b="1" dirty="0">
                <a:solidFill>
                  <a:srgbClr val="59A9F2">
                    <a:lumMod val="50000"/>
                  </a:srgbClr>
                </a:solidFill>
                <a:latin typeface="Arial"/>
              </a:rPr>
            </a:br>
            <a:r>
              <a:rPr lang="ru-RU" sz="1400" b="1" dirty="0">
                <a:solidFill>
                  <a:srgbClr val="59A9F2">
                    <a:lumMod val="50000"/>
                  </a:srgbClr>
                </a:solidFill>
                <a:latin typeface="Arial"/>
              </a:rPr>
              <a:t>МИНИСТЕРСТВО ОБРАЗОВАНИЯ, НАУКИ И </a:t>
            </a:r>
            <a:r>
              <a:rPr lang="ru-RU" sz="1400" b="1" dirty="0" smtClean="0">
                <a:solidFill>
                  <a:srgbClr val="59A9F2">
                    <a:lumMod val="50000"/>
                  </a:srgbClr>
                </a:solidFill>
                <a:latin typeface="Arial"/>
              </a:rPr>
              <a:t>МОЛОДЕЖИ РЕСПУБЛИКИ КРЫМ</a:t>
            </a:r>
            <a:endParaRPr lang="ru-RU" sz="1400" b="1" dirty="0">
              <a:solidFill>
                <a:srgbClr val="59A9F2">
                  <a:lumMod val="50000"/>
                </a:srgbClr>
              </a:solidFill>
              <a:latin typeface="Arial"/>
            </a:endParaRPr>
          </a:p>
          <a:p>
            <a:pPr algn="ctr"/>
            <a:endParaRPr lang="ru-RU" sz="1400" b="1" dirty="0">
              <a:solidFill>
                <a:srgbClr val="59A9F2">
                  <a:lumMod val="50000"/>
                </a:srgbClr>
              </a:solidFill>
              <a:latin typeface="Arial"/>
            </a:endParaRPr>
          </a:p>
          <a:p>
            <a:pPr algn="ctr"/>
            <a:r>
              <a:rPr lang="ru-RU" sz="1400" b="1" dirty="0" smtClean="0">
                <a:solidFill>
                  <a:srgbClr val="59A9F2">
                    <a:lumMod val="50000"/>
                  </a:srgbClr>
                </a:solidFill>
                <a:latin typeface="Arial"/>
                <a:cs typeface="Times New Roman" pitchFamily="18" charset="0"/>
              </a:rPr>
              <a:t>ГОСУДАРСТВЕННОЕ БЮДЖЕТНОЕ ОБРАЗОВАТЕЛЬНОЕ УЧРЕЖДЕНИЕ ДОПОЛНИТЕЛЬНОГО ОБРАЗОВАНИЯ </a:t>
            </a:r>
          </a:p>
          <a:p>
            <a:pPr algn="ctr"/>
            <a:r>
              <a:rPr lang="ru-RU" sz="1400" b="1" dirty="0" smtClean="0">
                <a:solidFill>
                  <a:srgbClr val="59A9F2">
                    <a:lumMod val="50000"/>
                  </a:srgbClr>
                </a:solidFill>
                <a:latin typeface="Arial"/>
                <a:cs typeface="Times New Roman" pitchFamily="18" charset="0"/>
              </a:rPr>
              <a:t>РЕСПУБЛИКИ КРЫМ </a:t>
            </a:r>
          </a:p>
          <a:p>
            <a:pPr algn="ctr"/>
            <a:r>
              <a:rPr lang="ru-RU" sz="1400" b="1" dirty="0" smtClean="0">
                <a:solidFill>
                  <a:srgbClr val="59A9F2">
                    <a:lumMod val="50000"/>
                  </a:srgbClr>
                </a:solidFill>
                <a:latin typeface="Arial"/>
                <a:cs typeface="Times New Roman" pitchFamily="18" charset="0"/>
              </a:rPr>
              <a:t>«ЦЕНТР ДЕТСКО-ЮНОШЕСКОГО ТУРИЗМА И КРАЕВЕДЕНИЯ»</a:t>
            </a:r>
          </a:p>
          <a:p>
            <a:pPr algn="ctr"/>
            <a:endParaRPr lang="ru-RU" sz="1400" b="1" dirty="0" smtClean="0">
              <a:solidFill>
                <a:srgbClr val="59A9F2">
                  <a:lumMod val="50000"/>
                </a:srgbClr>
              </a:solidFill>
              <a:latin typeface="Arial"/>
              <a:cs typeface="Times New Roman" pitchFamily="18" charset="0"/>
            </a:endParaRPr>
          </a:p>
          <a:p>
            <a:pPr algn="ctr"/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</a:rPr>
              <a:t>СЕМИНАР ПО РЕАЛИЗАЦИИ ПРОЕКТА </a:t>
            </a:r>
          </a:p>
          <a:p>
            <a:pPr algn="ctr"/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</a:rPr>
              <a:t>«САМБО В ШКОЛУ» </a:t>
            </a:r>
          </a:p>
          <a:p>
            <a:pPr algn="ctr"/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</a:rPr>
              <a:t>В ОБЩЕОБРАЗОВАТЕЛЬНЫХ УЧРЕЖДЕНИЯХ </a:t>
            </a:r>
          </a:p>
          <a:p>
            <a:pPr algn="ctr"/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</a:rPr>
              <a:t>РЕСПУБЛИКИ КРЫМ</a:t>
            </a:r>
          </a:p>
          <a:p>
            <a:pPr algn="ctr"/>
            <a:endParaRPr lang="ru-RU" sz="4000" b="1" i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endParaRPr lang="ru-RU" sz="4000" b="1" i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endParaRPr lang="ru-RU" sz="4000" b="1" i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endParaRPr lang="ru-RU" sz="4000" dirty="0">
              <a:solidFill>
                <a:prstClr val="black"/>
              </a:solidFill>
            </a:endParaRPr>
          </a:p>
        </p:txBody>
      </p:sp>
      <p:pic>
        <p:nvPicPr>
          <p:cNvPr id="5" name="Рисунок 4" descr="лого(1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547" y="3563917"/>
            <a:ext cx="3009516" cy="3014225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60304" y="3645024"/>
            <a:ext cx="5515159" cy="285201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45720" tIns="0" rIns="45720" bIns="0" anchor="ctr" anchorCtr="0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О реализации всероссийского образовательного проекта «САМБО В ШКОЛУ» В 2019-2020 учебном году</a:t>
            </a:r>
          </a:p>
          <a:p>
            <a:endParaRPr lang="ru-RU" sz="1800" dirty="0" smtClean="0">
              <a:solidFill>
                <a:schemeClr val="accent1">
                  <a:lumMod val="50000"/>
                </a:schemeClr>
              </a:solidFill>
              <a:effectLst/>
              <a:latin typeface="Arial Black" panose="020B0A04020102020204" pitchFamily="34" charset="0"/>
            </a:endParaRPr>
          </a:p>
          <a:p>
            <a:pPr algn="r"/>
            <a:r>
              <a:rPr lang="ru-RU" sz="1400" i="1" cap="none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Докладчик: Скворцов Дмитрий Игоревич, </a:t>
            </a:r>
          </a:p>
          <a:p>
            <a:pPr algn="r"/>
            <a:r>
              <a:rPr lang="ru-RU" sz="1400" i="1" cap="none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заведующий спортивно-массовым отделом </a:t>
            </a:r>
          </a:p>
          <a:p>
            <a:pPr algn="r"/>
            <a:r>
              <a:rPr lang="ru-RU" sz="1400" i="1" cap="none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ГБОУ ДО РК «ЦДЮТК»</a:t>
            </a:r>
          </a:p>
        </p:txBody>
      </p:sp>
    </p:spTree>
    <p:extLst>
      <p:ext uri="{BB962C8B-B14F-4D97-AF65-F5344CB8AC3E}">
        <p14:creationId xmlns:p14="http://schemas.microsoft.com/office/powerpoint/2010/main" val="347551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088" y="332656"/>
            <a:ext cx="8663391" cy="98072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ФЕДЕРАЛЬНЫЙ КООРДИНАТОР ПРОЕКТА «САМБО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В ШКОЛУ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»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1313" y="1524893"/>
            <a:ext cx="7263824" cy="2796922"/>
          </a:xfrm>
        </p:spPr>
        <p:txBody>
          <a:bodyPr anchor="ctr" anchorCtr="0">
            <a:noAutofit/>
          </a:bodyPr>
          <a:lstStyle/>
          <a:p>
            <a:pPr marL="137160" indent="0" algn="ctr">
              <a:buNone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Федеральный ресурсный центр инноваций и развития образования 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pPr marL="137160" indent="0" algn="ctr">
              <a:buNone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«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Открытый мир самбо» 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pPr marL="137160" indent="0" algn="ctr">
              <a:buNone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общественно-государственного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физкультурно-спортивного объединения «Юность России»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" name="Picture 2" descr="ÐÐÐ¤Ð¡Ð &quot;Ð®Ð½Ð¾ÑÑÑ Ð Ð¾ÑÑÐ¸Ð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36" y="4321815"/>
            <a:ext cx="8042977" cy="231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27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45312"/>
            <a:ext cx="8445624" cy="835416"/>
          </a:xfrm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ФЕДЕРАЛЬНЫЙ РЕСУРСНЫЙ ЦЕНТР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6413" t="20051" r="37660" b="19643"/>
          <a:stretch/>
        </p:blipFill>
        <p:spPr>
          <a:xfrm>
            <a:off x="-1" y="1185496"/>
            <a:ext cx="4337795" cy="56725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2882" t="22438" r="26755" b="15547"/>
          <a:stretch/>
        </p:blipFill>
        <p:spPr>
          <a:xfrm>
            <a:off x="2591271" y="1340767"/>
            <a:ext cx="6552729" cy="4536504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203848" y="5877272"/>
            <a:ext cx="5940152" cy="980728"/>
          </a:xfrm>
          <a:prstGeom prst="rect">
            <a:avLst/>
          </a:prstGeom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lt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http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  <a:sym typeface="Wingdings" panose="05000000000000000000" pitchFamily="2" charset="2"/>
              </a:rPr>
              <a:t>://crimuntur.ru –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раздел «Физическая культура и спорт» - «Самбо в школу»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51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33491"/>
            <a:ext cx="8445624" cy="835416"/>
          </a:xfrm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ОФИЦИАЛЬНЫЙ ИНТЕРНЕТ-ПОРТАЛ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606715" y="1161227"/>
            <a:ext cx="5940152" cy="515877"/>
          </a:xfrm>
          <a:prstGeom prst="rect">
            <a:avLst/>
          </a:prstGeom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lt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https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  <a:sym typeface="Wingdings" panose="05000000000000000000" pitchFamily="2" charset="2"/>
              </a:rPr>
              <a:t>://</a:t>
            </a:r>
            <a:r>
              <a:rPr lang="ru-RU" sz="2400" u="sng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ЛИГА-САМБО.РФ</a:t>
            </a:r>
            <a:endParaRPr lang="ru-RU" sz="2400" u="sng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4980" t="4720" r="6470" b="11610"/>
          <a:stretch/>
        </p:blipFill>
        <p:spPr>
          <a:xfrm>
            <a:off x="0" y="1844824"/>
            <a:ext cx="9153582" cy="486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4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99592" y="188640"/>
            <a:ext cx="734481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59A9F2">
                    <a:lumMod val="50000"/>
                  </a:srgbClr>
                </a:solidFill>
                <a:latin typeface="Arial"/>
              </a:rPr>
              <a:t/>
            </a:r>
            <a:br>
              <a:rPr lang="ru-RU" sz="1400" b="1" dirty="0">
                <a:solidFill>
                  <a:srgbClr val="59A9F2">
                    <a:lumMod val="50000"/>
                  </a:srgbClr>
                </a:solidFill>
                <a:latin typeface="Arial"/>
              </a:rPr>
            </a:br>
            <a:r>
              <a:rPr lang="ru-RU" sz="1400" b="1" dirty="0">
                <a:solidFill>
                  <a:srgbClr val="59A9F2">
                    <a:lumMod val="50000"/>
                  </a:srgbClr>
                </a:solidFill>
                <a:latin typeface="Arial"/>
              </a:rPr>
              <a:t>МИНИСТЕРСТВО ОБРАЗОВАНИЯ, НАУКИ И </a:t>
            </a:r>
            <a:r>
              <a:rPr lang="ru-RU" sz="1400" b="1" dirty="0" smtClean="0">
                <a:solidFill>
                  <a:srgbClr val="59A9F2">
                    <a:lumMod val="50000"/>
                  </a:srgbClr>
                </a:solidFill>
                <a:latin typeface="Arial"/>
              </a:rPr>
              <a:t>МОЛОДЕЖИ РЕСПУБЛИКИ КРЫМ</a:t>
            </a:r>
            <a:endParaRPr lang="ru-RU" sz="1400" b="1" dirty="0">
              <a:solidFill>
                <a:srgbClr val="59A9F2">
                  <a:lumMod val="50000"/>
                </a:srgbClr>
              </a:solidFill>
              <a:latin typeface="Arial"/>
            </a:endParaRPr>
          </a:p>
          <a:p>
            <a:pPr algn="ctr"/>
            <a:endParaRPr lang="ru-RU" sz="1400" b="1" dirty="0">
              <a:solidFill>
                <a:srgbClr val="59A9F2">
                  <a:lumMod val="50000"/>
                </a:srgbClr>
              </a:solidFill>
              <a:latin typeface="Arial"/>
            </a:endParaRPr>
          </a:p>
          <a:p>
            <a:pPr algn="ctr"/>
            <a:r>
              <a:rPr lang="ru-RU" sz="1400" b="1" dirty="0" smtClean="0">
                <a:solidFill>
                  <a:srgbClr val="59A9F2">
                    <a:lumMod val="50000"/>
                  </a:srgbClr>
                </a:solidFill>
                <a:latin typeface="Arial"/>
                <a:cs typeface="Times New Roman" pitchFamily="18" charset="0"/>
              </a:rPr>
              <a:t>ГОСУДАРСТВЕННОЕ БЮДЖЕТНОЕ ОБРАЗОВАТЕЛЬНОЕ УЧРЕЖДЕНИЕ ДОПОЛНИТЕЛЬНОГО ОБРАЗОВАНИЯ </a:t>
            </a:r>
          </a:p>
          <a:p>
            <a:pPr algn="ctr"/>
            <a:r>
              <a:rPr lang="ru-RU" sz="1400" b="1" dirty="0" smtClean="0">
                <a:solidFill>
                  <a:srgbClr val="59A9F2">
                    <a:lumMod val="50000"/>
                  </a:srgbClr>
                </a:solidFill>
                <a:latin typeface="Arial"/>
                <a:cs typeface="Times New Roman" pitchFamily="18" charset="0"/>
              </a:rPr>
              <a:t>РЕСПУБЛИКИ КРЫМ </a:t>
            </a:r>
          </a:p>
          <a:p>
            <a:pPr algn="ctr"/>
            <a:r>
              <a:rPr lang="ru-RU" sz="1400" b="1" dirty="0" smtClean="0">
                <a:solidFill>
                  <a:srgbClr val="59A9F2">
                    <a:lumMod val="50000"/>
                  </a:srgbClr>
                </a:solidFill>
                <a:latin typeface="Arial"/>
                <a:cs typeface="Times New Roman" pitchFamily="18" charset="0"/>
              </a:rPr>
              <a:t>«ЦЕНТР ДЕТСКО-ЮНОШЕСКОГО ТУРИЗМА И КРАЕВЕДЕНИЯ»</a:t>
            </a:r>
          </a:p>
          <a:p>
            <a:pPr algn="ctr"/>
            <a:endParaRPr lang="ru-RU" sz="1400" b="1" dirty="0" smtClean="0">
              <a:solidFill>
                <a:srgbClr val="59A9F2">
                  <a:lumMod val="50000"/>
                </a:srgbClr>
              </a:solidFill>
              <a:latin typeface="Arial"/>
              <a:cs typeface="Times New Roman" pitchFamily="18" charset="0"/>
            </a:endParaRPr>
          </a:p>
          <a:p>
            <a:pPr algn="ctr"/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</a:rPr>
              <a:t>СЕМИНАР ПО РЕАЛИЗАЦИИ ПРОЕКТА </a:t>
            </a:r>
          </a:p>
          <a:p>
            <a:pPr algn="ctr"/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</a:rPr>
              <a:t>«САМБО В ШКОЛУ» </a:t>
            </a:r>
          </a:p>
          <a:p>
            <a:pPr algn="ctr"/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</a:rPr>
              <a:t>В ОБЩЕОБРАЗОВАТЕЛЬНЫХ УЧРЕЖДЕНИЯХ </a:t>
            </a:r>
          </a:p>
          <a:p>
            <a:pPr algn="ctr"/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</a:rPr>
              <a:t>РЕСПУБЛИКИ КРЫМ</a:t>
            </a:r>
          </a:p>
          <a:p>
            <a:pPr algn="ctr"/>
            <a:endParaRPr lang="ru-RU" sz="4000" b="1" i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endParaRPr lang="ru-RU" sz="4000" b="1" i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endParaRPr lang="ru-RU" sz="4000" b="1" i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endParaRPr lang="ru-RU" sz="4000" dirty="0">
              <a:solidFill>
                <a:prstClr val="black"/>
              </a:solidFill>
            </a:endParaRPr>
          </a:p>
        </p:txBody>
      </p:sp>
      <p:pic>
        <p:nvPicPr>
          <p:cNvPr id="5" name="Рисунок 4" descr="лого(1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547" y="3563917"/>
            <a:ext cx="3009516" cy="3014225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60304" y="3645024"/>
            <a:ext cx="5515159" cy="285201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45720" tIns="0" rIns="45720" bIns="0" anchor="ctr" anchorCtr="0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Об итогах РЕАЛИЗАЦИИ ПРОЕКТА «САМБО В ШКОЛУ» В ОБЩЕОБРАЗОВАТЕЛЬНЫХ УЧРЕЖДЕНИЯХ РЕСПУБЛИКИ КРЫМ в 2018-2019 учебном году</a:t>
            </a:r>
          </a:p>
          <a:p>
            <a:endParaRPr lang="ru-RU" sz="1800" dirty="0" smtClean="0">
              <a:solidFill>
                <a:schemeClr val="accent1">
                  <a:lumMod val="50000"/>
                </a:schemeClr>
              </a:solidFill>
              <a:effectLst/>
              <a:latin typeface="Arial Black" panose="020B0A04020102020204" pitchFamily="34" charset="0"/>
            </a:endParaRPr>
          </a:p>
          <a:p>
            <a:pPr algn="r"/>
            <a:r>
              <a:rPr lang="ru-RU" sz="1400" i="1" cap="none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Докладчик: Осокина Елена Анатольевна, </a:t>
            </a:r>
          </a:p>
          <a:p>
            <a:pPr algn="r"/>
            <a:r>
              <a:rPr lang="ru-RU" sz="1400" i="1" cap="none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директор ГБОУ ДО РК «ЦДЮТК»</a:t>
            </a:r>
          </a:p>
        </p:txBody>
      </p:sp>
    </p:spTree>
    <p:extLst>
      <p:ext uri="{BB962C8B-B14F-4D97-AF65-F5344CB8AC3E}">
        <p14:creationId xmlns:p14="http://schemas.microsoft.com/office/powerpoint/2010/main" val="324732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621905" cy="980728"/>
          </a:xfrm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ПРОЦЕДУРА ДОКУМЕНТООБОРОТА: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8621905" cy="511256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 anchorCtr="0">
            <a:normAutofit fontScale="70000" lnSpcReduction="20000"/>
          </a:bodyPr>
          <a:lstStyle/>
          <a:p>
            <a:pPr marL="137160" indent="0" algn="just">
              <a:buNone/>
            </a:pPr>
            <a:endParaRPr lang="ru-RU" sz="2400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3000" i="1" dirty="0" smtClean="0">
                <a:solidFill>
                  <a:schemeClr val="accent1">
                    <a:lumMod val="50000"/>
                  </a:schemeClr>
                </a:solidFill>
              </a:rPr>
              <a:t>Школа: регистрируется на сайте лига-</a:t>
            </a:r>
            <a:r>
              <a:rPr lang="ru-RU" sz="3000" i="1" dirty="0" err="1" smtClean="0">
                <a:solidFill>
                  <a:schemeClr val="accent1">
                    <a:lumMod val="50000"/>
                  </a:schemeClr>
                </a:solidFill>
              </a:rPr>
              <a:t>самбо.рф</a:t>
            </a:r>
            <a:r>
              <a:rPr lang="ru-RU" sz="3000" i="1" dirty="0" smtClean="0">
                <a:solidFill>
                  <a:schemeClr val="accent1">
                    <a:lumMod val="50000"/>
                  </a:schemeClr>
                </a:solidFill>
              </a:rPr>
              <a:t> и направляет сканированный  пакет документов (заявка, договор о сетевом взаимодействии) по электронной почте: </a:t>
            </a:r>
            <a:r>
              <a:rPr lang="ru-RU" sz="3000" i="1" u="sng" dirty="0">
                <a:ln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hlinkClick r:id="rId2"/>
              </a:rPr>
              <a:t>liga-sambo@mail.ru</a:t>
            </a:r>
            <a:r>
              <a:rPr lang="ru-RU" sz="3000" i="1" u="sng" dirty="0">
                <a:ln>
                  <a:solidFill>
                    <a:srgbClr val="002060"/>
                  </a:solidFill>
                </a:ln>
                <a:solidFill>
                  <a:sysClr val="windowText" lastClr="000000"/>
                </a:solidFill>
              </a:rPr>
              <a:t> </a:t>
            </a:r>
          </a:p>
          <a:p>
            <a:r>
              <a:rPr lang="ru-RU" sz="3000" i="1" dirty="0" smtClean="0">
                <a:solidFill>
                  <a:schemeClr val="accent1">
                    <a:lumMod val="50000"/>
                  </a:schemeClr>
                </a:solidFill>
              </a:rPr>
              <a:t>ФРЦ</a:t>
            </a:r>
            <a:r>
              <a:rPr lang="ru-RU" sz="3000" i="1" dirty="0">
                <a:solidFill>
                  <a:schemeClr val="accent1">
                    <a:lumMod val="50000"/>
                  </a:schemeClr>
                </a:solidFill>
              </a:rPr>
              <a:t>: рассматривает заявку и согласовывает (отказывает) работу о сетевом взаимодействии (о чем сообщает по e-</a:t>
            </a:r>
            <a:r>
              <a:rPr lang="ru-RU" sz="3000" i="1" dirty="0" err="1">
                <a:solidFill>
                  <a:schemeClr val="accent1">
                    <a:lumMod val="50000"/>
                  </a:schemeClr>
                </a:solidFill>
              </a:rPr>
              <a:t>mail</a:t>
            </a:r>
            <a:r>
              <a:rPr lang="ru-RU" sz="3000" i="1" dirty="0">
                <a:solidFill>
                  <a:schemeClr val="accent1">
                    <a:lumMod val="50000"/>
                  </a:schemeClr>
                </a:solidFill>
              </a:rPr>
              <a:t>).</a:t>
            </a:r>
            <a:endParaRPr lang="ru-RU" sz="3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3000" i="1" dirty="0">
                <a:solidFill>
                  <a:schemeClr val="accent1">
                    <a:lumMod val="50000"/>
                  </a:schemeClr>
                </a:solidFill>
              </a:rPr>
              <a:t>Школа: направляет оригиналы документов (в двух экземплярах) по почте РФ по адресу: Россия, </a:t>
            </a:r>
            <a:r>
              <a:rPr lang="ru-RU" sz="3000" i="1" dirty="0" smtClean="0">
                <a:solidFill>
                  <a:schemeClr val="accent1">
                    <a:lumMod val="50000"/>
                  </a:schemeClr>
                </a:solidFill>
              </a:rPr>
              <a:t>117292,</a:t>
            </a:r>
            <a:r>
              <a:rPr lang="ru-RU" sz="3000" i="1" dirty="0">
                <a:solidFill>
                  <a:schemeClr val="accent1">
                    <a:lumMod val="50000"/>
                  </a:schemeClr>
                </a:solidFill>
              </a:rPr>
              <a:t> г. Москва, ул. </a:t>
            </a:r>
            <a:r>
              <a:rPr lang="ru-RU" sz="3000" i="1" dirty="0" err="1">
                <a:solidFill>
                  <a:schemeClr val="accent1">
                    <a:lumMod val="50000"/>
                  </a:schemeClr>
                </a:solidFill>
              </a:rPr>
              <a:t>Кедрова</a:t>
            </a:r>
            <a:r>
              <a:rPr lang="ru-RU" sz="3000" i="1" dirty="0">
                <a:solidFill>
                  <a:schemeClr val="accent1">
                    <a:lumMod val="50000"/>
                  </a:schemeClr>
                </a:solidFill>
              </a:rPr>
              <a:t>, 8 корп.2 или другим удобным способом</a:t>
            </a:r>
            <a:endParaRPr lang="ru-RU" sz="3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3000" i="1" dirty="0">
                <a:solidFill>
                  <a:schemeClr val="accent1">
                    <a:lumMod val="50000"/>
                  </a:schemeClr>
                </a:solidFill>
              </a:rPr>
              <a:t>ФРЦ: издаёт приказ о включении школы в сетевую площадку, оформляет именное свидетельство (подтверждающее статус сетевой площадки), формирует пакет документов с программно-методическими и информационными материалами для работы в Проекте.</a:t>
            </a:r>
            <a:endParaRPr lang="ru-RU" sz="3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3000" b="1" i="1" dirty="0">
                <a:solidFill>
                  <a:schemeClr val="accent1">
                    <a:lumMod val="50000"/>
                  </a:schemeClr>
                </a:solidFill>
              </a:rPr>
              <a:t>Обратите внимание! Допуск на все мероприятия Проекта "Самбо в школу" будет проводиться на основании предъявления Свидетельства.</a:t>
            </a:r>
            <a:endParaRPr lang="ru-RU" sz="30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endParaRPr lang="ru-RU" sz="3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963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621905" cy="980728"/>
          </a:xfrm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ПРОДЛЕНИЕ ДЕЙСТВИЯ СВИДЕТЕЛЬСТВА НА 2019-2020 УЧЕБНЫЙ ГОД: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8621905" cy="511256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 anchorCtr="0">
            <a:normAutofit lnSpcReduction="10000"/>
          </a:bodyPr>
          <a:lstStyle/>
          <a:p>
            <a:pPr marL="137160" indent="0" algn="just">
              <a:buNone/>
            </a:pPr>
            <a:endParaRPr lang="ru-RU" sz="2400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lvl="0" algn="just"/>
            <a:r>
              <a:rPr lang="ru-RU" dirty="0">
                <a:solidFill>
                  <a:srgbClr val="002060"/>
                </a:solidFill>
                <a:latin typeface="+mj-lt"/>
              </a:rPr>
              <a:t>Заполнить Мониторинг </a:t>
            </a:r>
            <a:r>
              <a:rPr lang="ru-RU" dirty="0" smtClean="0">
                <a:solidFill>
                  <a:srgbClr val="002060"/>
                </a:solidFill>
                <a:latin typeface="+mj-lt"/>
              </a:rPr>
              <a:t>(</a:t>
            </a:r>
            <a:r>
              <a:rPr lang="ru-RU" u="sng" dirty="0" smtClean="0">
                <a:solidFill>
                  <a:srgbClr val="002060"/>
                </a:solidFill>
                <a:latin typeface="+mj-lt"/>
              </a:rPr>
              <a:t>СКАЧАТЬ НА САЙТЕ ЛИГА-САМБО.РФ</a:t>
            </a:r>
            <a:r>
              <a:rPr lang="ru-RU" dirty="0" smtClean="0">
                <a:solidFill>
                  <a:srgbClr val="002060"/>
                </a:solidFill>
                <a:latin typeface="+mj-lt"/>
              </a:rPr>
              <a:t>) </a:t>
            </a:r>
            <a:r>
              <a:rPr lang="ru-RU" dirty="0">
                <a:solidFill>
                  <a:srgbClr val="002060"/>
                </a:solidFill>
                <a:latin typeface="+mj-lt"/>
              </a:rPr>
              <a:t>и направить его на электронный адрес: </a:t>
            </a:r>
            <a:r>
              <a:rPr lang="ru-RU" u="sng" dirty="0">
                <a:ln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latin typeface="+mj-lt"/>
                <a:hlinkClick r:id="rId2"/>
              </a:rPr>
              <a:t>liga-sambo@mail.ru</a:t>
            </a:r>
            <a:r>
              <a:rPr lang="ru-RU" i="1" dirty="0" smtClean="0">
                <a:solidFill>
                  <a:srgbClr val="002060"/>
                </a:solidFill>
                <a:latin typeface="+mj-lt"/>
              </a:rPr>
              <a:t>, </a:t>
            </a:r>
            <a:r>
              <a:rPr lang="ru-RU" dirty="0" smtClean="0">
                <a:solidFill>
                  <a:srgbClr val="002060"/>
                </a:solidFill>
                <a:latin typeface="+mj-lt"/>
              </a:rPr>
              <a:t>обязательно </a:t>
            </a:r>
            <a:r>
              <a:rPr lang="ru-RU" dirty="0">
                <a:solidFill>
                  <a:srgbClr val="002060"/>
                </a:solidFill>
                <a:latin typeface="+mj-lt"/>
              </a:rPr>
              <a:t>указать тему письма "Мониторинг"</a:t>
            </a:r>
          </a:p>
          <a:p>
            <a:pPr lvl="0" algn="just"/>
            <a:r>
              <a:rPr lang="ru-RU" dirty="0">
                <a:solidFill>
                  <a:srgbClr val="002060"/>
                </a:solidFill>
                <a:latin typeface="+mj-lt"/>
              </a:rPr>
              <a:t>Добавить новости в личный кабинет Вашего учреждения на сайте: лига-</a:t>
            </a:r>
            <a:r>
              <a:rPr lang="ru-RU" dirty="0" err="1">
                <a:solidFill>
                  <a:srgbClr val="002060"/>
                </a:solidFill>
                <a:latin typeface="+mj-lt"/>
              </a:rPr>
              <a:t>самбо.рф</a:t>
            </a:r>
            <a:endParaRPr lang="ru-RU" dirty="0">
              <a:solidFill>
                <a:srgbClr val="002060"/>
              </a:solidFill>
              <a:latin typeface="+mj-lt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+mj-lt"/>
              </a:rPr>
              <a:t>При возникновении вопросов:</a:t>
            </a:r>
          </a:p>
          <a:p>
            <a:pPr marL="534988" indent="0" algn="just">
              <a:buNone/>
            </a:pPr>
            <a:r>
              <a:rPr lang="ru-RU" dirty="0" err="1">
                <a:solidFill>
                  <a:srgbClr val="002060"/>
                </a:solidFill>
                <a:latin typeface="+mj-lt"/>
              </a:rPr>
              <a:t>WhatsApp</a:t>
            </a:r>
            <a:r>
              <a:rPr lang="ru-RU" dirty="0">
                <a:solidFill>
                  <a:srgbClr val="002060"/>
                </a:solidFill>
                <a:latin typeface="+mj-lt"/>
              </a:rPr>
              <a:t>: +7 (915) 045-82-62 - Наталья</a:t>
            </a:r>
          </a:p>
          <a:p>
            <a:pPr marL="534988" indent="0" algn="just">
              <a:buNone/>
            </a:pPr>
            <a:r>
              <a:rPr lang="ru-RU" dirty="0">
                <a:solidFill>
                  <a:srgbClr val="002060"/>
                </a:solidFill>
                <a:latin typeface="+mj-lt"/>
              </a:rPr>
              <a:t>e-</a:t>
            </a:r>
            <a:r>
              <a:rPr lang="ru-RU" dirty="0" err="1">
                <a:solidFill>
                  <a:srgbClr val="002060"/>
                </a:solidFill>
                <a:latin typeface="+mj-lt"/>
              </a:rPr>
              <a:t>mail</a:t>
            </a:r>
            <a:r>
              <a:rPr lang="ru-RU" dirty="0">
                <a:solidFill>
                  <a:srgbClr val="002060"/>
                </a:solidFill>
                <a:latin typeface="+mj-lt"/>
              </a:rPr>
              <a:t>: </a:t>
            </a:r>
            <a:r>
              <a:rPr lang="ru-RU" u="sng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+mj-lt"/>
                <a:hlinkClick r:id="rId3"/>
              </a:rPr>
              <a:t>liga-sambo@mail.ru</a:t>
            </a:r>
            <a:endParaRPr lang="ru-RU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+mj-lt"/>
            </a:endParaRPr>
          </a:p>
          <a:p>
            <a:endParaRPr lang="ru-RU" sz="3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575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693" y="59607"/>
            <a:ext cx="8621905" cy="980728"/>
          </a:xfrm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УТВЕРЖДЕН ДОЛГОСРОЧНЫЙ ПЛАН РАЗВИТИЯ ПРОЕКТА НА 2020-2022 ГОДЫ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454" t="20469" r="20115" b="11610"/>
          <a:stretch/>
        </p:blipFill>
        <p:spPr>
          <a:xfrm>
            <a:off x="-18707" y="1162264"/>
            <a:ext cx="9162707" cy="5695736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51693" y="6093296"/>
            <a:ext cx="4032448" cy="753582"/>
          </a:xfrm>
          <a:prstGeom prst="rect">
            <a:avLst/>
          </a:prstGeom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lt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http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  <a:sym typeface="Wingdings" panose="05000000000000000000" pitchFamily="2" charset="2"/>
              </a:rPr>
              <a:t>://crimuntur.ru –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раздел «Физическая культура и спорт» - «Самбо в школу»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132818" y="6093296"/>
            <a:ext cx="3744416" cy="753582"/>
          </a:xfrm>
          <a:prstGeom prst="rect">
            <a:avLst/>
          </a:prstGeom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lt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https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  <a:sym typeface="Wingdings" panose="05000000000000000000" pitchFamily="2" charset="2"/>
              </a:rPr>
              <a:t>://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лига-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самбо.рф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  <a:sym typeface="Wingdings" panose="05000000000000000000" pitchFamily="2" charset="2"/>
              </a:rPr>
              <a:t>–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раздел «Документы» - «2019-2020 гг.»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05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62264"/>
          </a:xfrm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ПЛАН МЕРОПРИЯТИЙ ВСЕРОССИЙСКОГО ОБРАЗОВАТЕЛЬНОГО ПРОЕКТА «САМБО В ШКОЛУ» НА 2020-2022 ГГ.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9008" t="22438" r="21222" b="11834"/>
          <a:stretch/>
        </p:blipFill>
        <p:spPr>
          <a:xfrm>
            <a:off x="0" y="1227210"/>
            <a:ext cx="9144000" cy="565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6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62264"/>
          </a:xfrm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ПЛАН МЕРОПРИЯТИЙ ВСЕРОССИЙСКОГО ОБРАЗОВАТЕЛЬНОГО ПРОЕКТА «САМБО В ШКОЛУ» НА 2020-2022 ГГ.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9370" t="22640" r="21413" b="12392"/>
          <a:stretch/>
        </p:blipFill>
        <p:spPr>
          <a:xfrm>
            <a:off x="4539" y="1209454"/>
            <a:ext cx="9139461" cy="563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7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62264"/>
          </a:xfrm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ПЛАН МЕРОПРИЯТИЙ ВСЕРОССИЙСКОГО ОБРАЗОВАТЕЛЬНОГО ПРОЕКТА «САМБО В ШКОЛУ» НА 2020-2022 ГГ.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9561" t="24144" r="21775" b="10433"/>
          <a:stretch/>
        </p:blipFill>
        <p:spPr>
          <a:xfrm>
            <a:off x="0" y="1124744"/>
            <a:ext cx="9144000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8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62264"/>
          </a:xfrm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ПЛАН МЕРОПРИЯТИЙ ВСЕРОССИЙСКОГО ОБРАЗОВАТЕЛЬНОГО ПРОЕКТА «САМБО В ШКОЛУ» НА 2020-2022 ГГ.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9008" t="23422" r="21222" b="10626"/>
          <a:stretch/>
        </p:blipFill>
        <p:spPr>
          <a:xfrm>
            <a:off x="0" y="1180244"/>
            <a:ext cx="9164433" cy="568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1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9561" t="22438" r="21775" b="10625"/>
          <a:stretch/>
        </p:blipFill>
        <p:spPr>
          <a:xfrm>
            <a:off x="15798" y="1002173"/>
            <a:ext cx="9128202" cy="585582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62264"/>
          </a:xfrm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ПЛАН МЕРОПРИЯТИЙ ВСЕРОССИЙСКОГО ОБРАЗОВАТЕЛЬНОГО ПРОЕКТА «САМБО В ШКОЛУ» НА 2020-2022 ГГ.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25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62264"/>
          </a:xfrm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ПЛАН МЕРОПРИЯТИЙ ВСЕРОССИЙСКОГО ОБРАЗОВАТЕЛЬНОГО ПРОЕКТА «САМБО В ШКОЛУ» НА 2020-2022 ГГ.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0115" t="22438" r="21775" b="13686"/>
          <a:stretch/>
        </p:blipFill>
        <p:spPr>
          <a:xfrm>
            <a:off x="2909" y="1206888"/>
            <a:ext cx="9144000" cy="5651112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23528" y="4509120"/>
            <a:ext cx="5940152" cy="980728"/>
          </a:xfrm>
          <a:prstGeom prst="rect">
            <a:avLst/>
          </a:prstGeom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lt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http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  <a:sym typeface="Wingdings" panose="05000000000000000000" pitchFamily="2" charset="2"/>
              </a:rPr>
              <a:t>://crimuntur.ru –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раздел «Физическая культура и спорт» - «Самбо в школу»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915816" y="5683560"/>
            <a:ext cx="5940152" cy="980728"/>
          </a:xfrm>
          <a:prstGeom prst="rect">
            <a:avLst/>
          </a:prstGeom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lt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https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  <a:sym typeface="Wingdings" panose="05000000000000000000" pitchFamily="2" charset="2"/>
              </a:rPr>
              <a:t>://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лига-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самбо.рф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  <a:sym typeface="Wingdings" panose="05000000000000000000" pitchFamily="2" charset="2"/>
              </a:rPr>
              <a:t>–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раздел «Документы» - «2019-2020 гг.»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38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8800"/>
          </a:xfrm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 eaLnBrk="0" fontAlgn="base" hangingPunct="0">
              <a:spcAft>
                <a:spcPct val="0"/>
              </a:spcAft>
            </a:pPr>
            <a:r>
              <a:rPr lang="ru-RU" altLang="ru-RU" sz="2400" dirty="0">
                <a:ln>
                  <a:noFill/>
                </a:ln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ПЛАН </a:t>
            </a:r>
            <a:r>
              <a:rPr lang="ru-RU" altLang="ru-RU" sz="24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МЕРОПРИЯТИЙ </a:t>
            </a:r>
            <a:r>
              <a:rPr lang="ru-RU" altLang="ru-RU" sz="2400" b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altLang="ru-RU" sz="2400" b="0" dirty="0">
                <a:ln>
                  <a:noFill/>
                </a:ln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реализации Всероссийского </a:t>
            </a:r>
            <a:r>
              <a:rPr lang="ru-RU" altLang="ru-RU" sz="2400" b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образовательного проекта </a:t>
            </a:r>
            <a:r>
              <a:rPr lang="ru-RU" altLang="ru-RU" sz="2400" b="0" dirty="0">
                <a:ln>
                  <a:noFill/>
                </a:ln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«Самбо в школу</a:t>
            </a:r>
            <a:r>
              <a:rPr lang="ru-RU" altLang="ru-RU" sz="2400" b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в </a:t>
            </a:r>
            <a:r>
              <a:rPr lang="ru-RU" altLang="ru-RU" sz="2400" b="0" dirty="0">
                <a:ln>
                  <a:noFill/>
                </a:ln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общеобразовательных организациях Республики Крым на 2020-2022 годы</a:t>
            </a:r>
            <a:endParaRPr lang="ru-RU" altLang="ru-RU" sz="1100" b="0" dirty="0">
              <a:ln>
                <a:noFill/>
              </a:ln>
              <a:solidFill>
                <a:srgbClr val="002060"/>
              </a:solidFill>
              <a:effectLst/>
              <a:latin typeface="Arial Black" panose="020B0A040201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4502260"/>
              </p:ext>
            </p:extLst>
          </p:nvPr>
        </p:nvGraphicFramePr>
        <p:xfrm>
          <a:off x="19794" y="1755486"/>
          <a:ext cx="9127232" cy="51102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1607">
                  <a:extLst>
                    <a:ext uri="{9D8B030D-6E8A-4147-A177-3AD203B41FA5}">
                      <a16:colId xmlns:a16="http://schemas.microsoft.com/office/drawing/2014/main" val="1607451474"/>
                    </a:ext>
                  </a:extLst>
                </a:gridCol>
                <a:gridCol w="4213625">
                  <a:extLst>
                    <a:ext uri="{9D8B030D-6E8A-4147-A177-3AD203B41FA5}">
                      <a16:colId xmlns:a16="http://schemas.microsoft.com/office/drawing/2014/main" val="3412334976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221403470"/>
                    </a:ext>
                  </a:extLst>
                </a:gridCol>
                <a:gridCol w="2843808">
                  <a:extLst>
                    <a:ext uri="{9D8B030D-6E8A-4147-A177-3AD203B41FA5}">
                      <a16:colId xmlns:a16="http://schemas.microsoft.com/office/drawing/2014/main" val="423326384"/>
                    </a:ext>
                  </a:extLst>
                </a:gridCol>
              </a:tblGrid>
              <a:tr h="4678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№ п/п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03" marR="96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Мероприятия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03" marR="96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Сроки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03" marR="96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Исполнитель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03" marR="9603" marT="0" marB="0"/>
                </a:tc>
                <a:extLst>
                  <a:ext uri="{0D108BD9-81ED-4DB2-BD59-A6C34878D82A}">
                    <a16:rowId xmlns:a16="http://schemas.microsoft.com/office/drawing/2014/main" val="1347570104"/>
                  </a:ext>
                </a:extLst>
              </a:tr>
              <a:tr h="227986">
                <a:tc>
                  <a:txBody>
                    <a:bodyPr/>
                    <a:lstStyle/>
                    <a:p>
                      <a:pPr marL="10922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 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03" marR="9603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</a:rPr>
                        <a:t>Создание условий для развития и популяризации самбо в общеобразовательных организациях</a:t>
                      </a:r>
                      <a:endParaRPr lang="ru-RU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03" marR="960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371506"/>
                  </a:ext>
                </a:extLst>
              </a:tr>
              <a:tr h="1427059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</a:rPr>
                        <a:t> </a:t>
                      </a:r>
                      <a:r>
                        <a:rPr lang="ru-RU" sz="1500" dirty="0" smtClean="0">
                          <a:effectLst/>
                        </a:rPr>
                        <a:t>1.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03" marR="96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Создание региональной координационной группы по реализации Всероссийского образовательного проекта «Самбо в школу» 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03" marR="96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I </a:t>
                      </a:r>
                      <a:r>
                        <a:rPr lang="ru-RU" sz="1500" dirty="0">
                          <a:effectLst/>
                        </a:rPr>
                        <a:t>квартал 2020 г.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03" marR="96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</a:rPr>
                        <a:t>МОНМ РК</a:t>
                      </a:r>
                      <a:endParaRPr lang="ru-RU" sz="15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ГБОУ ДО РК </a:t>
                      </a:r>
                      <a:r>
                        <a:rPr lang="ru-RU" sz="1500" dirty="0" smtClean="0">
                          <a:effectLst/>
                        </a:rPr>
                        <a:t>«ЦДЮТК»</a:t>
                      </a:r>
                      <a:endParaRPr lang="ru-RU" sz="15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КРОО «Федерация дзюдо и самбо Республики Крым»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ОО «Федерация самбо города Ялта»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03" marR="9603" marT="0" marB="0"/>
                </a:tc>
                <a:extLst>
                  <a:ext uri="{0D108BD9-81ED-4DB2-BD59-A6C34878D82A}">
                    <a16:rowId xmlns:a16="http://schemas.microsoft.com/office/drawing/2014/main" val="2506471699"/>
                  </a:ext>
                </a:extLst>
              </a:tr>
              <a:tr h="1427059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</a:rPr>
                        <a:t> </a:t>
                      </a:r>
                      <a:r>
                        <a:rPr lang="ru-RU" sz="1500" dirty="0" smtClean="0">
                          <a:effectLst/>
                        </a:rPr>
                        <a:t>2.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03" marR="96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Назначение ответственных лиц </a:t>
                      </a:r>
                      <a:r>
                        <a:rPr lang="ru-RU" sz="1500" dirty="0" smtClean="0">
                          <a:effectLst/>
                        </a:rPr>
                        <a:t>на</a:t>
                      </a:r>
                      <a:r>
                        <a:rPr lang="ru-RU" sz="1500" dirty="0">
                          <a:effectLst/>
                        </a:rPr>
                        <a:t> территории муниципальных образований Республики Крым по реализации Всероссийского </a:t>
                      </a:r>
                      <a:r>
                        <a:rPr lang="ru-RU" sz="1500" dirty="0" smtClean="0">
                          <a:effectLst/>
                        </a:rPr>
                        <a:t>образовательного проекта </a:t>
                      </a:r>
                      <a:r>
                        <a:rPr lang="ru-RU" sz="1500" dirty="0">
                          <a:effectLst/>
                        </a:rPr>
                        <a:t>«Самбо в школу» в общеобразовательных организациях муниципальных образований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03" marR="96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I </a:t>
                      </a:r>
                      <a:r>
                        <a:rPr lang="ru-RU" sz="1500" dirty="0">
                          <a:effectLst/>
                        </a:rPr>
                        <a:t>квартал 2020 г.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03" marR="96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Руководители управлений (отделов) образования муниципальных районов и городских округов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03" marR="9603" marT="0" marB="0"/>
                </a:tc>
                <a:extLst>
                  <a:ext uri="{0D108BD9-81ED-4DB2-BD59-A6C34878D82A}">
                    <a16:rowId xmlns:a16="http://schemas.microsoft.com/office/drawing/2014/main" val="2181390252"/>
                  </a:ext>
                </a:extLst>
              </a:tr>
              <a:tr h="1481744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Заключение соглашений о создании сетевых площадок с Федеральным ресурсным центром инноваций и развития образования «Открытый мир самбо» общественно-государственного физкультурно-спортивного объединения «Юность России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квартал 2020 г.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Общеобразовательные организации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156608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188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17853" y="17346"/>
            <a:ext cx="8465180" cy="79208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ЦЕЛЬ ПРОЕКТА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«САМБО В ШКОЛУ»: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60901" y="1142659"/>
            <a:ext cx="5520684" cy="224676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just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формирование условий для физического, гражданского, патриотического и нравственного воспитания школьников через использование потенциала борьбы самбо, как национального достояния, в рамках общего и дополнительного образования детей и подростков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" name="Picture 2" descr="sambo-285x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10" y="675603"/>
            <a:ext cx="3153316" cy="331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5410" y="3789040"/>
            <a:ext cx="8756175" cy="286232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+mj-lt"/>
              </a:rPr>
              <a:t>Познакомиться и приобщиться к отечественному виду спорта «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Самбо» можно:</a:t>
            </a:r>
            <a:endParaRPr lang="ru-RU" sz="2000" b="1" dirty="0">
              <a:solidFill>
                <a:srgbClr val="002060"/>
              </a:solidFill>
              <a:latin typeface="+mj-lt"/>
            </a:endParaRP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+mj-lt"/>
              </a:rPr>
              <a:t>- на уроках физической культуры;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+mj-lt"/>
              </a:rPr>
              <a:t>- на мероприятиях, проводимых во внеурочное время;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+mj-lt"/>
              </a:rPr>
              <a:t>- на занятиях в секциях дополнительного образования по программам физического воспитания на основе самбо;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+mj-lt"/>
              </a:rPr>
              <a:t>- в рамках деятельности школьных спортивных клубов;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+mj-lt"/>
              </a:rPr>
              <a:t>- в рамках участия в физкультурных, спортивных и просветительских мероприятиях</a:t>
            </a:r>
            <a:r>
              <a:rPr lang="ru-RU" sz="2000" dirty="0" smtClean="0">
                <a:solidFill>
                  <a:srgbClr val="002060"/>
                </a:solidFill>
                <a:latin typeface="+mj-lt"/>
              </a:rPr>
              <a:t>.</a:t>
            </a:r>
            <a:endParaRPr lang="ru-RU" sz="20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952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38626"/>
              </p:ext>
            </p:extLst>
          </p:nvPr>
        </p:nvGraphicFramePr>
        <p:xfrm>
          <a:off x="16768" y="-32742"/>
          <a:ext cx="9127232" cy="68907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1607">
                  <a:extLst>
                    <a:ext uri="{9D8B030D-6E8A-4147-A177-3AD203B41FA5}">
                      <a16:colId xmlns:a16="http://schemas.microsoft.com/office/drawing/2014/main" val="1607451474"/>
                    </a:ext>
                  </a:extLst>
                </a:gridCol>
                <a:gridCol w="4213625">
                  <a:extLst>
                    <a:ext uri="{9D8B030D-6E8A-4147-A177-3AD203B41FA5}">
                      <a16:colId xmlns:a16="http://schemas.microsoft.com/office/drawing/2014/main" val="3412334976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221403470"/>
                    </a:ext>
                  </a:extLst>
                </a:gridCol>
                <a:gridCol w="2843808">
                  <a:extLst>
                    <a:ext uri="{9D8B030D-6E8A-4147-A177-3AD203B41FA5}">
                      <a16:colId xmlns:a16="http://schemas.microsoft.com/office/drawing/2014/main" val="423326384"/>
                    </a:ext>
                  </a:extLst>
                </a:gridCol>
              </a:tblGrid>
              <a:tr h="6588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№ п/п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03" marR="96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Мероприятия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03" marR="96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Сроки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03" marR="96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Исполнитель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03" marR="9603" marT="0" marB="0"/>
                </a:tc>
                <a:extLst>
                  <a:ext uri="{0D108BD9-81ED-4DB2-BD59-A6C34878D82A}">
                    <a16:rowId xmlns:a16="http://schemas.microsoft.com/office/drawing/2014/main" val="1347570104"/>
                  </a:ext>
                </a:extLst>
              </a:tr>
              <a:tr h="1647225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Организация сетевого 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взаимодействия образовательных организаций в системе образования и партнеров (спортивные организации и местные федерации самбо), а также новых форм взаимодействия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течение реализации Проекта «Самбо в школу»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ГБОУ ДО РК «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ЦДЮТК»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Общеобразовательные организации – участники Проекта «Самбо в школу»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3081013"/>
                  </a:ext>
                </a:extLst>
              </a:tr>
              <a:tr h="230611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Проведение семинаров-практикумов по реализации Всероссийского образовательного проекта «Самбо в школу» 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октябрь 2020 г., далее – ежегодно 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МОНМ РК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МС РК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ГБОУ ДО РК 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«ЦДЮТК»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КРОО «Федерация дзюдо и самбо Республики Крым»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ОО «Федерация самбо города Ялта»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3356118"/>
                  </a:ext>
                </a:extLst>
              </a:tr>
              <a:tr h="43372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5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Организация просветительской и популяризационной деятельности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10209319"/>
                  </a:ext>
                </a:extLst>
              </a:tr>
              <a:tr h="184479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Организация и проведение открытых уроков физической культуры по самбо с приглашением профессиональных спортсменов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течение реализации Проекта «Самбо в школу»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Общеобразовательные организации – участники проекта «Самбо в школу»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КРОО «Федерация дзюдо и самбо Республики Крым», местные федерации самбо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04882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131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164082"/>
              </p:ext>
            </p:extLst>
          </p:nvPr>
        </p:nvGraphicFramePr>
        <p:xfrm>
          <a:off x="16768" y="-32741"/>
          <a:ext cx="9127232" cy="68966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0776">
                  <a:extLst>
                    <a:ext uri="{9D8B030D-6E8A-4147-A177-3AD203B41FA5}">
                      <a16:colId xmlns:a16="http://schemas.microsoft.com/office/drawing/2014/main" val="1607451474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val="3412334976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221403470"/>
                    </a:ext>
                  </a:extLst>
                </a:gridCol>
                <a:gridCol w="2843808">
                  <a:extLst>
                    <a:ext uri="{9D8B030D-6E8A-4147-A177-3AD203B41FA5}">
                      <a16:colId xmlns:a16="http://schemas.microsoft.com/office/drawing/2014/main" val="423326384"/>
                    </a:ext>
                  </a:extLst>
                </a:gridCol>
              </a:tblGrid>
              <a:tr h="4832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№ п/п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03" marR="96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Мероприятия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03" marR="96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Сроки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03" marR="96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Исполнитель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03" marR="9603" marT="0" marB="0"/>
                </a:tc>
                <a:extLst>
                  <a:ext uri="{0D108BD9-81ED-4DB2-BD59-A6C34878D82A}">
                    <a16:rowId xmlns:a16="http://schemas.microsoft.com/office/drawing/2014/main" val="1347570104"/>
                  </a:ext>
                </a:extLst>
              </a:tr>
              <a:tr h="230065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Организация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внутришкольных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мероприятий спортивной и гражданско-патриотической направленности, популяризирующих национальный вид спорта «самбо»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течение реализации Проекта «Самбо в школу»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Общеобразовательные организации – участники проекта «Самбо в школу»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КРОО «Федерация дзюдо и самбо Республики Крым», местные федерации самбо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Координационная группа по реализации проекта «Самбо в школу» в общеобразовательных учреждениях Республики Крым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43274807"/>
                  </a:ext>
                </a:extLst>
              </a:tr>
              <a:tr h="91343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Участие общеобразовательных организаций в Республиканской творческой акции «Эмоции самбо»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Март-июнь 2020 г., далее – ежегодно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Общеобразовательные организации – участники проекта «Самбо в школу»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ГБОУ ДО РК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«ЦДЮТК»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3081013"/>
                  </a:ext>
                </a:extLst>
              </a:tr>
              <a:tr h="230065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Организация подготовки обучающихся общеобразовательных организаций от 13 до 17 лет (в рамках урочной и внеурочной деятельности) к выполнению испытания «Самозащита без оружия» (4-5 ступени) Всероссийского физкультурно-спортивного комплекса «Готов к труду и обороне» с привлечением специалистов учреждений дополнительного образования, организаций, осуществляющих спортивную подготовку, и местных федераций самбо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течение реализации Проекта «Самбо в школу»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Общеобразовательные организации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Муниципальные и региональный центры тестирования ВФСК «ГТО»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Местные федерации самбо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3356118"/>
                  </a:ext>
                </a:extLst>
              </a:tr>
              <a:tr h="89274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Проведение Всероссийского Дня Самбо в общеобразовательных учреждениях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ноября 2020 г., далее – ежегодно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Общеобразовательные организации – участники Проекта «Самбо в школу»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21878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47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802239"/>
              </p:ext>
            </p:extLst>
          </p:nvPr>
        </p:nvGraphicFramePr>
        <p:xfrm>
          <a:off x="16768" y="-32743"/>
          <a:ext cx="9127232" cy="68960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0776">
                  <a:extLst>
                    <a:ext uri="{9D8B030D-6E8A-4147-A177-3AD203B41FA5}">
                      <a16:colId xmlns:a16="http://schemas.microsoft.com/office/drawing/2014/main" val="1607451474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val="3412334976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221403470"/>
                    </a:ext>
                  </a:extLst>
                </a:gridCol>
                <a:gridCol w="2843808">
                  <a:extLst>
                    <a:ext uri="{9D8B030D-6E8A-4147-A177-3AD203B41FA5}">
                      <a16:colId xmlns:a16="http://schemas.microsoft.com/office/drawing/2014/main" val="423326384"/>
                    </a:ext>
                  </a:extLst>
                </a:gridCol>
              </a:tblGrid>
              <a:tr h="4839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№ п/п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03" marR="96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Мероприятия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03" marR="96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Сроки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03" marR="96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Исполнитель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03" marR="9603" marT="0" marB="0"/>
                </a:tc>
                <a:extLst>
                  <a:ext uri="{0D108BD9-81ED-4DB2-BD59-A6C34878D82A}">
                    <a16:rowId xmlns:a16="http://schemas.microsoft.com/office/drawing/2014/main" val="1347570104"/>
                  </a:ext>
                </a:extLst>
              </a:tr>
              <a:tr h="98010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Участие общеобразовательных учреждений во всероссийских конкурсах, акциях, марафонах и фестивалях в рамках Всероссийского образовательного проекта «Самбо в школу»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назначению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Общеобразовательные организации – участники Проекта «Самбо в школу»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43274807"/>
                  </a:ext>
                </a:extLst>
              </a:tr>
              <a:tr h="197244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Представление и распространение накопленного опыта по участию во Всероссийском образовательном проекте «Самбо в школу» широкой общественности (посредством различных средств массовой информации, участия во всероссийских конференциях и совещаниях, публикаций в научно-методических изданиях)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течение реализации Проекта «Самбо в школу»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Общеобразовательные организации – участники проекта 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«Самбо в школу»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ГБОУ ДО РК 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«ЦДЮТК»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9822131"/>
                  </a:ext>
                </a:extLst>
              </a:tr>
              <a:tr h="253636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5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Организация и проведение физкультурно-спортивных мероприятий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6027533"/>
                  </a:ext>
                </a:extLst>
              </a:tr>
              <a:tr h="122818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Организация и проведение регионального этапа Всероссийского фестиваля «Познай мир самбо» среди обучающихся общеобразовательных организаций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апрель 2020 г., далее - ежегодно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МОНМ</a:t>
                      </a:r>
                      <a:r>
                        <a:rPr lang="ru-RU" sz="15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РК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МС РК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ГБОУ ДО РК 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«ЦДЮТК»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КРОО «Федерация дзюдо и самбо Республики Крым»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6382227"/>
                  </a:ext>
                </a:extLst>
              </a:tr>
              <a:tr h="197244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Выполнение нормативов испытания «Самозащита без оружия» Всероссийского физкультурно-спортивного комплекса «Готов к труду и обороне» (ГТО) лицами от 13 до 17 лет (4-5 ступени) в центрах тестирования Всероссийского физкультурно-спортивного комплекса «ГТО», в том числе на базе общеобразовательных организаций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согласованию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Общеобразовательные организации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Муниципальные и региональный центры тестирования ВФСК «ГТО»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Местные федерации самбо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87103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7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107865"/>
              </p:ext>
            </p:extLst>
          </p:nvPr>
        </p:nvGraphicFramePr>
        <p:xfrm>
          <a:off x="16768" y="-32745"/>
          <a:ext cx="9127232" cy="68907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0776">
                  <a:extLst>
                    <a:ext uri="{9D8B030D-6E8A-4147-A177-3AD203B41FA5}">
                      <a16:colId xmlns:a16="http://schemas.microsoft.com/office/drawing/2014/main" val="1607451474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val="3412334976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221403470"/>
                    </a:ext>
                  </a:extLst>
                </a:gridCol>
                <a:gridCol w="2843808">
                  <a:extLst>
                    <a:ext uri="{9D8B030D-6E8A-4147-A177-3AD203B41FA5}">
                      <a16:colId xmlns:a16="http://schemas.microsoft.com/office/drawing/2014/main" val="423326384"/>
                    </a:ext>
                  </a:extLst>
                </a:gridCol>
              </a:tblGrid>
              <a:tr h="4979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№ п/п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03" marR="96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Мероприятия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03" marR="96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Сроки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03" marR="96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Исполнитель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03" marR="9603" marT="0" marB="0"/>
                </a:tc>
                <a:extLst>
                  <a:ext uri="{0D108BD9-81ED-4DB2-BD59-A6C34878D82A}">
                    <a16:rowId xmlns:a16="http://schemas.microsoft.com/office/drawing/2014/main" val="1347570104"/>
                  </a:ext>
                </a:extLst>
              </a:tr>
              <a:tr h="559694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5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Информационно-методическое сопровождение реализации Всероссийского образовательного проекта «Самбо в школу» в общеобразовательных организациях Республики Крым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43274807"/>
                  </a:ext>
                </a:extLst>
              </a:tr>
              <a:tr h="228471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Оказание информационно-методической поддержки образовательным учреждениям, реализующим образовательные программы, направленные на развитие и популяризацию национального вида спорта «Самбо» 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течение реализации Проекта «Самбо в школу»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ГБОУ ДПО РК «Крымский республиканский институт постдипломного образования»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ГБОУ ДО РК 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«ЦДЮТК»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Координационная группа по реализации проекта «Самбо в школу» в общеобразовательных учреждениях Республики Крым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ОГФСО «Юность России»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9822131"/>
                  </a:ext>
                </a:extLst>
              </a:tr>
              <a:tr h="126369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Формирование базы методических материалов, фотоматериалов, видеофильмов по истории и развитию национального вида спорта самбо для использования в воспитательной работе в общеобразовательных учреждениях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течение реализации Проекта «Самбо в школу»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ГБОУ ДО РК 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«ЦДЮТК»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6382227"/>
                  </a:ext>
                </a:extLst>
              </a:tr>
              <a:tr h="228471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Создание разделов «Самбо в школу» и размещение материалов по реализации Всероссийского образовательного проекта «Самбо в школу» на сайтах общеобразовательных учреждений, ГБОУ ДО РК 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«ЦДЮТК»; 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освещение деятельности по Проекту на сайтах управлений (отделов) образования муниципальных районов и городских округов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течение реализации Проекта «Самбо в школу»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Руководители управлений (отделов) образования муниципальных районов и городских округов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Общеобразовательные организации – участники проекта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ГБОУ ДО РК 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«ЦДЮТК»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87103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112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79512" y="188640"/>
            <a:ext cx="8784976" cy="980728"/>
          </a:xfrm>
          <a:prstGeom prst="rect">
            <a:avLst/>
          </a:prstGeom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lt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http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  <a:sym typeface="Wingdings" panose="05000000000000000000" pitchFamily="2" charset="2"/>
              </a:rPr>
              <a:t>://crimuntur.ru –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раздел «Физическая культура и спорт» - «Самбо в школу»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4027" t="9641" r="14027" b="11610"/>
          <a:stretch/>
        </p:blipFill>
        <p:spPr>
          <a:xfrm>
            <a:off x="0" y="1230923"/>
            <a:ext cx="9144000" cy="5627077"/>
          </a:xfrm>
          <a:prstGeom prst="rect">
            <a:avLst/>
          </a:prstGeom>
        </p:spPr>
      </p:pic>
      <p:cxnSp>
        <p:nvCxnSpPr>
          <p:cNvPr id="12" name="Прямая со стрелкой 11"/>
          <p:cNvCxnSpPr/>
          <p:nvPr/>
        </p:nvCxnSpPr>
        <p:spPr>
          <a:xfrm flipH="1">
            <a:off x="801744" y="4869160"/>
            <a:ext cx="1033952" cy="12241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6279" t="26563" r="37271" b="11610"/>
          <a:stretch/>
        </p:blipFill>
        <p:spPr>
          <a:xfrm>
            <a:off x="1043608" y="1783055"/>
            <a:ext cx="7344817" cy="4522812"/>
          </a:xfrm>
          <a:prstGeom prst="rect">
            <a:avLst/>
          </a:prstGeom>
        </p:spPr>
      </p:pic>
      <p:cxnSp>
        <p:nvCxnSpPr>
          <p:cNvPr id="13" name="Прямая со стрелкой 12"/>
          <p:cNvCxnSpPr/>
          <p:nvPr/>
        </p:nvCxnSpPr>
        <p:spPr>
          <a:xfrm>
            <a:off x="3929498" y="2060848"/>
            <a:ext cx="1573036" cy="84202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5172" t="10625" r="37271" b="18915"/>
          <a:stretch/>
        </p:blipFill>
        <p:spPr>
          <a:xfrm>
            <a:off x="513709" y="1141904"/>
            <a:ext cx="8116579" cy="5586262"/>
          </a:xfrm>
          <a:prstGeom prst="rect">
            <a:avLst/>
          </a:prstGeom>
        </p:spPr>
      </p:pic>
      <p:cxnSp>
        <p:nvCxnSpPr>
          <p:cNvPr id="15" name="Прямая со стрелкой 14"/>
          <p:cNvCxnSpPr/>
          <p:nvPr/>
        </p:nvCxnSpPr>
        <p:spPr>
          <a:xfrm flipH="1" flipV="1">
            <a:off x="3408732" y="6059160"/>
            <a:ext cx="1163267" cy="341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2958" t="4720" r="36164" b="17516"/>
          <a:stretch/>
        </p:blipFill>
        <p:spPr>
          <a:xfrm>
            <a:off x="611558" y="1141904"/>
            <a:ext cx="7920880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77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947514"/>
              </p:ext>
            </p:extLst>
          </p:nvPr>
        </p:nvGraphicFramePr>
        <p:xfrm>
          <a:off x="16768" y="-32746"/>
          <a:ext cx="9127232" cy="68907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0776">
                  <a:extLst>
                    <a:ext uri="{9D8B030D-6E8A-4147-A177-3AD203B41FA5}">
                      <a16:colId xmlns:a16="http://schemas.microsoft.com/office/drawing/2014/main" val="1607451474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val="3412334976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221403470"/>
                    </a:ext>
                  </a:extLst>
                </a:gridCol>
                <a:gridCol w="2843808">
                  <a:extLst>
                    <a:ext uri="{9D8B030D-6E8A-4147-A177-3AD203B41FA5}">
                      <a16:colId xmlns:a16="http://schemas.microsoft.com/office/drawing/2014/main" val="423326384"/>
                    </a:ext>
                  </a:extLst>
                </a:gridCol>
              </a:tblGrid>
              <a:tr h="6137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№ п/п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03" marR="96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Мероприятия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03" marR="96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Сроки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03" marR="96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Исполнитель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03" marR="9603" marT="0" marB="0"/>
                </a:tc>
                <a:extLst>
                  <a:ext uri="{0D108BD9-81ED-4DB2-BD59-A6C34878D82A}">
                    <a16:rowId xmlns:a16="http://schemas.microsoft.com/office/drawing/2014/main" val="1347570104"/>
                  </a:ext>
                </a:extLst>
              </a:tr>
              <a:tr h="588085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0" lang="ru-RU" sz="15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Мониторинг реализации Всероссийского образовательного проекта «Самбо в школу» в общеобразовательных учреждениях Республики Крым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43274807"/>
                  </a:ext>
                </a:extLst>
              </a:tr>
              <a:tr h="155760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Организация и проведение общеобразовательными организациями – участниками проекта входных/итоговых тестирований для обучающихся, задействованных в реализации проекта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Ежегодно 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25 мая, 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25 сентября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Общеобразовательные организации – участники проекта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9822131"/>
                  </a:ext>
                </a:extLst>
              </a:tr>
              <a:tr h="124298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Проведение мониторинга реализации Всероссийского образовательного проекта «Самбо в школу» в общеобразовательных организациях  Республики Крым 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20 декабря 2020 г., далее – ежегодно 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ГБОУ ДО РК 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«ЦДЮТК»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4150843"/>
                  </a:ext>
                </a:extLst>
              </a:tr>
              <a:tr h="124298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21.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Создание и ведение базы общеобразовательных организаций Республики Крым – участников Всероссийского образовательного проекта «Самбо в школу» 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течение реализации Проекта «Самбо в школу»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ГБОУ ДО РК 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«ЦДЮТК»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6382227"/>
                  </a:ext>
                </a:extLst>
              </a:tr>
              <a:tr h="164535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Организация и проведение «круглого стола» по итогам реализации Всероссийского образовательного проекта «Самбо в школу» в общеобразовательных организациях Республики Крым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май 2020 г. – далее ежегодно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Министерство образования, науки и молодежи Республики Крым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Министерство спорта Республики Крым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87103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546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99592" y="188640"/>
            <a:ext cx="734481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59A9F2">
                    <a:lumMod val="50000"/>
                  </a:srgbClr>
                </a:solidFill>
                <a:latin typeface="Arial"/>
              </a:rPr>
              <a:t/>
            </a:r>
            <a:br>
              <a:rPr lang="ru-RU" sz="1400" b="1" dirty="0">
                <a:solidFill>
                  <a:srgbClr val="59A9F2">
                    <a:lumMod val="50000"/>
                  </a:srgbClr>
                </a:solidFill>
                <a:latin typeface="Arial"/>
              </a:rPr>
            </a:br>
            <a:r>
              <a:rPr lang="ru-RU" sz="1400" b="1" dirty="0">
                <a:solidFill>
                  <a:srgbClr val="59A9F2">
                    <a:lumMod val="50000"/>
                  </a:srgbClr>
                </a:solidFill>
                <a:latin typeface="Arial"/>
              </a:rPr>
              <a:t>МИНИСТЕРСТВО ОБРАЗОВАНИЯ, НАУКИ И </a:t>
            </a:r>
            <a:r>
              <a:rPr lang="ru-RU" sz="1400" b="1" dirty="0" smtClean="0">
                <a:solidFill>
                  <a:srgbClr val="59A9F2">
                    <a:lumMod val="50000"/>
                  </a:srgbClr>
                </a:solidFill>
                <a:latin typeface="Arial"/>
              </a:rPr>
              <a:t>МОЛОДЕЖИ РЕСПУБЛИКИ КРЫМ</a:t>
            </a:r>
            <a:endParaRPr lang="ru-RU" sz="1400" b="1" dirty="0">
              <a:solidFill>
                <a:srgbClr val="59A9F2">
                  <a:lumMod val="50000"/>
                </a:srgbClr>
              </a:solidFill>
              <a:latin typeface="Arial"/>
            </a:endParaRPr>
          </a:p>
          <a:p>
            <a:pPr algn="ctr"/>
            <a:endParaRPr lang="ru-RU" sz="1400" b="1" dirty="0">
              <a:solidFill>
                <a:srgbClr val="59A9F2">
                  <a:lumMod val="50000"/>
                </a:srgbClr>
              </a:solidFill>
              <a:latin typeface="Arial"/>
            </a:endParaRPr>
          </a:p>
          <a:p>
            <a:pPr algn="ctr"/>
            <a:r>
              <a:rPr lang="ru-RU" sz="1400" b="1" dirty="0" smtClean="0">
                <a:solidFill>
                  <a:srgbClr val="59A9F2">
                    <a:lumMod val="50000"/>
                  </a:srgbClr>
                </a:solidFill>
                <a:latin typeface="Arial"/>
                <a:cs typeface="Times New Roman" pitchFamily="18" charset="0"/>
              </a:rPr>
              <a:t>ГОСУДАРСТВЕННОЕ БЮДЖЕТНОЕ ОБРАЗОВАТЕЛЬНОЕ УЧРЕЖДЕНИЕ ДОПОЛНИТЕЛЬНОГО ОБРАЗОВАНИЯ </a:t>
            </a:r>
          </a:p>
          <a:p>
            <a:pPr algn="ctr"/>
            <a:r>
              <a:rPr lang="ru-RU" sz="1400" b="1" dirty="0" smtClean="0">
                <a:solidFill>
                  <a:srgbClr val="59A9F2">
                    <a:lumMod val="50000"/>
                  </a:srgbClr>
                </a:solidFill>
                <a:latin typeface="Arial"/>
                <a:cs typeface="Times New Roman" pitchFamily="18" charset="0"/>
              </a:rPr>
              <a:t>РЕСПУБЛИКИ КРЫМ </a:t>
            </a:r>
          </a:p>
          <a:p>
            <a:pPr algn="ctr"/>
            <a:r>
              <a:rPr lang="ru-RU" sz="1400" b="1" dirty="0" smtClean="0">
                <a:solidFill>
                  <a:srgbClr val="59A9F2">
                    <a:lumMod val="50000"/>
                  </a:srgbClr>
                </a:solidFill>
                <a:latin typeface="Arial"/>
                <a:cs typeface="Times New Roman" pitchFamily="18" charset="0"/>
              </a:rPr>
              <a:t>«ЦЕНТР ДЕТСКО-ЮНОШЕСКОГО ТУРИЗМА И КРАЕВЕДЕНИЯ»</a:t>
            </a:r>
          </a:p>
          <a:p>
            <a:pPr algn="ctr"/>
            <a:endParaRPr lang="ru-RU" sz="1400" b="1" dirty="0" smtClean="0">
              <a:solidFill>
                <a:srgbClr val="59A9F2">
                  <a:lumMod val="50000"/>
                </a:srgbClr>
              </a:solidFill>
              <a:latin typeface="Arial"/>
              <a:cs typeface="Times New Roman" pitchFamily="18" charset="0"/>
            </a:endParaRPr>
          </a:p>
          <a:p>
            <a:pPr algn="ctr"/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</a:rPr>
              <a:t>СЕМИНАР ПО РЕАЛИЗАЦИИ ПРОЕКТА </a:t>
            </a:r>
          </a:p>
          <a:p>
            <a:pPr algn="ctr"/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</a:rPr>
              <a:t>«САМБО В ШКОЛУ» </a:t>
            </a:r>
          </a:p>
          <a:p>
            <a:pPr algn="ctr"/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</a:rPr>
              <a:t>В ОБЩЕОБРАЗОВАТЕЛЬНЫХ УЧРЕЖДЕНИЯХ </a:t>
            </a:r>
          </a:p>
          <a:p>
            <a:pPr algn="ctr"/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</a:rPr>
              <a:t>РЕСПУБЛИКИ КРЫМ</a:t>
            </a:r>
          </a:p>
          <a:p>
            <a:pPr algn="ctr"/>
            <a:endParaRPr lang="ru-RU" sz="4000" b="1" i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endParaRPr lang="ru-RU" sz="4000" b="1" i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endParaRPr lang="ru-RU" sz="4000" b="1" i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endParaRPr lang="ru-RU" sz="4000" dirty="0">
              <a:solidFill>
                <a:prstClr val="black"/>
              </a:solidFill>
            </a:endParaRPr>
          </a:p>
        </p:txBody>
      </p:sp>
      <p:pic>
        <p:nvPicPr>
          <p:cNvPr id="5" name="Рисунок 4" descr="лого(1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242" y="3645024"/>
            <a:ext cx="3009516" cy="30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7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99592" y="188640"/>
            <a:ext cx="734481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59A9F2">
                    <a:lumMod val="50000"/>
                  </a:srgbClr>
                </a:solidFill>
                <a:latin typeface="Arial"/>
              </a:rPr>
              <a:t/>
            </a:r>
            <a:br>
              <a:rPr lang="ru-RU" sz="1400" b="1" dirty="0">
                <a:solidFill>
                  <a:srgbClr val="59A9F2">
                    <a:lumMod val="50000"/>
                  </a:srgbClr>
                </a:solidFill>
                <a:latin typeface="Arial"/>
              </a:rPr>
            </a:br>
            <a:r>
              <a:rPr lang="ru-RU" sz="1400" b="1" dirty="0">
                <a:solidFill>
                  <a:srgbClr val="59A9F2">
                    <a:lumMod val="50000"/>
                  </a:srgbClr>
                </a:solidFill>
                <a:latin typeface="Arial"/>
              </a:rPr>
              <a:t>МИНИСТЕРСТВО ОБРАЗОВАНИЯ, НАУКИ И </a:t>
            </a:r>
            <a:r>
              <a:rPr lang="ru-RU" sz="1400" b="1" dirty="0" smtClean="0">
                <a:solidFill>
                  <a:srgbClr val="59A9F2">
                    <a:lumMod val="50000"/>
                  </a:srgbClr>
                </a:solidFill>
                <a:latin typeface="Arial"/>
              </a:rPr>
              <a:t>МОЛОДЕЖИ РЕСПУБЛИКИ КРЫМ</a:t>
            </a:r>
            <a:endParaRPr lang="ru-RU" sz="1400" b="1" dirty="0">
              <a:solidFill>
                <a:srgbClr val="59A9F2">
                  <a:lumMod val="50000"/>
                </a:srgbClr>
              </a:solidFill>
              <a:latin typeface="Arial"/>
            </a:endParaRPr>
          </a:p>
          <a:p>
            <a:pPr algn="ctr"/>
            <a:endParaRPr lang="ru-RU" sz="1400" b="1" dirty="0">
              <a:solidFill>
                <a:srgbClr val="59A9F2">
                  <a:lumMod val="50000"/>
                </a:srgbClr>
              </a:solidFill>
              <a:latin typeface="Arial"/>
            </a:endParaRPr>
          </a:p>
          <a:p>
            <a:pPr algn="ctr"/>
            <a:r>
              <a:rPr lang="ru-RU" sz="1400" b="1" dirty="0" smtClean="0">
                <a:solidFill>
                  <a:srgbClr val="59A9F2">
                    <a:lumMod val="50000"/>
                  </a:srgbClr>
                </a:solidFill>
                <a:latin typeface="Arial"/>
                <a:cs typeface="Times New Roman" pitchFamily="18" charset="0"/>
              </a:rPr>
              <a:t>ГОСУДАРСТВЕННОЕ БЮДЖЕТНОЕ ОБРАЗОВАТЕЛЬНОЕ УЧРЕЖДЕНИЕ ДОПОЛНИТЕЛЬНОГО ОБРАЗОВАНИЯ </a:t>
            </a:r>
          </a:p>
          <a:p>
            <a:pPr algn="ctr"/>
            <a:r>
              <a:rPr lang="ru-RU" sz="1400" b="1" dirty="0" smtClean="0">
                <a:solidFill>
                  <a:srgbClr val="59A9F2">
                    <a:lumMod val="50000"/>
                  </a:srgbClr>
                </a:solidFill>
                <a:latin typeface="Arial"/>
                <a:cs typeface="Times New Roman" pitchFamily="18" charset="0"/>
              </a:rPr>
              <a:t>РЕСПУБЛИКИ КРЫМ </a:t>
            </a:r>
          </a:p>
          <a:p>
            <a:pPr algn="ctr"/>
            <a:r>
              <a:rPr lang="ru-RU" sz="1400" b="1" dirty="0" smtClean="0">
                <a:solidFill>
                  <a:srgbClr val="59A9F2">
                    <a:lumMod val="50000"/>
                  </a:srgbClr>
                </a:solidFill>
                <a:latin typeface="Arial"/>
                <a:cs typeface="Times New Roman" pitchFamily="18" charset="0"/>
              </a:rPr>
              <a:t>«ЦЕНТР ДЕТСКО-ЮНОШЕСКОГО ТУРИЗМА И КРАЕВЕДЕНИЯ»</a:t>
            </a:r>
          </a:p>
          <a:p>
            <a:pPr algn="ctr"/>
            <a:endParaRPr lang="ru-RU" sz="1400" b="1" dirty="0" smtClean="0">
              <a:solidFill>
                <a:srgbClr val="59A9F2">
                  <a:lumMod val="50000"/>
                </a:srgbClr>
              </a:solidFill>
              <a:latin typeface="Arial"/>
              <a:cs typeface="Times New Roman" pitchFamily="18" charset="0"/>
            </a:endParaRPr>
          </a:p>
          <a:p>
            <a:pPr algn="ctr"/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</a:rPr>
              <a:t>СЕМИНАР ПО РЕАЛИЗАЦИИ ПРОЕКТА </a:t>
            </a:r>
          </a:p>
          <a:p>
            <a:pPr algn="ctr"/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</a:rPr>
              <a:t>«САМБО В ШКОЛУ» </a:t>
            </a:r>
          </a:p>
          <a:p>
            <a:pPr algn="ctr"/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</a:rPr>
              <a:t>В ОБЩЕОБРАЗОВАТЕЛЬНЫХ УЧРЕЖДЕНИЯХ </a:t>
            </a:r>
          </a:p>
          <a:p>
            <a:pPr algn="ctr"/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</a:rPr>
              <a:t>РЕСПУБЛИКИ КРЫМ</a:t>
            </a:r>
          </a:p>
          <a:p>
            <a:pPr algn="ctr"/>
            <a:endParaRPr lang="ru-RU" sz="4000" b="1" i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endParaRPr lang="ru-RU" sz="4000" b="1" i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endParaRPr lang="ru-RU" sz="4000" b="1" i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endParaRPr lang="ru-RU" sz="4000" dirty="0">
              <a:solidFill>
                <a:prstClr val="black"/>
              </a:solidFill>
            </a:endParaRPr>
          </a:p>
        </p:txBody>
      </p:sp>
      <p:pic>
        <p:nvPicPr>
          <p:cNvPr id="5" name="Рисунок 4" descr="лого(1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547" y="3563917"/>
            <a:ext cx="3009516" cy="3014225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60304" y="3645024"/>
            <a:ext cx="5515159" cy="285201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45720" tIns="0" rIns="45720" bIns="0" anchor="ctr" anchorCtr="0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О программно-методическом комплексе по физическому воспитанию обучающихся 1-11 классов на основе самбо для образовательных организаций</a:t>
            </a:r>
          </a:p>
          <a:p>
            <a:endParaRPr lang="ru-RU" sz="1800" dirty="0" smtClean="0">
              <a:solidFill>
                <a:schemeClr val="accent1">
                  <a:lumMod val="50000"/>
                </a:schemeClr>
              </a:solidFill>
              <a:effectLst/>
              <a:latin typeface="Arial Black" panose="020B0A04020102020204" pitchFamily="34" charset="0"/>
            </a:endParaRPr>
          </a:p>
          <a:p>
            <a:pPr algn="r"/>
            <a:r>
              <a:rPr lang="ru-RU" sz="1400" i="1" cap="none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Докладчик:  Павлова Екатерина Сергеевна, </a:t>
            </a:r>
          </a:p>
          <a:p>
            <a:pPr algn="r"/>
            <a:r>
              <a:rPr lang="ru-RU" sz="1400" i="1" cap="none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методист спортивно-массового отдела </a:t>
            </a:r>
          </a:p>
          <a:p>
            <a:pPr algn="r"/>
            <a:r>
              <a:rPr lang="ru-RU" sz="1400" i="1" cap="none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ГБОУ ДО РК «ЦДЮТК»</a:t>
            </a:r>
          </a:p>
        </p:txBody>
      </p:sp>
    </p:spTree>
    <p:extLst>
      <p:ext uri="{BB962C8B-B14F-4D97-AF65-F5344CB8AC3E}">
        <p14:creationId xmlns:p14="http://schemas.microsoft.com/office/powerpoint/2010/main" val="19660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499" y="188640"/>
            <a:ext cx="8571405" cy="1296144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ts val="2500"/>
              </a:lnSpc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Программно-методический комплекс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по физическому воспитанию обучающихся 1-11 классов по основе самбо для образовательных организаций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46497" y="1684664"/>
            <a:ext cx="2700000" cy="84682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lt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ЧАСТЬ 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I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182201" y="1684664"/>
            <a:ext cx="2700000" cy="846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lt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ЧАСТЬ 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II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246498" y="2769122"/>
            <a:ext cx="2699999" cy="393798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lt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9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Примерная программа учебного предмета «Физическая культура» для образовательных организаций, реализующих программы начального, основного и среднего общего образования </a:t>
            </a:r>
            <a:endParaRPr lang="ru-RU" sz="19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3182202" y="2769122"/>
            <a:ext cx="2700000" cy="390023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lt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Методическое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пособие по самбо </a:t>
            </a:r>
            <a:endParaRPr lang="ru-RU" sz="2800" b="0" dirty="0"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для образовательных организаций 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117904" y="1684664"/>
            <a:ext cx="2700000" cy="846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lt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ЧАСТЬ 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III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117904" y="2730544"/>
            <a:ext cx="2700000" cy="393881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lt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9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Дополнительная общеобразовательная общеразвивающая программа физкультурно-спортивной направленности по самбо</a:t>
            </a:r>
            <a:endParaRPr lang="ru-RU" sz="19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3775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499" y="188640"/>
            <a:ext cx="8571405" cy="1296144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ЧАСТЬ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I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.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Примерная программа учебного предмета «Физическая культура» для образовательных организаций, реализующих программы начального, основного и среднего общего образования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246498" y="1700808"/>
            <a:ext cx="8571405" cy="4977680"/>
          </a:xfrm>
        </p:spPr>
        <p:txBody>
          <a:bodyPr>
            <a:noAutofit/>
          </a:bodyPr>
          <a:lstStyle/>
          <a:p>
            <a:pPr marL="137160" indent="0" algn="ctr">
              <a:buNone/>
            </a:pPr>
            <a:r>
              <a:rPr lang="ru-RU" sz="3200" dirty="0" smtClean="0">
                <a:solidFill>
                  <a:srgbClr val="002060"/>
                </a:solidFill>
              </a:rPr>
              <a:t>СОДЕРЖАНИЕ:</a:t>
            </a:r>
            <a:endParaRPr lang="ru-RU" sz="3200" dirty="0">
              <a:solidFill>
                <a:srgbClr val="002060"/>
              </a:solidFill>
            </a:endParaRPr>
          </a:p>
          <a:p>
            <a:r>
              <a:rPr lang="ru-RU" sz="3200" dirty="0">
                <a:solidFill>
                  <a:srgbClr val="002060"/>
                </a:solidFill>
              </a:rPr>
              <a:t>ОБЩАЯ ХАРАКТЕРИСТИКА УЧЕБНОГО ПРЕДМЕТА</a:t>
            </a:r>
          </a:p>
          <a:p>
            <a:r>
              <a:rPr lang="ru-RU" sz="3200" dirty="0">
                <a:solidFill>
                  <a:srgbClr val="002060"/>
                </a:solidFill>
              </a:rPr>
              <a:t>ПЛАНИРУЕМЫЕ РЕЗУЛЬТАТЫ</a:t>
            </a:r>
          </a:p>
          <a:p>
            <a:r>
              <a:rPr lang="ru-RU" sz="3200" dirty="0">
                <a:solidFill>
                  <a:srgbClr val="002060"/>
                </a:solidFill>
              </a:rPr>
              <a:t>СОДЕРЖАНИЕ ПРОГРАММЫ</a:t>
            </a:r>
          </a:p>
          <a:p>
            <a:r>
              <a:rPr lang="ru-RU" sz="3200" dirty="0">
                <a:solidFill>
                  <a:srgbClr val="002060"/>
                </a:solidFill>
              </a:rPr>
              <a:t>ТЕМАТИЧЕСКОЕ ПЛАНИРОВАНИЕ</a:t>
            </a:r>
          </a:p>
          <a:p>
            <a:r>
              <a:rPr lang="ru-RU" sz="3200" dirty="0">
                <a:solidFill>
                  <a:srgbClr val="002060"/>
                </a:solidFill>
              </a:rPr>
              <a:t>РЕКОМЕНДУЕМАЯ УЧЕБНО – МЕТОДИЧЕСКАЯ ЛИТЕРАТУРА</a:t>
            </a:r>
          </a:p>
        </p:txBody>
      </p:sp>
    </p:spTree>
    <p:extLst>
      <p:ext uri="{BB962C8B-B14F-4D97-AF65-F5344CB8AC3E}">
        <p14:creationId xmlns:p14="http://schemas.microsoft.com/office/powerpoint/2010/main" val="244147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088" y="332656"/>
            <a:ext cx="8663391" cy="98072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ФЕДЕРАЛЬНЫЙ КООРДИНАТОР ПРОЕКТА «САМБО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В ШКОЛУ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»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1313" y="1524893"/>
            <a:ext cx="7263824" cy="2796922"/>
          </a:xfrm>
        </p:spPr>
        <p:txBody>
          <a:bodyPr anchor="ctr" anchorCtr="0">
            <a:noAutofit/>
          </a:bodyPr>
          <a:lstStyle/>
          <a:p>
            <a:pPr marL="137160" indent="0" algn="ctr">
              <a:buNone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Федеральный ресурсный центр инноваций и развития образования 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pPr marL="137160" indent="0" algn="ctr">
              <a:buNone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«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Открытый мир самбо» 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pPr marL="137160" indent="0" algn="ctr">
              <a:buNone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общественно-государственного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физкультурно-спортивного объединения «Юность России»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" name="Picture 2" descr="ÐÐÐ¤Ð¡Ð &quot;Ð®Ð½Ð¾ÑÑÑ Ð Ð¾ÑÑÐ¸Ð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36" y="4321815"/>
            <a:ext cx="8042977" cy="231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77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5" y="188640"/>
            <a:ext cx="8928992" cy="576064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МОДУЛЬНАЯ СИСТЕМА ОБУЧЕНИЯ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465675"/>
              </p:ext>
            </p:extLst>
          </p:nvPr>
        </p:nvGraphicFramePr>
        <p:xfrm>
          <a:off x="102006" y="908721"/>
          <a:ext cx="8934492" cy="59323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97786">
                  <a:extLst>
                    <a:ext uri="{9D8B030D-6E8A-4147-A177-3AD203B41FA5}">
                      <a16:colId xmlns:a16="http://schemas.microsoft.com/office/drawing/2014/main" val="2230541789"/>
                    </a:ext>
                  </a:extLst>
                </a:gridCol>
                <a:gridCol w="3712343">
                  <a:extLst>
                    <a:ext uri="{9D8B030D-6E8A-4147-A177-3AD203B41FA5}">
                      <a16:colId xmlns:a16="http://schemas.microsoft.com/office/drawing/2014/main" val="373040392"/>
                    </a:ext>
                  </a:extLst>
                </a:gridCol>
                <a:gridCol w="2624363">
                  <a:extLst>
                    <a:ext uri="{9D8B030D-6E8A-4147-A177-3AD203B41FA5}">
                      <a16:colId xmlns:a16="http://schemas.microsoft.com/office/drawing/2014/main" val="3458774982"/>
                    </a:ext>
                  </a:extLst>
                </a:gridCol>
              </a:tblGrid>
              <a:tr h="37452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2400" spc="-50" dirty="0">
                          <a:effectLst/>
                        </a:rPr>
                        <a:t>Блоки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2400" spc="-50">
                          <a:effectLst/>
                        </a:rPr>
                        <a:t>Модули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2400" spc="-50">
                          <a:effectLst/>
                        </a:rPr>
                        <a:t>Разделы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20348760"/>
                  </a:ext>
                </a:extLst>
              </a:tr>
              <a:tr h="374524">
                <a:tc rowSpan="5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2400" spc="-50" dirty="0">
                          <a:effectLst/>
                        </a:rPr>
                        <a:t>Обязательная часть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2400" dirty="0">
                          <a:effectLst/>
                        </a:rPr>
                        <a:t>Модуль 1. Спортивные игры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2400">
                          <a:effectLst/>
                        </a:rPr>
                        <a:t>Футбол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82156379"/>
                  </a:ext>
                </a:extLst>
              </a:tr>
              <a:tr h="3745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2400">
                          <a:effectLst/>
                        </a:rPr>
                        <a:t>Баскетбол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50912803"/>
                  </a:ext>
                </a:extLst>
              </a:tr>
              <a:tr h="3745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2400" dirty="0">
                          <a:effectLst/>
                        </a:rPr>
                        <a:t>Модуль 2. Самбо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Гимнастика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47653853"/>
                  </a:ext>
                </a:extLst>
              </a:tr>
              <a:tr h="3745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Самбо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28565758"/>
                  </a:ext>
                </a:extLst>
              </a:tr>
              <a:tr h="4459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Модуль 3. Лёгкая </a:t>
                      </a:r>
                      <a:r>
                        <a:rPr lang="ru-RU" sz="2400" dirty="0" smtClean="0">
                          <a:effectLst/>
                        </a:rPr>
                        <a:t>атлетика</a:t>
                      </a:r>
                      <a:endParaRPr lang="ru-RU" sz="24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Лёгкая атлетика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61740465"/>
                  </a:ext>
                </a:extLst>
              </a:tr>
              <a:tr h="749048">
                <a:tc rowSpan="3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Часть по выбору участников образовательных отношений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Модуль 4. Лыжная подготовка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2400" dirty="0">
                          <a:effectLst/>
                        </a:rPr>
                        <a:t>Лыжная подготовка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44496689"/>
                  </a:ext>
                </a:extLst>
              </a:tr>
              <a:tr h="4459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Модуль 5. </a:t>
                      </a:r>
                      <a:r>
                        <a:rPr lang="ru-RU" sz="2400" dirty="0" smtClean="0">
                          <a:effectLst/>
                        </a:rPr>
                        <a:t>Плавание</a:t>
                      </a:r>
                      <a:endParaRPr lang="ru-RU" sz="24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2400" dirty="0">
                          <a:effectLst/>
                        </a:rPr>
                        <a:t>Плавание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93783445"/>
                  </a:ext>
                </a:extLst>
              </a:tr>
              <a:tr h="22471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Модуль </a:t>
                      </a:r>
                      <a:r>
                        <a:rPr lang="ru-RU" sz="2400" dirty="0">
                          <a:effectLst/>
                        </a:rPr>
                        <a:t>6. </a:t>
                      </a:r>
                      <a:r>
                        <a:rPr lang="ru-RU" sz="2400" dirty="0" smtClean="0">
                          <a:effectLst/>
                        </a:rPr>
                        <a:t>Модуль, </a:t>
                      </a:r>
                      <a:r>
                        <a:rPr lang="ru-RU" sz="2400" dirty="0">
                          <a:effectLst/>
                        </a:rPr>
                        <a:t>отражающий национальные, региональные или этнокультурные особенности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пример: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«Народные игры»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Игра «Лапта»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Игра «Городки»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80512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096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5" y="188640"/>
            <a:ext cx="8928992" cy="72008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06000"/>
              </a:lnSpc>
              <a:spcBef>
                <a:spcPts val="800"/>
              </a:spcBef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ПЛАНИРУЕМЫЕ ПРЕДМЕТНЫЕ РЕЗУЛЬТАТЫ НА УРОВНЕ НАЧАЛЬНОГО ОБЩЕГО ОБРАЗОВАНИЯ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107505" y="930950"/>
            <a:ext cx="8928992" cy="2642065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 anchorCtr="0">
            <a:noAutofit/>
          </a:bodyPr>
          <a:lstStyle/>
          <a:p>
            <a:pPr indent="0" algn="just">
              <a:lnSpc>
                <a:spcPct val="110000"/>
              </a:lnSpc>
              <a:spcAft>
                <a:spcPts val="0"/>
              </a:spcAft>
              <a:buNone/>
            </a:pPr>
            <a:r>
              <a:rPr lang="ru-RU" sz="2400" i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Выпускник научится:</a:t>
            </a:r>
            <a:endParaRPr lang="ru-RU" sz="2400" dirty="0">
              <a:solidFill>
                <a:srgbClr val="002060"/>
              </a:solidFill>
              <a:latin typeface="NewtonCSanPin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630555" algn="l"/>
              </a:tabLst>
            </a:pPr>
            <a:r>
              <a:rPr lang="ru-RU" sz="2400" dirty="0">
                <a:solidFill>
                  <a:srgbClr val="002060"/>
                </a:solidFill>
                <a:ea typeface="Times New Roman" panose="02020603050405020304" pitchFamily="18" charset="0"/>
              </a:rPr>
              <a:t>выполнять акробатические упражнения (кувырки, стойки, перекаты</a:t>
            </a:r>
            <a:r>
              <a:rPr lang="ru-RU" sz="2400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)</a:t>
            </a:r>
            <a:endParaRPr lang="ru-RU" sz="2400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630555" algn="l"/>
              </a:tabLst>
            </a:pPr>
            <a:r>
              <a:rPr lang="ru-RU" sz="2400" dirty="0">
                <a:solidFill>
                  <a:srgbClr val="002060"/>
                </a:solidFill>
                <a:ea typeface="Times New Roman" panose="02020603050405020304" pitchFamily="18" charset="0"/>
              </a:rPr>
              <a:t>выполнять приёмы </a:t>
            </a:r>
            <a:r>
              <a:rPr lang="ru-RU" sz="2400" dirty="0" err="1">
                <a:solidFill>
                  <a:srgbClr val="002060"/>
                </a:solidFill>
                <a:ea typeface="Times New Roman" panose="02020603050405020304" pitchFamily="18" charset="0"/>
              </a:rPr>
              <a:t>самостраховки</a:t>
            </a:r>
            <a:r>
              <a:rPr lang="ru-RU" sz="2400" dirty="0">
                <a:solidFill>
                  <a:srgbClr val="002060"/>
                </a:solidFill>
                <a:ea typeface="Times New Roman" panose="02020603050405020304" pitchFamily="18" charset="0"/>
              </a:rPr>
              <a:t> и </a:t>
            </a:r>
            <a:r>
              <a:rPr lang="ru-RU" sz="2400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страховки</a:t>
            </a:r>
            <a:endParaRPr lang="ru-RU" sz="2400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 indent="0" algn="just">
              <a:lnSpc>
                <a:spcPct val="110000"/>
              </a:lnSpc>
              <a:spcAft>
                <a:spcPts val="0"/>
              </a:spcAft>
              <a:buNone/>
              <a:tabLst>
                <a:tab pos="630555" algn="l"/>
              </a:tabLst>
            </a:pPr>
            <a:r>
              <a:rPr lang="ru-RU" sz="2400" i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Выпускник получит возможность научиться:</a:t>
            </a:r>
            <a:endParaRPr lang="ru-RU" sz="2400" dirty="0">
              <a:solidFill>
                <a:srgbClr val="002060"/>
              </a:solidFill>
              <a:latin typeface="NewtonCSanPin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630555" algn="l"/>
              </a:tabLst>
            </a:pPr>
            <a:r>
              <a:rPr lang="ru-RU" sz="2400" dirty="0">
                <a:solidFill>
                  <a:srgbClr val="002060"/>
                </a:solidFill>
                <a:ea typeface="Times New Roman" panose="02020603050405020304" pitchFamily="18" charset="0"/>
              </a:rPr>
              <a:t>выполнять базовую технику </a:t>
            </a:r>
            <a:r>
              <a:rPr lang="ru-RU" sz="2400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самбо</a:t>
            </a:r>
            <a:endParaRPr lang="ru-RU" sz="2400" dirty="0">
              <a:solidFill>
                <a:srgbClr val="002060"/>
              </a:solidFill>
              <a:ea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7505" y="3766810"/>
            <a:ext cx="8928992" cy="72008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lt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6000"/>
              </a:lnSpc>
              <a:spcBef>
                <a:spcPts val="800"/>
              </a:spcBef>
              <a:spcAft>
                <a:spcPts val="800"/>
              </a:spcAft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ПЛАНИРУЕМЫЕ ПРЕДМЕТНЫЕ РЕЗУЛЬТАТЫ НА УРОВНЕ ОСНОВНОГО ОБЩЕГО ОБРАЗОВАНИЯ</a:t>
            </a:r>
            <a:endParaRPr lang="ru-RU" sz="2000" dirty="0">
              <a:solidFill>
                <a:srgbClr val="00206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14619" y="4509120"/>
            <a:ext cx="8928992" cy="223224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anchor="ctr" anchorCtr="0">
            <a:no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50000"/>
              </a:lnSpc>
              <a:spcAft>
                <a:spcPts val="0"/>
              </a:spcAft>
              <a:buNone/>
              <a:tabLst>
                <a:tab pos="630555" algn="l"/>
              </a:tabLst>
            </a:pPr>
            <a:r>
              <a:rPr lang="ru-RU" sz="2400" i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Выпускник </a:t>
            </a:r>
            <a:r>
              <a:rPr lang="ru-RU" sz="2400" i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научится: </a:t>
            </a:r>
            <a:endParaRPr lang="ru-RU" sz="2400" i="1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spcAft>
                <a:spcPts val="0"/>
              </a:spcAft>
              <a:buClr>
                <a:srgbClr val="000000"/>
              </a:buClr>
              <a:buSzPts val="1400"/>
              <a:buFont typeface="Symbol" panose="05050102010706020507" pitchFamily="18" charset="2"/>
              <a:buChar char=""/>
              <a:tabLst>
                <a:tab pos="450215" algn="l"/>
                <a:tab pos="630555" algn="l"/>
              </a:tabLst>
            </a:pPr>
            <a:r>
              <a:rPr lang="ru-RU" sz="2400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</a:rPr>
              <a:t>выполнять основные технические действия </a:t>
            </a:r>
            <a:r>
              <a:rPr lang="ru-RU" sz="2400" dirty="0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</a:rPr>
              <a:t>самбо</a:t>
            </a:r>
            <a:endParaRPr lang="ru-RU" sz="2400" dirty="0">
              <a:solidFill>
                <a:srgbClr val="002060"/>
              </a:solidFill>
              <a:uFill>
                <a:solidFill>
                  <a:srgbClr val="000000"/>
                </a:solidFill>
              </a:uFill>
            </a:endParaRPr>
          </a:p>
          <a:p>
            <a:pPr marL="546100" indent="0" algn="just">
              <a:lnSpc>
                <a:spcPct val="106000"/>
              </a:lnSpc>
              <a:spcAft>
                <a:spcPts val="0"/>
              </a:spcAft>
              <a:buNone/>
            </a:pPr>
            <a:r>
              <a:rPr lang="ru-RU" sz="2400" i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Выпускник получит возможность научиться:</a:t>
            </a:r>
            <a:endParaRPr lang="ru-RU" sz="24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spcAft>
                <a:spcPts val="0"/>
              </a:spcAft>
              <a:buClr>
                <a:srgbClr val="000000"/>
              </a:buClr>
              <a:buSzPts val="1400"/>
              <a:buFont typeface="Symbol" panose="05050102010706020507" pitchFamily="18" charset="2"/>
              <a:buChar char=""/>
              <a:tabLst>
                <a:tab pos="630555" algn="l"/>
              </a:tabLst>
            </a:pPr>
            <a:r>
              <a:rPr lang="ru-RU" sz="2400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</a:rPr>
              <a:t>выполнять технические и тактические действия самбо в учебной </a:t>
            </a:r>
            <a:r>
              <a:rPr lang="ru-RU" sz="2400" dirty="0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</a:rPr>
              <a:t>схватке</a:t>
            </a:r>
            <a:endParaRPr lang="ru-RU" sz="2400" dirty="0">
              <a:solidFill>
                <a:srgbClr val="002060"/>
              </a:solidFill>
              <a:uFill>
                <a:solidFill>
                  <a:srgbClr val="000000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418857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473" y="332656"/>
            <a:ext cx="8928992" cy="108012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06000"/>
              </a:lnSpc>
              <a:spcBef>
                <a:spcPts val="800"/>
              </a:spcBef>
              <a:spcAft>
                <a:spcPts val="800"/>
              </a:spcAft>
            </a:pPr>
            <a:r>
              <a:rPr lang="ru-RU" sz="2500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ПЛАНИРУЕМЫЕ ПРЕДМЕТНЫЕ РЕЗУЛЬТАТЫ НА УРОВНЕ </a:t>
            </a:r>
            <a:r>
              <a:rPr lang="ru-RU" sz="2500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СРЕДНЕГО </a:t>
            </a:r>
            <a:r>
              <a:rPr lang="ru-RU" sz="2500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ОБЩЕГО ОБРАЗОВАНИЯ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114473" y="1700808"/>
            <a:ext cx="8928992" cy="3456384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 anchorCtr="0">
            <a:noAutofit/>
          </a:bodyPr>
          <a:lstStyle/>
          <a:p>
            <a:r>
              <a:rPr lang="ru-RU" i="1" dirty="0">
                <a:solidFill>
                  <a:srgbClr val="002060"/>
                </a:solidFill>
              </a:rPr>
              <a:t>Выпускник на базовом уровне научится:</a:t>
            </a:r>
          </a:p>
          <a:p>
            <a:pPr marL="137160" lvl="0" indent="0">
              <a:buNone/>
            </a:pPr>
            <a:r>
              <a:rPr lang="ru-RU" dirty="0">
                <a:solidFill>
                  <a:srgbClr val="002060"/>
                </a:solidFill>
              </a:rPr>
              <a:t>практически использовать приемы защиты и выполнять ответные действия в ситуациях самообороны; </a:t>
            </a:r>
          </a:p>
          <a:p>
            <a:r>
              <a:rPr lang="ru-RU" i="1" dirty="0">
                <a:solidFill>
                  <a:srgbClr val="002060"/>
                </a:solidFill>
              </a:rPr>
              <a:t>Выпускник на базовом уровне получит возможность научиться:</a:t>
            </a:r>
          </a:p>
          <a:p>
            <a:pPr marL="137160" lvl="0" indent="0">
              <a:buNone/>
            </a:pPr>
            <a:r>
              <a:rPr lang="ru-RU" dirty="0">
                <a:solidFill>
                  <a:srgbClr val="002060"/>
                </a:solidFill>
              </a:rPr>
              <a:t>осуществлять судейство в соревнованиях по самбо</a:t>
            </a:r>
            <a:r>
              <a:rPr lang="ru-RU" i="1" dirty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47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864096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dirty="0">
                <a:solidFill>
                  <a:srgbClr val="002060"/>
                </a:solidFill>
                <a:effectLst/>
                <a:latin typeface="Arial Black" panose="020B0A04020102020204" pitchFamily="34" charset="0"/>
              </a:rPr>
              <a:t>РЕКОМЕНДУЕМАЯ УЧЕБНО – МЕТОДИЧЕСКАЯ ЛИТЕРАТУРА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96752"/>
            <a:ext cx="8928992" cy="5256584"/>
          </a:xfrm>
        </p:spPr>
        <p:txBody>
          <a:bodyPr>
            <a:noAutofit/>
          </a:bodyPr>
          <a:lstStyle/>
          <a:p>
            <a:pPr lvl="0">
              <a:lnSpc>
                <a:spcPct val="120000"/>
              </a:lnSpc>
            </a:pPr>
            <a:r>
              <a:rPr lang="ru-RU" sz="1600" dirty="0" smtClean="0">
                <a:solidFill>
                  <a:srgbClr val="002060"/>
                </a:solidFill>
              </a:rPr>
              <a:t>Игуменов </a:t>
            </a:r>
            <a:r>
              <a:rPr lang="ru-RU" sz="1600" dirty="0">
                <a:solidFill>
                  <a:srgbClr val="002060"/>
                </a:solidFill>
              </a:rPr>
              <a:t>В.М. Спортивная борьба: учебник для студентов и учащихся [Текст]/ В.М. Игуменов, Б.А. </a:t>
            </a:r>
            <a:r>
              <a:rPr lang="ru-RU" sz="1600" dirty="0" err="1">
                <a:solidFill>
                  <a:srgbClr val="002060"/>
                </a:solidFill>
              </a:rPr>
              <a:t>Подливаев</a:t>
            </a:r>
            <a:r>
              <a:rPr lang="ru-RU" sz="1600" dirty="0">
                <a:solidFill>
                  <a:srgbClr val="002060"/>
                </a:solidFill>
              </a:rPr>
              <a:t>. – М.: Просвещение, 1993. – 240 с.</a:t>
            </a:r>
          </a:p>
          <a:p>
            <a:pPr lvl="0">
              <a:lnSpc>
                <a:spcPct val="120000"/>
              </a:lnSpc>
            </a:pPr>
            <a:r>
              <a:rPr lang="ru-RU" sz="1600" dirty="0" err="1">
                <a:solidFill>
                  <a:srgbClr val="002060"/>
                </a:solidFill>
              </a:rPr>
              <a:t>Рудман</a:t>
            </a:r>
            <a:r>
              <a:rPr lang="ru-RU" sz="1600" dirty="0">
                <a:solidFill>
                  <a:srgbClr val="002060"/>
                </a:solidFill>
              </a:rPr>
              <a:t> Д.Л. Самбо / Д.Л. </a:t>
            </a:r>
            <a:r>
              <a:rPr lang="ru-RU" sz="1600" dirty="0" err="1">
                <a:solidFill>
                  <a:srgbClr val="002060"/>
                </a:solidFill>
              </a:rPr>
              <a:t>Рудман</a:t>
            </a:r>
            <a:r>
              <a:rPr lang="ru-RU" sz="1600" dirty="0">
                <a:solidFill>
                  <a:srgbClr val="002060"/>
                </a:solidFill>
              </a:rPr>
              <a:t>//. – М.: Терра-Спорт, 2000. </a:t>
            </a:r>
          </a:p>
          <a:p>
            <a:pPr lvl="0">
              <a:lnSpc>
                <a:spcPct val="120000"/>
              </a:lnSpc>
            </a:pPr>
            <a:r>
              <a:rPr lang="ru-RU" sz="1600" dirty="0">
                <a:solidFill>
                  <a:srgbClr val="002060"/>
                </a:solidFill>
              </a:rPr>
              <a:t>Самбо: правила соревнований [Текст] / Всероссийская федерация Самбо. – М.: Советский спорт, 2016. – 128 с.</a:t>
            </a:r>
          </a:p>
          <a:p>
            <a:pPr lvl="0">
              <a:lnSpc>
                <a:spcPct val="120000"/>
              </a:lnSpc>
            </a:pPr>
            <a:r>
              <a:rPr lang="ru-RU" sz="1600" dirty="0">
                <a:solidFill>
                  <a:srgbClr val="002060"/>
                </a:solidFill>
              </a:rPr>
              <a:t>Самбо: справочник [Текст] – 2-е изд., </a:t>
            </a:r>
            <a:r>
              <a:rPr lang="ru-RU" sz="1600" dirty="0" err="1">
                <a:solidFill>
                  <a:srgbClr val="002060"/>
                </a:solidFill>
              </a:rPr>
              <a:t>перераб</a:t>
            </a:r>
            <a:r>
              <a:rPr lang="ru-RU" sz="1600" dirty="0">
                <a:solidFill>
                  <a:srgbClr val="002060"/>
                </a:solidFill>
              </a:rPr>
              <a:t>. и доп. – М.: Советский спорт, 2006. – 208 с.</a:t>
            </a:r>
          </a:p>
          <a:p>
            <a:pPr lvl="0">
              <a:lnSpc>
                <a:spcPct val="120000"/>
              </a:lnSpc>
            </a:pPr>
            <a:r>
              <a:rPr lang="ru-RU" sz="1600" dirty="0">
                <a:solidFill>
                  <a:srgbClr val="002060"/>
                </a:solidFill>
              </a:rPr>
              <a:t>Спортивно-педагогическая </a:t>
            </a:r>
            <a:r>
              <a:rPr lang="ru-RU" sz="1600" dirty="0" err="1">
                <a:solidFill>
                  <a:srgbClr val="002060"/>
                </a:solidFill>
              </a:rPr>
              <a:t>адаптология</a:t>
            </a:r>
            <a:r>
              <a:rPr lang="ru-RU" sz="1600" dirty="0">
                <a:solidFill>
                  <a:srgbClr val="002060"/>
                </a:solidFill>
              </a:rPr>
              <a:t> борьбы Самбо: методические рекомендации // С.В. Елисеев, В.Н. </a:t>
            </a:r>
            <a:r>
              <a:rPr lang="ru-RU" sz="1600" dirty="0" err="1">
                <a:solidFill>
                  <a:srgbClr val="002060"/>
                </a:solidFill>
              </a:rPr>
              <a:t>Селуянов</a:t>
            </a:r>
            <a:r>
              <a:rPr lang="ru-RU" sz="1600" dirty="0">
                <a:solidFill>
                  <a:srgbClr val="002060"/>
                </a:solidFill>
              </a:rPr>
              <a:t>, С.Е. Табаков//. – М.: ЗАО фирма «ЛИКА», 2004. – 88 с.</a:t>
            </a:r>
          </a:p>
          <a:p>
            <a:pPr lvl="0">
              <a:lnSpc>
                <a:spcPct val="120000"/>
              </a:lnSpc>
            </a:pPr>
            <a:r>
              <a:rPr lang="ru-RU" sz="1600" dirty="0">
                <a:solidFill>
                  <a:srgbClr val="002060"/>
                </a:solidFill>
              </a:rPr>
              <a:t>Чумаков Е.М. Сто уроков САМБО / Е.М. Чумаков; отв. ред. С.Е. Табаков//. – изд. 5-е, </a:t>
            </a:r>
            <a:r>
              <a:rPr lang="ru-RU" sz="1600" dirty="0" err="1">
                <a:solidFill>
                  <a:srgbClr val="002060"/>
                </a:solidFill>
              </a:rPr>
              <a:t>испр</a:t>
            </a:r>
            <a:r>
              <a:rPr lang="ru-RU" sz="1600" dirty="0">
                <a:solidFill>
                  <a:srgbClr val="002060"/>
                </a:solidFill>
              </a:rPr>
              <a:t>. и доп. – М.: Физкультура и спорт, 2005. – 448 с., ил.</a:t>
            </a:r>
          </a:p>
          <a:p>
            <a:pPr marL="137160" indent="0">
              <a:lnSpc>
                <a:spcPct val="120000"/>
              </a:lnSpc>
              <a:buNone/>
            </a:pPr>
            <a:r>
              <a:rPr lang="ru-RU" sz="1600" u="sng" dirty="0">
                <a:solidFill>
                  <a:srgbClr val="002060"/>
                </a:solidFill>
              </a:rPr>
              <a:t>Электронные ресурсы:</a:t>
            </a:r>
          </a:p>
          <a:p>
            <a:pPr lvl="0">
              <a:lnSpc>
                <a:spcPct val="120000"/>
              </a:lnSpc>
            </a:pPr>
            <a:r>
              <a:rPr lang="ru-RU" sz="1600" dirty="0">
                <a:solidFill>
                  <a:srgbClr val="002060"/>
                </a:solidFill>
              </a:rPr>
              <a:t>История самбо [Электронный ресурс],  </a:t>
            </a:r>
            <a:r>
              <a:rPr lang="ru-RU" sz="1600" u="sng" dirty="0">
                <a:solidFill>
                  <a:srgbClr val="002060"/>
                </a:solidFill>
                <a:hlinkClick r:id="rId2"/>
              </a:rPr>
              <a:t>http://sambo.ru/sambo/</a:t>
            </a:r>
            <a:r>
              <a:rPr lang="ru-RU" sz="1600" dirty="0">
                <a:solidFill>
                  <a:srgbClr val="002060"/>
                </a:solidFill>
              </a:rPr>
              <a:t> - статья в интернете.</a:t>
            </a:r>
          </a:p>
          <a:p>
            <a:pPr lvl="0">
              <a:lnSpc>
                <a:spcPct val="120000"/>
              </a:lnSpc>
            </a:pPr>
            <a:r>
              <a:rPr lang="ru-RU" sz="1600" dirty="0" err="1" smtClean="0">
                <a:solidFill>
                  <a:srgbClr val="002060"/>
                </a:solidFill>
              </a:rPr>
              <a:t>Программно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>
                <a:solidFill>
                  <a:srgbClr val="002060"/>
                </a:solidFill>
              </a:rPr>
              <a:t>-методический комплекс по физическому воспитанию обучающихся 1-11 классов на основе самбо [Электронный ресурс] / С.Е. Табаков, Е.В. Ломакина / под общ. Ред. В.Ш. </a:t>
            </a:r>
            <a:r>
              <a:rPr lang="ru-RU" sz="1600" dirty="0" err="1">
                <a:solidFill>
                  <a:srgbClr val="002060"/>
                </a:solidFill>
              </a:rPr>
              <a:t>Каганова</a:t>
            </a:r>
            <a:r>
              <a:rPr lang="ru-RU" sz="1600" dirty="0">
                <a:solidFill>
                  <a:srgbClr val="002060"/>
                </a:solidFill>
              </a:rPr>
              <a:t>/ </a:t>
            </a:r>
            <a:r>
              <a:rPr lang="ru-RU" sz="1600" u="sng" dirty="0" smtClean="0">
                <a:solidFill>
                  <a:srgbClr val="002060"/>
                </a:solidFill>
                <a:hlinkClick r:id="rId3"/>
              </a:rPr>
              <a:t>http</a:t>
            </a:r>
            <a:r>
              <a:rPr lang="ru-RU" sz="1600" u="sng" dirty="0">
                <a:solidFill>
                  <a:srgbClr val="002060"/>
                </a:solidFill>
                <a:hlinkClick r:id="rId3"/>
              </a:rPr>
              <a:t>://фцомофв.рф/page361/projects/page36/page154/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</a:p>
          <a:p>
            <a:pPr lvl="0">
              <a:lnSpc>
                <a:spcPct val="120000"/>
              </a:lnSpc>
            </a:pPr>
            <a:r>
              <a:rPr lang="ru-RU" sz="1600" dirty="0">
                <a:solidFill>
                  <a:srgbClr val="002060"/>
                </a:solidFill>
              </a:rPr>
              <a:t>Интерактивное электронное пособие по самбо [Электронный ресурс] / С.В. Елисеев, С.А.  Новик, С.Е. Табаков/ </a:t>
            </a:r>
            <a:r>
              <a:rPr lang="ru-RU" sz="1600" u="sng" dirty="0" smtClean="0">
                <a:solidFill>
                  <a:srgbClr val="002060"/>
                </a:solidFill>
                <a:hlinkClick r:id="rId4"/>
              </a:rPr>
              <a:t>https</a:t>
            </a:r>
            <a:r>
              <a:rPr lang="ru-RU" sz="1600" u="sng" dirty="0">
                <a:solidFill>
                  <a:srgbClr val="002060"/>
                </a:solidFill>
                <a:hlinkClick r:id="rId4"/>
              </a:rPr>
              <a:t>://yadi.sk/d/K5DBpoC93TmRz3</a:t>
            </a:r>
            <a:endParaRPr lang="ru-RU" sz="1600" dirty="0">
              <a:solidFill>
                <a:srgbClr val="002060"/>
              </a:solidFill>
            </a:endParaRPr>
          </a:p>
          <a:p>
            <a:endParaRPr lang="ru-RU" sz="1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60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580174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</a:rPr>
              <a:t>ПРИЛОЖЕНИЯ</a:t>
            </a:r>
            <a:endParaRPr lang="ru-RU" sz="2800" dirty="0">
              <a:solidFill>
                <a:srgbClr val="002060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51520" y="945259"/>
            <a:ext cx="8640960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lt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rgbClr val="002060"/>
                </a:solidFill>
                <a:effectLst/>
                <a:latin typeface="Arial Black" panose="020B0A04020102020204" pitchFamily="34" charset="0"/>
              </a:rPr>
              <a:t>ОЦЕНКА УЧЕБНЫХ ДОСТИЖЕНИЙ ОБУЧАЮЩИХСЯ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31994" y="2028419"/>
            <a:ext cx="2693610" cy="352839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lt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/>
            <a:r>
              <a:rPr lang="ru-RU" sz="2000" dirty="0">
                <a:solidFill>
                  <a:srgbClr val="002060"/>
                </a:solidFill>
                <a:effectLst/>
                <a:latin typeface="+mj-lt"/>
              </a:rPr>
              <a:t>Основные критерии оценивания деятельности обучающихся по модулям программы на ступени </a:t>
            </a:r>
            <a:r>
              <a:rPr lang="ru-RU" sz="2000" u="sng" dirty="0">
                <a:solidFill>
                  <a:srgbClr val="002060"/>
                </a:solidFill>
                <a:effectLst/>
                <a:latin typeface="+mj-lt"/>
              </a:rPr>
              <a:t>начального</a:t>
            </a:r>
            <a:r>
              <a:rPr lang="ru-RU" sz="2000" dirty="0">
                <a:solidFill>
                  <a:srgbClr val="002060"/>
                </a:solidFill>
                <a:effectLst/>
                <a:latin typeface="+mj-lt"/>
              </a:rPr>
              <a:t> общего образования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222000" y="2028419"/>
            <a:ext cx="2699999" cy="352839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lt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/>
            <a:r>
              <a:rPr lang="ru-RU" sz="2000" dirty="0">
                <a:solidFill>
                  <a:srgbClr val="002060"/>
                </a:solidFill>
                <a:effectLst/>
                <a:latin typeface="+mj-lt"/>
              </a:rPr>
              <a:t>Основные критерии оценивания деятельности обучающихся по модулям программы на ступени </a:t>
            </a:r>
            <a:r>
              <a:rPr lang="ru-RU" sz="2000" u="sng" dirty="0" smtClean="0">
                <a:solidFill>
                  <a:srgbClr val="002060"/>
                </a:solidFill>
                <a:effectLst/>
                <a:latin typeface="+mj-lt"/>
              </a:rPr>
              <a:t>основного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ru-RU" sz="2000" dirty="0">
                <a:solidFill>
                  <a:srgbClr val="002060"/>
                </a:solidFill>
                <a:effectLst/>
                <a:latin typeface="+mj-lt"/>
              </a:rPr>
              <a:t>общего образования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191247" y="2028419"/>
            <a:ext cx="2699999" cy="352839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lt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/>
            <a:r>
              <a:rPr lang="ru-RU" sz="2000" dirty="0">
                <a:solidFill>
                  <a:srgbClr val="002060"/>
                </a:solidFill>
                <a:effectLst/>
                <a:latin typeface="+mj-lt"/>
              </a:rPr>
              <a:t>Основные критерии оценивания деятельности обучающихся по модулям программы на ступени </a:t>
            </a:r>
            <a:r>
              <a:rPr lang="ru-RU" sz="2000" u="sng" dirty="0" smtClean="0">
                <a:solidFill>
                  <a:srgbClr val="002060"/>
                </a:solidFill>
                <a:effectLst/>
                <a:latin typeface="+mj-lt"/>
              </a:rPr>
              <a:t>среднего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ru-RU" sz="2000" dirty="0">
                <a:solidFill>
                  <a:srgbClr val="002060"/>
                </a:solidFill>
                <a:effectLst/>
                <a:latin typeface="+mj-lt"/>
              </a:rPr>
              <a:t>общего образования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1520" y="5733256"/>
            <a:ext cx="8640960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lt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</a:rPr>
              <a:t>КРАТКИЙ СЛОВАРЬ ТЕРМИНОВ САМБО</a:t>
            </a:r>
            <a:endParaRPr lang="ru-RU" sz="2400" dirty="0">
              <a:solidFill>
                <a:srgbClr val="002060"/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69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499" y="188640"/>
            <a:ext cx="8573973" cy="115212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ЧАСТЬ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II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. Методическое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пособие по самбо </a:t>
            </a:r>
            <a:r>
              <a:rPr lang="ru-RU" sz="2400" b="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/>
            </a:r>
            <a:br>
              <a:rPr lang="ru-RU" sz="2400" b="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для образовательных организаций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023" t="25391" r="31520" b="21453"/>
          <a:stretch/>
        </p:blipFill>
        <p:spPr>
          <a:xfrm>
            <a:off x="-29918" y="1628800"/>
            <a:ext cx="917390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5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499" y="188640"/>
            <a:ext cx="8573973" cy="115212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ЧАСТЬ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II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. Методическое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пособие по самбо </a:t>
            </a:r>
            <a:r>
              <a:rPr lang="ru-RU" sz="2400" b="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/>
            </a:r>
            <a:br>
              <a:rPr lang="ru-RU" sz="2400" b="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для образовательных организаций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939" t="28277" r="6831" b="5704"/>
          <a:stretch/>
        </p:blipFill>
        <p:spPr>
          <a:xfrm>
            <a:off x="-33358" y="2708920"/>
            <a:ext cx="9144000" cy="3982108"/>
          </a:xfrm>
          <a:prstGeom prst="rect">
            <a:avLst/>
          </a:prstGeom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107504" y="1556792"/>
            <a:ext cx="8928992" cy="936104"/>
          </a:xfrm>
        </p:spPr>
        <p:txBody>
          <a:bodyPr>
            <a:noAutofit/>
          </a:bodyPr>
          <a:lstStyle/>
          <a:p>
            <a:pPr marL="137160" indent="0" algn="ctr">
              <a:buNone/>
            </a:pPr>
            <a:r>
              <a:rPr lang="ru-RU" dirty="0" smtClean="0">
                <a:solidFill>
                  <a:srgbClr val="002060"/>
                </a:solidFill>
                <a:latin typeface="+mj-lt"/>
              </a:rPr>
              <a:t>Варианты распределения учебного времени по модулям и разделам программы (вариант 1)</a:t>
            </a:r>
            <a:endParaRPr lang="ru-RU" sz="10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056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499" y="188640"/>
            <a:ext cx="8573973" cy="115212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ЧАСТЬ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II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. Методическое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пособие по самбо </a:t>
            </a:r>
            <a:r>
              <a:rPr lang="ru-RU" sz="2400" b="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/>
            </a:r>
            <a:br>
              <a:rPr lang="ru-RU" sz="2400" b="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для образовательных организаций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9962" t="29105" r="9790" b="5704"/>
          <a:stretch/>
        </p:blipFill>
        <p:spPr>
          <a:xfrm>
            <a:off x="3847" y="2492896"/>
            <a:ext cx="9144177" cy="4176464"/>
          </a:xfrm>
          <a:prstGeom prst="rect">
            <a:avLst/>
          </a:prstGeom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111439" y="1448780"/>
            <a:ext cx="8928992" cy="936104"/>
          </a:xfrm>
        </p:spPr>
        <p:txBody>
          <a:bodyPr>
            <a:noAutofit/>
          </a:bodyPr>
          <a:lstStyle/>
          <a:p>
            <a:pPr marL="137160" indent="0" algn="ctr">
              <a:buNone/>
            </a:pPr>
            <a:r>
              <a:rPr lang="ru-RU" dirty="0" smtClean="0">
                <a:solidFill>
                  <a:srgbClr val="002060"/>
                </a:solidFill>
                <a:latin typeface="+mj-lt"/>
              </a:rPr>
              <a:t>Варианты распределения учебного времени по модулям и разделам программы (вариант 2)</a:t>
            </a:r>
            <a:endParaRPr lang="ru-RU" sz="10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916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499" y="188640"/>
            <a:ext cx="8573973" cy="115212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ЧАСТЬ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II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. Методическое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пособие по самбо </a:t>
            </a:r>
            <a:r>
              <a:rPr lang="ru-RU" sz="2400" b="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/>
            </a:r>
            <a:br>
              <a:rPr lang="ru-RU" sz="2400" b="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для образовательных организаций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621" t="28095" r="10898" b="8657"/>
          <a:stretch/>
        </p:blipFill>
        <p:spPr>
          <a:xfrm>
            <a:off x="1" y="2420888"/>
            <a:ext cx="9143999" cy="4196591"/>
          </a:xfrm>
          <a:prstGeom prst="rect">
            <a:avLst/>
          </a:prstGeom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107504" y="1406007"/>
            <a:ext cx="8928992" cy="936104"/>
          </a:xfrm>
        </p:spPr>
        <p:txBody>
          <a:bodyPr>
            <a:noAutofit/>
          </a:bodyPr>
          <a:lstStyle/>
          <a:p>
            <a:pPr marL="137160" indent="0" algn="ctr">
              <a:buNone/>
            </a:pPr>
            <a:r>
              <a:rPr lang="ru-RU" dirty="0" smtClean="0">
                <a:solidFill>
                  <a:srgbClr val="002060"/>
                </a:solidFill>
                <a:latin typeface="+mj-lt"/>
              </a:rPr>
              <a:t>Варианты распределения учебного времени по модулям и разделам программы (вариант 3)</a:t>
            </a:r>
            <a:endParaRPr lang="ru-RU" sz="10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8079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498" y="188640"/>
            <a:ext cx="8573973" cy="115212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ЧАСТЬ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II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. Методическое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пособие по самбо </a:t>
            </a:r>
            <a:r>
              <a:rPr lang="ru-RU" sz="2400" b="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/>
            </a:r>
            <a:br>
              <a:rPr lang="ru-RU" sz="2400" b="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для образовательных организаций </a:t>
            </a:r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6717104"/>
              </p:ext>
            </p:extLst>
          </p:nvPr>
        </p:nvGraphicFramePr>
        <p:xfrm>
          <a:off x="246498" y="1484784"/>
          <a:ext cx="8573973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2" name="Группа 11"/>
          <p:cNvGrpSpPr/>
          <p:nvPr/>
        </p:nvGrpSpPr>
        <p:grpSpPr>
          <a:xfrm>
            <a:off x="246498" y="4941169"/>
            <a:ext cx="8573973" cy="1152127"/>
            <a:chOff x="0" y="2160244"/>
            <a:chExt cx="8573973" cy="1571341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0" y="2160244"/>
              <a:ext cx="8573973" cy="157134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Скругленный прямоугольник 4"/>
            <p:cNvSpPr txBox="1"/>
            <p:nvPr/>
          </p:nvSpPr>
          <p:spPr>
            <a:xfrm>
              <a:off x="76707" y="2236952"/>
              <a:ext cx="8420559" cy="14946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lvl="0" algn="just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700" kern="1200" dirty="0" smtClean="0"/>
                <a:t>- Внеурочная деятельность</a:t>
              </a:r>
              <a:endParaRPr lang="ru-RU" sz="27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7981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74455"/>
            <a:ext cx="8621905" cy="980728"/>
          </a:xfrm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СЕТЕВАЯ ПЛОЩАДКА</a:t>
            </a:r>
            <a:b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</a:b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ФЕДЕРАЛЬНОГО РЕСУРСНОГО ЦЕНТРА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251518" y="1407921"/>
            <a:ext cx="8621905" cy="532859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 anchorCtr="0">
            <a:normAutofit/>
          </a:bodyPr>
          <a:lstStyle/>
          <a:p>
            <a:pPr marL="137160" indent="0" algn="just">
              <a:buNone/>
            </a:pPr>
            <a:endParaRPr lang="ru-RU" sz="2400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137160" indent="0" algn="ctr">
              <a:buNone/>
            </a:pPr>
            <a:endParaRPr lang="ru-RU" sz="1800" b="1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137160" indent="0" algn="ctr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форма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совместной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деятельности: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137160" indent="0" algn="ctr">
              <a:buNone/>
            </a:pP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137160" indent="0" algn="ctr">
              <a:buNone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137160" indent="0" algn="ctr">
              <a:buNone/>
            </a:pP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137160" indent="0" algn="ctr">
              <a:buNone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137160" indent="0" algn="ctr">
              <a:buNone/>
            </a:pPr>
            <a:endParaRPr lang="ru-RU" sz="2400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137160" indent="0" algn="just">
              <a:buNone/>
            </a:pPr>
            <a:endParaRPr lang="ru-RU" sz="24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137160" indent="0" algn="just">
              <a:buNone/>
            </a:pPr>
            <a:endParaRPr lang="ru-RU" sz="2400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137160" indent="0" algn="just">
              <a:buNone/>
            </a:pPr>
            <a:endParaRPr lang="ru-RU" sz="2400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137160" indent="0" algn="just">
              <a:buNone/>
            </a:pPr>
            <a:endParaRPr lang="ru-RU" sz="24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137160" indent="0" algn="just">
              <a:buNone/>
            </a:pPr>
            <a:endParaRPr lang="ru-RU" sz="2400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endParaRPr lang="ru-RU" sz="19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endParaRPr lang="ru-RU" sz="3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2942470" y="2233810"/>
            <a:ext cx="3240000" cy="194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Федеральный ресурсный центр</a:t>
            </a:r>
            <a:endParaRPr lang="ru-RU" sz="2600" b="1" dirty="0">
              <a:solidFill>
                <a:schemeClr val="tx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606386" y="4365637"/>
            <a:ext cx="3240000" cy="194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Иные организации и объединения в сфере образования</a:t>
            </a:r>
            <a:endParaRPr lang="ru-RU" sz="2400" b="1" dirty="0">
              <a:solidFill>
                <a:schemeClr val="tx1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5241094" y="4365422"/>
            <a:ext cx="3384376" cy="1944215"/>
            <a:chOff x="5292080" y="3717032"/>
            <a:chExt cx="3384376" cy="1944215"/>
          </a:xfrm>
        </p:grpSpPr>
        <p:sp>
          <p:nvSpPr>
            <p:cNvPr id="5" name="Овал 4"/>
            <p:cNvSpPr/>
            <p:nvPr/>
          </p:nvSpPr>
          <p:spPr>
            <a:xfrm>
              <a:off x="5364088" y="3717032"/>
              <a:ext cx="3240360" cy="194421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93775"/>
              <a:endParaRPr lang="ru-RU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292080" y="4210179"/>
              <a:ext cx="3384376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/>
                <a:t>Образовательные организации</a:t>
              </a:r>
            </a:p>
            <a:p>
              <a:endParaRPr lang="ru-RU" dirty="0"/>
            </a:p>
          </p:txBody>
        </p:sp>
      </p:grpSp>
      <p:sp>
        <p:nvSpPr>
          <p:cNvPr id="22" name="Двойная стрелка влево/вправо 21"/>
          <p:cNvSpPr/>
          <p:nvPr/>
        </p:nvSpPr>
        <p:spPr>
          <a:xfrm rot="18849685">
            <a:off x="2281888" y="3732615"/>
            <a:ext cx="789912" cy="488718"/>
          </a:xfrm>
          <a:prstGeom prst="leftRightArrow">
            <a:avLst>
              <a:gd name="adj1" fmla="val 42821"/>
              <a:gd name="adj2" fmla="val 50000"/>
            </a:avLst>
          </a:prstGeom>
          <a:solidFill>
            <a:srgbClr val="0070C0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7" name="Двойная стрелка влево/вправо 26"/>
          <p:cNvSpPr/>
          <p:nvPr/>
        </p:nvSpPr>
        <p:spPr>
          <a:xfrm rot="2858306">
            <a:off x="6091643" y="3707344"/>
            <a:ext cx="789912" cy="488718"/>
          </a:xfrm>
          <a:prstGeom prst="leftRightArrow">
            <a:avLst>
              <a:gd name="adj1" fmla="val 42821"/>
              <a:gd name="adj2" fmla="val 50000"/>
            </a:avLst>
          </a:prstGeom>
          <a:solidFill>
            <a:srgbClr val="0070C0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Двойная стрелка влево/вправо 27"/>
          <p:cNvSpPr/>
          <p:nvPr/>
        </p:nvSpPr>
        <p:spPr>
          <a:xfrm rot="10800000">
            <a:off x="4172709" y="5212802"/>
            <a:ext cx="789912" cy="488718"/>
          </a:xfrm>
          <a:prstGeom prst="leftRightArrow">
            <a:avLst>
              <a:gd name="adj1" fmla="val 42821"/>
              <a:gd name="adj2" fmla="val 50000"/>
            </a:avLst>
          </a:prstGeom>
          <a:solidFill>
            <a:srgbClr val="0070C0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2597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115212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/>
            <a:r>
              <a:rPr lang="ru-RU" sz="2400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</a:rPr>
              <a:t>МЕТОДИЧЕСКИЕ РЕКОМЕНДАЦИИ ПО ОБУЧЕНИЮ ШКОЛЬНИКОВ РАЗДЕЛУ САМБО НА РАЗНЫХ УРОВНЯХ ОБЩЕГО ОБРАЗОВАНИЯ</a:t>
            </a:r>
            <a:endParaRPr lang="ru-RU" sz="2400" dirty="0">
              <a:solidFill>
                <a:srgbClr val="002060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176" t="22438" r="15150" b="9641"/>
          <a:stretch/>
        </p:blipFill>
        <p:spPr>
          <a:xfrm>
            <a:off x="107504" y="1617718"/>
            <a:ext cx="8928992" cy="483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7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677" y="187364"/>
            <a:ext cx="8903841" cy="115212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/>
            <a:r>
              <a:rPr lang="ru-RU" sz="2400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</a:rPr>
              <a:t>РЕКОМЕНДАЦИИ ПО ОБУЧЕНИЮ ШКОЛЬНИКОВ БАЗОВЫМ ПРИЕМАМ САМБО</a:t>
            </a:r>
            <a:endParaRPr lang="ru-RU" sz="2400" dirty="0">
              <a:solidFill>
                <a:srgbClr val="002060"/>
              </a:solidFill>
              <a:effectLst/>
              <a:latin typeface="Arial Black" panose="020B0A04020102020204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120512" y="1612004"/>
            <a:ext cx="4320000" cy="1080000"/>
            <a:chOff x="455315" y="1118862"/>
            <a:chExt cx="3796637" cy="428514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455315" y="1118862"/>
              <a:ext cx="3796637" cy="428514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Скругленный прямоугольник 4"/>
            <p:cNvSpPr txBox="1"/>
            <p:nvPr/>
          </p:nvSpPr>
          <p:spPr>
            <a:xfrm>
              <a:off x="476237" y="1139784"/>
              <a:ext cx="3754793" cy="3866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/>
                <a:t>Удержания</a:t>
              </a:r>
              <a:endParaRPr lang="ru-RU" sz="1400" b="1" kern="1200" dirty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114677" y="3017247"/>
            <a:ext cx="4320480" cy="1080000"/>
            <a:chOff x="455315" y="1118862"/>
            <a:chExt cx="3796637" cy="428514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455315" y="1118862"/>
              <a:ext cx="3796637" cy="428514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Скругленный прямоугольник 4"/>
            <p:cNvSpPr txBox="1"/>
            <p:nvPr/>
          </p:nvSpPr>
          <p:spPr>
            <a:xfrm>
              <a:off x="476237" y="1139784"/>
              <a:ext cx="3754793" cy="3866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/>
                <a:t>Выведение из равновесия</a:t>
              </a:r>
              <a:endParaRPr lang="ru-RU" sz="1400" b="1" kern="1200" dirty="0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4725975" y="2964516"/>
            <a:ext cx="4320480" cy="1080000"/>
            <a:chOff x="455315" y="1118862"/>
            <a:chExt cx="3796637" cy="428514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455315" y="1118862"/>
              <a:ext cx="3796637" cy="428514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Скругленный прямоугольник 4"/>
            <p:cNvSpPr txBox="1"/>
            <p:nvPr/>
          </p:nvSpPr>
          <p:spPr>
            <a:xfrm>
              <a:off x="476237" y="1139784"/>
              <a:ext cx="3754793" cy="3866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/>
                <a:t>Болевые приемы</a:t>
              </a:r>
              <a:endParaRPr lang="ru-RU" sz="1400" b="1" kern="1200" dirty="0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138486" y="5660477"/>
            <a:ext cx="4320480" cy="1080000"/>
            <a:chOff x="455315" y="1118862"/>
            <a:chExt cx="3796637" cy="428514"/>
          </a:xfrm>
        </p:grpSpPr>
        <p:sp>
          <p:nvSpPr>
            <p:cNvPr id="28" name="Скругленный прямоугольник 27"/>
            <p:cNvSpPr/>
            <p:nvPr/>
          </p:nvSpPr>
          <p:spPr>
            <a:xfrm>
              <a:off x="455315" y="1118862"/>
              <a:ext cx="3796637" cy="428514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Скругленный прямоугольник 4"/>
            <p:cNvSpPr txBox="1"/>
            <p:nvPr/>
          </p:nvSpPr>
          <p:spPr>
            <a:xfrm>
              <a:off x="476237" y="1139784"/>
              <a:ext cx="3754793" cy="3866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/>
                <a:t>Броски туловищем</a:t>
              </a:r>
              <a:endParaRPr lang="ru-RU" sz="1400" b="1" kern="1200" dirty="0"/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4725975" y="4317028"/>
            <a:ext cx="4320480" cy="1080000"/>
            <a:chOff x="455315" y="1118862"/>
            <a:chExt cx="3796637" cy="428514"/>
          </a:xfrm>
        </p:grpSpPr>
        <p:sp>
          <p:nvSpPr>
            <p:cNvPr id="31" name="Скругленный прямоугольник 30"/>
            <p:cNvSpPr/>
            <p:nvPr/>
          </p:nvSpPr>
          <p:spPr>
            <a:xfrm>
              <a:off x="455315" y="1118862"/>
              <a:ext cx="3796637" cy="428514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Скругленный прямоугольник 4"/>
            <p:cNvSpPr txBox="1"/>
            <p:nvPr/>
          </p:nvSpPr>
          <p:spPr>
            <a:xfrm>
              <a:off x="476237" y="1139784"/>
              <a:ext cx="3754793" cy="3866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/>
                <a:t>Броски ногами</a:t>
              </a:r>
              <a:endParaRPr lang="ru-RU" sz="1400" b="1" kern="1200" dirty="0"/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109029" y="4338862"/>
            <a:ext cx="4320480" cy="1080000"/>
            <a:chOff x="455315" y="1118862"/>
            <a:chExt cx="3796637" cy="428514"/>
          </a:xfrm>
        </p:grpSpPr>
        <p:sp>
          <p:nvSpPr>
            <p:cNvPr id="34" name="Скругленный прямоугольник 33"/>
            <p:cNvSpPr/>
            <p:nvPr/>
          </p:nvSpPr>
          <p:spPr>
            <a:xfrm>
              <a:off x="455315" y="1118862"/>
              <a:ext cx="3796637" cy="428514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Скругленный прямоугольник 4"/>
            <p:cNvSpPr txBox="1"/>
            <p:nvPr/>
          </p:nvSpPr>
          <p:spPr>
            <a:xfrm>
              <a:off x="476237" y="1139784"/>
              <a:ext cx="3754793" cy="3866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/>
                <a:t>Броски руками</a:t>
              </a:r>
              <a:endParaRPr lang="ru-RU" sz="1400" b="1" kern="1200" dirty="0"/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4722324" y="5642624"/>
            <a:ext cx="4320480" cy="1080000"/>
            <a:chOff x="455315" y="1118862"/>
            <a:chExt cx="3796637" cy="428514"/>
          </a:xfrm>
        </p:grpSpPr>
        <p:sp>
          <p:nvSpPr>
            <p:cNvPr id="37" name="Скругленный прямоугольник 36"/>
            <p:cNvSpPr/>
            <p:nvPr/>
          </p:nvSpPr>
          <p:spPr>
            <a:xfrm>
              <a:off x="455315" y="1118862"/>
              <a:ext cx="3796637" cy="428514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Скругленный прямоугольник 4"/>
            <p:cNvSpPr txBox="1"/>
            <p:nvPr/>
          </p:nvSpPr>
          <p:spPr>
            <a:xfrm>
              <a:off x="476237" y="1139784"/>
              <a:ext cx="3754793" cy="3866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/>
                <a:t>Приемы самозащиты</a:t>
              </a:r>
              <a:endParaRPr lang="ru-RU" sz="1400" b="1" kern="1200" dirty="0"/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4698518" y="1612004"/>
            <a:ext cx="4320000" cy="1080000"/>
            <a:chOff x="455315" y="1118862"/>
            <a:chExt cx="3796637" cy="428514"/>
          </a:xfrm>
        </p:grpSpPr>
        <p:sp>
          <p:nvSpPr>
            <p:cNvPr id="40" name="Скругленный прямоугольник 39"/>
            <p:cNvSpPr/>
            <p:nvPr/>
          </p:nvSpPr>
          <p:spPr>
            <a:xfrm>
              <a:off x="455315" y="1118862"/>
              <a:ext cx="3796637" cy="428514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Скругленный прямоугольник 4"/>
            <p:cNvSpPr txBox="1"/>
            <p:nvPr/>
          </p:nvSpPr>
          <p:spPr>
            <a:xfrm>
              <a:off x="476237" y="1139784"/>
              <a:ext cx="3754793" cy="3866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/>
                <a:t>Перевороты</a:t>
              </a:r>
              <a:endParaRPr lang="ru-RU" sz="14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2910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677" y="187364"/>
            <a:ext cx="8903841" cy="64934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/>
            <a:r>
              <a:rPr lang="ru-RU" sz="2400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</a:rPr>
              <a:t>ВНЕУРОЧНАЯ ДЕЯТЕЛЬНОСТЬ</a:t>
            </a:r>
            <a:endParaRPr lang="ru-RU" sz="2400" dirty="0">
              <a:solidFill>
                <a:srgbClr val="002060"/>
              </a:solidFill>
              <a:effectLst/>
              <a:latin typeface="Arial Black" panose="020B0A0402010202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878778896"/>
              </p:ext>
            </p:extLst>
          </p:nvPr>
        </p:nvGraphicFramePr>
        <p:xfrm>
          <a:off x="114677" y="1124744"/>
          <a:ext cx="8903841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83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356" y="187364"/>
            <a:ext cx="8785652" cy="1145339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/>
            <a:r>
              <a:rPr lang="ru-RU" sz="2400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</a:rPr>
              <a:t>ФОРМЫ И МЕТОДЫ ОРГАНИЗАЦИИ ВНЕУЧЕБНОЙ ДЕЯТЕЛЬНОСТИ</a:t>
            </a:r>
            <a:endParaRPr lang="ru-RU" sz="2400" dirty="0">
              <a:solidFill>
                <a:srgbClr val="002060"/>
              </a:solidFill>
              <a:effectLst/>
              <a:latin typeface="Arial Black" panose="020B0A04020102020204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178356" y="1462714"/>
            <a:ext cx="4320000" cy="1080000"/>
            <a:chOff x="455315" y="1118862"/>
            <a:chExt cx="3796637" cy="428514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455315" y="1118862"/>
              <a:ext cx="3796637" cy="428514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Скругленный прямоугольник 4"/>
            <p:cNvSpPr txBox="1"/>
            <p:nvPr/>
          </p:nvSpPr>
          <p:spPr>
            <a:xfrm>
              <a:off x="476237" y="1139784"/>
              <a:ext cx="3754793" cy="3866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/>
                <a:t>Творческие конкурсы</a:t>
              </a:r>
              <a:endParaRPr lang="ru-RU" sz="1400" b="1" kern="1200" dirty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179512" y="2692497"/>
            <a:ext cx="4320480" cy="1080000"/>
            <a:chOff x="455315" y="1118862"/>
            <a:chExt cx="3796637" cy="428514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455315" y="1118862"/>
              <a:ext cx="3796637" cy="428514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Скругленный прямоугольник 4"/>
            <p:cNvSpPr txBox="1"/>
            <p:nvPr/>
          </p:nvSpPr>
          <p:spPr>
            <a:xfrm>
              <a:off x="476237" y="1139784"/>
              <a:ext cx="3754793" cy="3866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/>
                <a:t>Соревновательная деятельность </a:t>
              </a:r>
              <a:endParaRPr lang="ru-RU" sz="1400" b="1" kern="1200" dirty="0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4644008" y="2665936"/>
            <a:ext cx="4320480" cy="1080000"/>
            <a:chOff x="455315" y="1118862"/>
            <a:chExt cx="3796637" cy="428514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455315" y="1118862"/>
              <a:ext cx="3796637" cy="428514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Скругленный прямоугольник 4"/>
            <p:cNvSpPr txBox="1"/>
            <p:nvPr/>
          </p:nvSpPr>
          <p:spPr>
            <a:xfrm>
              <a:off x="476237" y="1139784"/>
              <a:ext cx="3754793" cy="3866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/>
                <a:t>Показательные выступления</a:t>
              </a:r>
              <a:endParaRPr lang="ru-RU" sz="2800" b="1" kern="1200" dirty="0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202162" y="5131900"/>
            <a:ext cx="8738040" cy="576835"/>
            <a:chOff x="455315" y="1118862"/>
            <a:chExt cx="3796637" cy="428514"/>
          </a:xfrm>
        </p:grpSpPr>
        <p:sp>
          <p:nvSpPr>
            <p:cNvPr id="28" name="Скругленный прямоугольник 27"/>
            <p:cNvSpPr/>
            <p:nvPr/>
          </p:nvSpPr>
          <p:spPr>
            <a:xfrm>
              <a:off x="455315" y="1118862"/>
              <a:ext cx="3796637" cy="428514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Скругленный прямоугольник 4"/>
            <p:cNvSpPr txBox="1"/>
            <p:nvPr/>
          </p:nvSpPr>
          <p:spPr>
            <a:xfrm>
              <a:off x="476237" y="1139784"/>
              <a:ext cx="3754793" cy="3866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/>
                <a:t>Творческие и презентационные проекты</a:t>
              </a:r>
              <a:endParaRPr lang="ru-RU" sz="1400" b="1" kern="1200" dirty="0"/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4644008" y="3869158"/>
            <a:ext cx="4320480" cy="1080000"/>
            <a:chOff x="455315" y="1118862"/>
            <a:chExt cx="3796637" cy="428514"/>
          </a:xfrm>
        </p:grpSpPr>
        <p:sp>
          <p:nvSpPr>
            <p:cNvPr id="31" name="Скругленный прямоугольник 30"/>
            <p:cNvSpPr/>
            <p:nvPr/>
          </p:nvSpPr>
          <p:spPr>
            <a:xfrm>
              <a:off x="455315" y="1118862"/>
              <a:ext cx="3796637" cy="428514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Скругленный прямоугольник 4"/>
            <p:cNvSpPr txBox="1"/>
            <p:nvPr/>
          </p:nvSpPr>
          <p:spPr>
            <a:xfrm>
              <a:off x="476237" y="1139784"/>
              <a:ext cx="3754793" cy="3866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/>
                <a:t>Тематические викторины</a:t>
              </a:r>
              <a:endParaRPr lang="ru-RU" sz="1400" b="1" kern="1200" dirty="0"/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179512" y="3908753"/>
            <a:ext cx="4320480" cy="1080000"/>
            <a:chOff x="455315" y="1118862"/>
            <a:chExt cx="3796637" cy="428514"/>
          </a:xfrm>
        </p:grpSpPr>
        <p:sp>
          <p:nvSpPr>
            <p:cNvPr id="34" name="Скругленный прямоугольник 33"/>
            <p:cNvSpPr/>
            <p:nvPr/>
          </p:nvSpPr>
          <p:spPr>
            <a:xfrm>
              <a:off x="455315" y="1118862"/>
              <a:ext cx="3796637" cy="428514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Скругленный прямоугольник 4"/>
            <p:cNvSpPr txBox="1"/>
            <p:nvPr/>
          </p:nvSpPr>
          <p:spPr>
            <a:xfrm>
              <a:off x="476237" y="1139784"/>
              <a:ext cx="3754793" cy="3866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/>
                <a:t>Праздничные мероприятия</a:t>
              </a:r>
              <a:endParaRPr lang="ru-RU" sz="1400" b="1" kern="1200" dirty="0"/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4644008" y="1462714"/>
            <a:ext cx="4320000" cy="1080000"/>
            <a:chOff x="455315" y="1118862"/>
            <a:chExt cx="3796637" cy="428514"/>
          </a:xfrm>
        </p:grpSpPr>
        <p:sp>
          <p:nvSpPr>
            <p:cNvPr id="40" name="Скругленный прямоугольник 39"/>
            <p:cNvSpPr/>
            <p:nvPr/>
          </p:nvSpPr>
          <p:spPr>
            <a:xfrm>
              <a:off x="455315" y="1118862"/>
              <a:ext cx="3796637" cy="428514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Скругленный прямоугольник 4"/>
            <p:cNvSpPr txBox="1"/>
            <p:nvPr/>
          </p:nvSpPr>
          <p:spPr>
            <a:xfrm>
              <a:off x="476237" y="1139784"/>
              <a:ext cx="3754793" cy="3866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/>
                <a:t>Создани</a:t>
              </a:r>
              <a:r>
                <a:rPr lang="ru-RU" sz="2800" b="1" dirty="0" smtClean="0"/>
                <a:t>е музея «Спортивной славы»</a:t>
              </a:r>
              <a:endParaRPr lang="ru-RU" sz="1400" b="1" kern="1200" dirty="0"/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202163" y="5808242"/>
            <a:ext cx="8761846" cy="934720"/>
            <a:chOff x="455315" y="1118862"/>
            <a:chExt cx="3796637" cy="428514"/>
          </a:xfrm>
        </p:grpSpPr>
        <p:sp>
          <p:nvSpPr>
            <p:cNvPr id="43" name="Скругленный прямоугольник 42"/>
            <p:cNvSpPr/>
            <p:nvPr/>
          </p:nvSpPr>
          <p:spPr>
            <a:xfrm>
              <a:off x="455315" y="1118862"/>
              <a:ext cx="3796637" cy="428514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Скругленный прямоугольник 4"/>
            <p:cNvSpPr txBox="1"/>
            <p:nvPr/>
          </p:nvSpPr>
          <p:spPr>
            <a:xfrm>
              <a:off x="476237" y="1139784"/>
              <a:ext cx="3754793" cy="3866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/>
                <a:t>Посещение объектов культурно-исторического и спортивного наследия</a:t>
              </a:r>
              <a:endParaRPr lang="ru-RU" sz="14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4160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499" y="188640"/>
            <a:ext cx="8638645" cy="936104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ts val="2500"/>
              </a:lnSpc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Программно-методический комплекс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по физическому воспитанию обучающихся 1-11 классов по основе самбо для образовательных организаций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46499" y="1340768"/>
            <a:ext cx="8638645" cy="100811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lt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ЧАСТЬ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III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. ДОПОЛНИТЕЛЬНАЯ ОБЩЕОБРАЗОВАТЕЛЬНАЯ ОБЩЕРАЗВИВАЮЩАЯ ПРОГРАММА ФИЗКУЛЬТУРНО-СПОРТИВНОЙ НАПРАВЛЕННОСТИ ПО САМБО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246499" y="2564904"/>
            <a:ext cx="8638645" cy="4104456"/>
          </a:xfrm>
        </p:spPr>
        <p:txBody>
          <a:bodyPr>
            <a:noAutofit/>
          </a:bodyPr>
          <a:lstStyle/>
          <a:p>
            <a:pPr marL="137160" indent="0" algn="ctr">
              <a:buNone/>
            </a:pPr>
            <a:r>
              <a:rPr lang="ru-RU" sz="3200" dirty="0" smtClean="0">
                <a:solidFill>
                  <a:srgbClr val="002060"/>
                </a:solidFill>
                <a:latin typeface="+mj-lt"/>
              </a:rPr>
              <a:t>СОДЕРЖАНИЕ:</a:t>
            </a:r>
          </a:p>
          <a:p>
            <a:r>
              <a:rPr lang="ru-RU" sz="3200" dirty="0" smtClean="0">
                <a:solidFill>
                  <a:srgbClr val="002060"/>
                </a:solidFill>
                <a:latin typeface="+mj-lt"/>
              </a:rPr>
              <a:t>Пояснительная записка</a:t>
            </a:r>
          </a:p>
          <a:p>
            <a:r>
              <a:rPr lang="ru-RU" sz="3200" dirty="0" smtClean="0">
                <a:solidFill>
                  <a:srgbClr val="002060"/>
                </a:solidFill>
                <a:latin typeface="+mj-lt"/>
              </a:rPr>
              <a:t>Основное содержание программы</a:t>
            </a:r>
          </a:p>
          <a:p>
            <a:r>
              <a:rPr lang="ru-RU" sz="3200" dirty="0" smtClean="0">
                <a:solidFill>
                  <a:srgbClr val="002060"/>
                </a:solidFill>
                <a:latin typeface="+mj-lt"/>
              </a:rPr>
              <a:t>Учебно-тематический план</a:t>
            </a:r>
          </a:p>
          <a:p>
            <a:r>
              <a:rPr lang="ru-RU" sz="3200" dirty="0" smtClean="0">
                <a:solidFill>
                  <a:srgbClr val="002060"/>
                </a:solidFill>
                <a:latin typeface="+mj-lt"/>
              </a:rPr>
              <a:t>Учебно-методическое и материальное обеспечение</a:t>
            </a:r>
          </a:p>
          <a:p>
            <a:r>
              <a:rPr lang="ru-RU" sz="3200" dirty="0" smtClean="0">
                <a:solidFill>
                  <a:srgbClr val="002060"/>
                </a:solidFill>
                <a:latin typeface="+mj-lt"/>
              </a:rPr>
              <a:t>Список литературы</a:t>
            </a:r>
            <a:endParaRPr lang="ru-RU" sz="32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9049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225696" y="415085"/>
            <a:ext cx="8657127" cy="100811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lt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ЧАСТЬ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III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. ДОПОЛНИТЕЛЬНАЯ ОБЩЕОБРАЗОВАТЕЛЬНАЯ ОБЩЕРАЗВИВАЮЩАЯ ПРОГРАММА ФИЗКУЛЬТУРНО-СПОРТИВНОЙ НАПРАВЛЕННОСТИ ПО САМБО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225695" y="1847406"/>
            <a:ext cx="8657128" cy="762632"/>
            <a:chOff x="149048" y="886213"/>
            <a:chExt cx="2731499" cy="76263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149048" y="886213"/>
              <a:ext cx="2731499" cy="762632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TextBox 9"/>
            <p:cNvSpPr txBox="1"/>
            <p:nvPr/>
          </p:nvSpPr>
          <p:spPr>
            <a:xfrm>
              <a:off x="149048" y="886213"/>
              <a:ext cx="2731499" cy="7626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73152" rIns="128016" bIns="73152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kern="1200" dirty="0" smtClean="0"/>
                <a:t>КОНТИНГЕНТ ОБУЧАЮЩИХСЯ</a:t>
              </a:r>
              <a:endParaRPr lang="ru-RU" sz="3200" kern="1200" dirty="0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228016" y="3034247"/>
            <a:ext cx="2772000" cy="762632"/>
            <a:chOff x="149048" y="886213"/>
            <a:chExt cx="2731499" cy="76263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149048" y="886213"/>
              <a:ext cx="2731499" cy="762632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TextBox 13"/>
            <p:cNvSpPr txBox="1"/>
            <p:nvPr/>
          </p:nvSpPr>
          <p:spPr>
            <a:xfrm>
              <a:off x="149048" y="886213"/>
              <a:ext cx="2731499" cy="7626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73152" rIns="128016" bIns="73152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500" kern="1200" dirty="0" smtClean="0"/>
                <a:t>Ознакомительный уровень</a:t>
              </a:r>
              <a:endParaRPr lang="ru-RU" sz="2500" kern="1200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170580" y="3034247"/>
            <a:ext cx="2772000" cy="762632"/>
            <a:chOff x="149048" y="886213"/>
            <a:chExt cx="2731499" cy="76263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149048" y="886213"/>
              <a:ext cx="2731499" cy="762632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TextBox 16"/>
            <p:cNvSpPr txBox="1"/>
            <p:nvPr/>
          </p:nvSpPr>
          <p:spPr>
            <a:xfrm>
              <a:off x="149048" y="886213"/>
              <a:ext cx="2731499" cy="7626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73152" rIns="128016" bIns="73152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500" kern="1200" dirty="0" smtClean="0"/>
                <a:t>Базовый уровень</a:t>
              </a:r>
              <a:endParaRPr lang="ru-RU" sz="2500" kern="1200" dirty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6110823" y="3034247"/>
            <a:ext cx="2772000" cy="762632"/>
            <a:chOff x="149048" y="886213"/>
            <a:chExt cx="2731499" cy="762632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149048" y="886213"/>
              <a:ext cx="2731499" cy="762632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TextBox 19"/>
            <p:cNvSpPr txBox="1"/>
            <p:nvPr/>
          </p:nvSpPr>
          <p:spPr>
            <a:xfrm>
              <a:off x="149048" y="886213"/>
              <a:ext cx="2731499" cy="7626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73152" rIns="128016" bIns="73152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500" kern="1200" dirty="0" smtClean="0"/>
                <a:t>Углубленный уровень</a:t>
              </a:r>
              <a:endParaRPr lang="ru-RU" sz="2500" kern="1200" dirty="0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247893" y="4221088"/>
            <a:ext cx="2767358" cy="1205566"/>
            <a:chOff x="2119312" y="1744675"/>
            <a:chExt cx="1857374" cy="1317600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2119312" y="1744675"/>
              <a:ext cx="1857374" cy="1317600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TextBox 28"/>
            <p:cNvSpPr txBox="1"/>
            <p:nvPr/>
          </p:nvSpPr>
          <p:spPr>
            <a:xfrm>
              <a:off x="2119312" y="1744675"/>
              <a:ext cx="1857374" cy="13176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0020" tIns="160020" rIns="213360" bIns="240030" numCol="1" spcCol="1270" anchor="t" anchorCtr="0">
              <a:noAutofit/>
            </a:bodyPr>
            <a:lstStyle/>
            <a:p>
              <a:pPr marL="0" lvl="1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2800" kern="1200" dirty="0" smtClean="0"/>
                <a:t>обучающиеся 7-9 лет</a:t>
              </a:r>
              <a:endParaRPr lang="ru-RU" sz="2800" kern="1200" dirty="0"/>
            </a:p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3000" kern="1200" dirty="0"/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3181679" y="4217978"/>
            <a:ext cx="2767358" cy="1205566"/>
            <a:chOff x="2119312" y="1744675"/>
            <a:chExt cx="1857374" cy="1317600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2119312" y="1744675"/>
              <a:ext cx="1857374" cy="1317600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TextBox 31"/>
            <p:cNvSpPr txBox="1"/>
            <p:nvPr/>
          </p:nvSpPr>
          <p:spPr>
            <a:xfrm>
              <a:off x="2119312" y="1744675"/>
              <a:ext cx="1857374" cy="13176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0020" tIns="160020" rIns="213360" bIns="240030" numCol="1" spcCol="1270" anchor="t" anchorCtr="0">
              <a:noAutofit/>
            </a:bodyPr>
            <a:lstStyle/>
            <a:p>
              <a:pPr marL="0" lvl="1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3000" dirty="0"/>
                <a:t>о</a:t>
              </a:r>
              <a:r>
                <a:rPr lang="ru-RU" sz="3000" kern="1200" dirty="0" smtClean="0"/>
                <a:t>бучающиеся 10-13 лет</a:t>
              </a:r>
              <a:endParaRPr lang="ru-RU" sz="3000" kern="1200" dirty="0"/>
            </a:p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3000" kern="1200" dirty="0"/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6115465" y="4217978"/>
            <a:ext cx="2767358" cy="1205566"/>
            <a:chOff x="2119312" y="1744675"/>
            <a:chExt cx="1857374" cy="1317600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2119312" y="1744675"/>
              <a:ext cx="1857374" cy="1317600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TextBox 34"/>
            <p:cNvSpPr txBox="1"/>
            <p:nvPr/>
          </p:nvSpPr>
          <p:spPr>
            <a:xfrm>
              <a:off x="2119312" y="1744675"/>
              <a:ext cx="1857374" cy="13176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0020" tIns="160020" rIns="213360" bIns="240030" numCol="1" spcCol="1270" anchor="t" anchorCtr="0">
              <a:noAutofit/>
            </a:bodyPr>
            <a:lstStyle/>
            <a:p>
              <a:pPr marL="0" lvl="1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3000" dirty="0"/>
                <a:t>о</a:t>
              </a:r>
              <a:r>
                <a:rPr lang="ru-RU" sz="3000" kern="1200" dirty="0" smtClean="0"/>
                <a:t>бучающиеся 14-18 лет</a:t>
              </a:r>
              <a:endParaRPr lang="ru-RU" sz="3000" kern="1200" dirty="0"/>
            </a:p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3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1700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5096" t="22438" r="22881" b="10625"/>
          <a:stretch/>
        </p:blipFill>
        <p:spPr>
          <a:xfrm rot="16200000">
            <a:off x="1173858" y="961101"/>
            <a:ext cx="6868292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5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99592" y="188640"/>
            <a:ext cx="734481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59A9F2">
                    <a:lumMod val="50000"/>
                  </a:srgbClr>
                </a:solidFill>
                <a:latin typeface="Arial"/>
              </a:rPr>
              <a:t/>
            </a:r>
            <a:br>
              <a:rPr lang="ru-RU" sz="1400" b="1" dirty="0">
                <a:solidFill>
                  <a:srgbClr val="59A9F2">
                    <a:lumMod val="50000"/>
                  </a:srgbClr>
                </a:solidFill>
                <a:latin typeface="Arial"/>
              </a:rPr>
            </a:br>
            <a:r>
              <a:rPr lang="ru-RU" sz="1400" b="1" dirty="0">
                <a:solidFill>
                  <a:srgbClr val="59A9F2">
                    <a:lumMod val="50000"/>
                  </a:srgbClr>
                </a:solidFill>
                <a:latin typeface="Arial"/>
              </a:rPr>
              <a:t>МИНИСТЕРСТВО ОБРАЗОВАНИЯ, НАУКИ И </a:t>
            </a:r>
            <a:r>
              <a:rPr lang="ru-RU" sz="1400" b="1" dirty="0" smtClean="0">
                <a:solidFill>
                  <a:srgbClr val="59A9F2">
                    <a:lumMod val="50000"/>
                  </a:srgbClr>
                </a:solidFill>
                <a:latin typeface="Arial"/>
              </a:rPr>
              <a:t>МОЛОДЕЖИ РЕСПУБЛИКИ КРЫМ</a:t>
            </a:r>
            <a:endParaRPr lang="ru-RU" sz="1400" b="1" dirty="0">
              <a:solidFill>
                <a:srgbClr val="59A9F2">
                  <a:lumMod val="50000"/>
                </a:srgbClr>
              </a:solidFill>
              <a:latin typeface="Arial"/>
            </a:endParaRPr>
          </a:p>
          <a:p>
            <a:pPr algn="ctr"/>
            <a:endParaRPr lang="ru-RU" sz="1400" b="1" dirty="0">
              <a:solidFill>
                <a:srgbClr val="59A9F2">
                  <a:lumMod val="50000"/>
                </a:srgbClr>
              </a:solidFill>
              <a:latin typeface="Arial"/>
            </a:endParaRPr>
          </a:p>
          <a:p>
            <a:pPr algn="ctr"/>
            <a:r>
              <a:rPr lang="ru-RU" sz="1400" b="1" dirty="0" smtClean="0">
                <a:solidFill>
                  <a:srgbClr val="59A9F2">
                    <a:lumMod val="50000"/>
                  </a:srgbClr>
                </a:solidFill>
                <a:latin typeface="Arial"/>
                <a:cs typeface="Times New Roman" pitchFamily="18" charset="0"/>
              </a:rPr>
              <a:t>ГОСУДАРСТВЕННОЕ БЮДЖЕТНОЕ ОБРАЗОВАТЕЛЬНОЕ УЧРЕЖДЕНИЕ ДОПОЛНИТЕЛЬНОГО ОБРАЗОВАНИЯ </a:t>
            </a:r>
          </a:p>
          <a:p>
            <a:pPr algn="ctr"/>
            <a:r>
              <a:rPr lang="ru-RU" sz="1400" b="1" dirty="0" smtClean="0">
                <a:solidFill>
                  <a:srgbClr val="59A9F2">
                    <a:lumMod val="50000"/>
                  </a:srgbClr>
                </a:solidFill>
                <a:latin typeface="Arial"/>
                <a:cs typeface="Times New Roman" pitchFamily="18" charset="0"/>
              </a:rPr>
              <a:t>РЕСПУБЛИКИ КРЫМ </a:t>
            </a:r>
          </a:p>
          <a:p>
            <a:pPr algn="ctr"/>
            <a:r>
              <a:rPr lang="ru-RU" sz="1400" b="1" dirty="0" smtClean="0">
                <a:solidFill>
                  <a:srgbClr val="59A9F2">
                    <a:lumMod val="50000"/>
                  </a:srgbClr>
                </a:solidFill>
                <a:latin typeface="Arial"/>
                <a:cs typeface="Times New Roman" pitchFamily="18" charset="0"/>
              </a:rPr>
              <a:t>«ЦЕНТР ДЕТСКО-ЮНОШЕСКОГО ТУРИЗМА И КРАЕВЕДЕНИЯ»</a:t>
            </a:r>
          </a:p>
          <a:p>
            <a:pPr algn="ctr"/>
            <a:endParaRPr lang="ru-RU" sz="1400" b="1" dirty="0" smtClean="0">
              <a:solidFill>
                <a:srgbClr val="59A9F2">
                  <a:lumMod val="50000"/>
                </a:srgbClr>
              </a:solidFill>
              <a:latin typeface="Arial"/>
              <a:cs typeface="Times New Roman" pitchFamily="18" charset="0"/>
            </a:endParaRPr>
          </a:p>
          <a:p>
            <a:pPr algn="ctr"/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</a:rPr>
              <a:t>СЕМИНАР ПО РЕАЛИЗАЦИИ ПРОЕКТА </a:t>
            </a:r>
          </a:p>
          <a:p>
            <a:pPr algn="ctr"/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</a:rPr>
              <a:t>«САМБО В ШКОЛУ» </a:t>
            </a:r>
          </a:p>
          <a:p>
            <a:pPr algn="ctr"/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</a:rPr>
              <a:t>В ОБЩЕОБРАЗОВАТЕЛЬНЫХ УЧРЕЖДЕНИЯХ </a:t>
            </a:r>
          </a:p>
          <a:p>
            <a:pPr algn="ctr"/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</a:rPr>
              <a:t>РЕСПУБЛИКИ КРЫМ</a:t>
            </a:r>
          </a:p>
          <a:p>
            <a:pPr algn="ctr"/>
            <a:endParaRPr lang="ru-RU" sz="4000" b="1" i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endParaRPr lang="ru-RU" sz="4000" b="1" i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endParaRPr lang="ru-RU" sz="4000" b="1" i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endParaRPr lang="ru-RU" sz="4000" dirty="0">
              <a:solidFill>
                <a:prstClr val="black"/>
              </a:solidFill>
            </a:endParaRPr>
          </a:p>
        </p:txBody>
      </p:sp>
      <p:pic>
        <p:nvPicPr>
          <p:cNvPr id="5" name="Рисунок 4" descr="лого(1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242" y="3645024"/>
            <a:ext cx="3009516" cy="30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9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179512" y="4005064"/>
            <a:ext cx="8640960" cy="2399989"/>
          </a:xfrm>
          <a:prstGeom prst="rect">
            <a:avLst/>
          </a:prstGeom>
        </p:spPr>
        <p:txBody>
          <a:bodyPr vert="horz">
            <a:no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t"/>
            <a:r>
              <a:rPr lang="ru-RU" sz="2400" dirty="0" smtClean="0">
                <a:solidFill>
                  <a:srgbClr val="002060"/>
                </a:solidFill>
                <a:latin typeface="+mj-lt"/>
              </a:rPr>
              <a:t>МБОУ «Ялтинская </a:t>
            </a:r>
            <a:r>
              <a:rPr lang="ru-RU" sz="2400" dirty="0">
                <a:solidFill>
                  <a:srgbClr val="002060"/>
                </a:solidFill>
                <a:latin typeface="+mj-lt"/>
              </a:rPr>
              <a:t>средняя школа № 11» муниципального образования городской округ Ялта Республики </a:t>
            </a:r>
            <a:r>
              <a:rPr lang="ru-RU" sz="2400" dirty="0" smtClean="0">
                <a:solidFill>
                  <a:srgbClr val="002060"/>
                </a:solidFill>
                <a:latin typeface="+mj-lt"/>
              </a:rPr>
              <a:t>Крым</a:t>
            </a:r>
            <a:endParaRPr lang="ru-RU" sz="2400" dirty="0">
              <a:solidFill>
                <a:srgbClr val="002060"/>
              </a:solidFill>
              <a:latin typeface="+mj-lt"/>
            </a:endParaRPr>
          </a:p>
          <a:p>
            <a:pPr algn="just" fontAlgn="t"/>
            <a:r>
              <a:rPr lang="ru-RU" sz="2400" dirty="0" smtClean="0">
                <a:solidFill>
                  <a:srgbClr val="002060"/>
                </a:solidFill>
                <a:latin typeface="+mj-lt"/>
              </a:rPr>
              <a:t>МБОУ «Ялтинская </a:t>
            </a:r>
            <a:r>
              <a:rPr lang="ru-RU" sz="2400" dirty="0">
                <a:solidFill>
                  <a:srgbClr val="002060"/>
                </a:solidFill>
                <a:latin typeface="+mj-lt"/>
              </a:rPr>
              <a:t>специальная (коррекционная) школа» муниципального образования городской округ Ялта Республики </a:t>
            </a:r>
            <a:r>
              <a:rPr lang="ru-RU" sz="2400" dirty="0" smtClean="0">
                <a:solidFill>
                  <a:srgbClr val="002060"/>
                </a:solidFill>
                <a:latin typeface="+mj-lt"/>
              </a:rPr>
              <a:t>Крым</a:t>
            </a:r>
            <a:endParaRPr lang="ru-RU" sz="2400" dirty="0">
              <a:solidFill>
                <a:srgbClr val="002060"/>
              </a:solidFill>
              <a:latin typeface="+mj-lt"/>
            </a:endParaRPr>
          </a:p>
          <a:p>
            <a:pPr algn="just" fontAlgn="t"/>
            <a:endParaRPr lang="ru-RU" sz="2400" dirty="0">
              <a:solidFill>
                <a:srgbClr val="002060"/>
              </a:solidFill>
            </a:endParaRPr>
          </a:p>
          <a:p>
            <a:endParaRPr lang="ru-RU" sz="1800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404791" y="2902482"/>
            <a:ext cx="6390452" cy="76836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lt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НОВЫЕ УЧАСТНИКИ В 2018-2019 УЧЕБНОМ ГОДУ:</a:t>
            </a:r>
            <a:endParaRPr lang="ru-RU" sz="2400" dirty="0">
              <a:solidFill>
                <a:schemeClr val="accent1">
                  <a:lumMod val="50000"/>
                </a:schemeClr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79512" y="1348977"/>
            <a:ext cx="8640960" cy="1359747"/>
          </a:xfrm>
          <a:prstGeom prst="rect">
            <a:avLst/>
          </a:prstGeom>
        </p:spPr>
        <p:txBody>
          <a:bodyPr vert="horz">
            <a:no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t"/>
            <a:r>
              <a:rPr lang="ru-RU" sz="2400" dirty="0" smtClean="0">
                <a:solidFill>
                  <a:srgbClr val="002060"/>
                </a:solidFill>
                <a:latin typeface="+mj-lt"/>
              </a:rPr>
              <a:t>18 школ – региональные участники</a:t>
            </a:r>
          </a:p>
          <a:p>
            <a:pPr algn="just" fontAlgn="t"/>
            <a:r>
              <a:rPr lang="ru-RU" sz="2400" dirty="0" smtClean="0">
                <a:solidFill>
                  <a:srgbClr val="002060"/>
                </a:solidFill>
                <a:latin typeface="+mj-lt"/>
              </a:rPr>
              <a:t>5 школ – сетевые площадки Федерального ресурсного центра «Открытый мир самбо»</a:t>
            </a:r>
            <a:endParaRPr lang="ru-RU" sz="2400" dirty="0">
              <a:solidFill>
                <a:srgbClr val="002060"/>
              </a:solidFill>
              <a:latin typeface="+mj-lt"/>
            </a:endParaRPr>
          </a:p>
          <a:p>
            <a:pPr algn="just" fontAlgn="t"/>
            <a:endParaRPr lang="ru-RU" sz="2400" dirty="0">
              <a:solidFill>
                <a:srgbClr val="002060"/>
              </a:solidFill>
            </a:endParaRPr>
          </a:p>
          <a:p>
            <a:endParaRPr lang="ru-RU" sz="1800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79562" y="386856"/>
            <a:ext cx="8440910" cy="76836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lt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В ПРОЕКТЕ ЗАРЕГИСТРИРОВАНО 23 ШКОЛЫ РЕСПУБЛИКИ КРЫМ</a:t>
            </a:r>
            <a:endParaRPr lang="ru-RU" sz="2400" dirty="0">
              <a:solidFill>
                <a:schemeClr val="accent1">
                  <a:lumMod val="50000"/>
                </a:schemeClr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24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316720" y="1844824"/>
            <a:ext cx="8496944" cy="4824535"/>
          </a:xfrm>
          <a:prstGeom prst="rect">
            <a:avLst/>
          </a:prstGeom>
        </p:spPr>
        <p:txBody>
          <a:bodyPr vert="horz">
            <a:no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t">
              <a:spcAft>
                <a:spcPts val="800"/>
              </a:spcAft>
            </a:pPr>
            <a:r>
              <a:rPr lang="ru-RU" sz="2200" dirty="0" smtClean="0">
                <a:solidFill>
                  <a:srgbClr val="002060"/>
                </a:solidFill>
                <a:latin typeface="+mj-lt"/>
              </a:rPr>
              <a:t>МБОУ «Соколинская </a:t>
            </a:r>
            <a:r>
              <a:rPr lang="ru-RU" sz="2200" dirty="0">
                <a:solidFill>
                  <a:srgbClr val="002060"/>
                </a:solidFill>
                <a:latin typeface="+mj-lt"/>
              </a:rPr>
              <a:t>начальная общеобразовательная </a:t>
            </a:r>
            <a:r>
              <a:rPr lang="ru-RU" sz="2200" dirty="0" smtClean="0">
                <a:solidFill>
                  <a:srgbClr val="002060"/>
                </a:solidFill>
                <a:latin typeface="+mj-lt"/>
              </a:rPr>
              <a:t>школа» </a:t>
            </a:r>
            <a:r>
              <a:rPr lang="ru-RU" sz="2200" dirty="0">
                <a:solidFill>
                  <a:srgbClr val="002060"/>
                </a:solidFill>
                <a:latin typeface="+mj-lt"/>
              </a:rPr>
              <a:t>Бахчисарайского </a:t>
            </a:r>
            <a:r>
              <a:rPr lang="ru-RU" sz="2200" dirty="0" smtClean="0">
                <a:solidFill>
                  <a:srgbClr val="002060"/>
                </a:solidFill>
                <a:latin typeface="+mj-lt"/>
              </a:rPr>
              <a:t>района Республики Крым</a:t>
            </a:r>
          </a:p>
          <a:p>
            <a:pPr algn="just" fontAlgn="t">
              <a:spcAft>
                <a:spcPts val="800"/>
              </a:spcAft>
            </a:pPr>
            <a:r>
              <a:rPr lang="ru-RU" sz="2200" dirty="0" smtClean="0">
                <a:solidFill>
                  <a:srgbClr val="002060"/>
                </a:solidFill>
                <a:latin typeface="+mj-lt"/>
              </a:rPr>
              <a:t>МОУ </a:t>
            </a:r>
            <a:r>
              <a:rPr lang="ru-RU" sz="2200" dirty="0">
                <a:solidFill>
                  <a:srgbClr val="002060"/>
                </a:solidFill>
                <a:latin typeface="+mj-lt"/>
              </a:rPr>
              <a:t>«</a:t>
            </a:r>
            <a:r>
              <a:rPr lang="ru-RU" sz="2200" dirty="0" err="1">
                <a:solidFill>
                  <a:srgbClr val="002060"/>
                </a:solidFill>
                <a:latin typeface="+mj-lt"/>
              </a:rPr>
              <a:t>Табачненская</a:t>
            </a:r>
            <a:r>
              <a:rPr lang="ru-RU" sz="2200" dirty="0">
                <a:solidFill>
                  <a:srgbClr val="002060"/>
                </a:solidFill>
                <a:latin typeface="+mj-lt"/>
              </a:rPr>
              <a:t> школа» Джанкойского </a:t>
            </a:r>
            <a:r>
              <a:rPr lang="ru-RU" sz="2200" dirty="0" smtClean="0">
                <a:solidFill>
                  <a:srgbClr val="002060"/>
                </a:solidFill>
                <a:latin typeface="+mj-lt"/>
              </a:rPr>
              <a:t>района Республики Крым</a:t>
            </a:r>
          </a:p>
          <a:p>
            <a:pPr algn="just" fontAlgn="t">
              <a:spcAft>
                <a:spcPts val="800"/>
              </a:spcAft>
            </a:pPr>
            <a:r>
              <a:rPr lang="ru-RU" sz="2200" dirty="0" smtClean="0">
                <a:solidFill>
                  <a:srgbClr val="002060"/>
                </a:solidFill>
                <a:latin typeface="+mj-lt"/>
              </a:rPr>
              <a:t>МБОУ </a:t>
            </a:r>
            <a:r>
              <a:rPr lang="ru-RU" sz="2200" dirty="0">
                <a:solidFill>
                  <a:srgbClr val="002060"/>
                </a:solidFill>
                <a:latin typeface="+mj-lt"/>
              </a:rPr>
              <a:t>г. Керчи Республики Крым </a:t>
            </a:r>
            <a:r>
              <a:rPr lang="ru-RU" sz="2200" dirty="0" smtClean="0">
                <a:solidFill>
                  <a:srgbClr val="002060"/>
                </a:solidFill>
                <a:latin typeface="+mj-lt"/>
              </a:rPr>
              <a:t>«Школа </a:t>
            </a:r>
            <a:r>
              <a:rPr lang="ru-RU" sz="2200" dirty="0">
                <a:solidFill>
                  <a:srgbClr val="002060"/>
                </a:solidFill>
                <a:latin typeface="+mj-lt"/>
              </a:rPr>
              <a:t>№ 15 им. Героя Советского Союза Е.М. </a:t>
            </a:r>
            <a:r>
              <a:rPr lang="ru-RU" sz="2200" dirty="0" smtClean="0">
                <a:solidFill>
                  <a:srgbClr val="002060"/>
                </a:solidFill>
                <a:latin typeface="+mj-lt"/>
              </a:rPr>
              <a:t>Рудневой»</a:t>
            </a:r>
          </a:p>
          <a:p>
            <a:pPr algn="just" fontAlgn="t">
              <a:spcAft>
                <a:spcPts val="800"/>
              </a:spcAft>
            </a:pPr>
            <a:r>
              <a:rPr lang="ru-RU" sz="2200" dirty="0" smtClean="0">
                <a:solidFill>
                  <a:srgbClr val="002060"/>
                </a:solidFill>
                <a:latin typeface="+mj-lt"/>
              </a:rPr>
              <a:t>МБОУ «</a:t>
            </a:r>
            <a:r>
              <a:rPr lang="ru-RU" sz="2200" dirty="0" err="1" smtClean="0">
                <a:solidFill>
                  <a:srgbClr val="002060"/>
                </a:solidFill>
                <a:latin typeface="+mj-lt"/>
              </a:rPr>
              <a:t>Раздольненская</a:t>
            </a:r>
            <a:r>
              <a:rPr lang="ru-RU" sz="22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200" dirty="0">
                <a:solidFill>
                  <a:srgbClr val="002060"/>
                </a:solidFill>
                <a:latin typeface="+mj-lt"/>
              </a:rPr>
              <a:t>школа-гимназия № 2 им. </a:t>
            </a:r>
            <a:r>
              <a:rPr lang="ru-RU" sz="2200" dirty="0" err="1" smtClean="0">
                <a:solidFill>
                  <a:srgbClr val="002060"/>
                </a:solidFill>
                <a:latin typeface="+mj-lt"/>
              </a:rPr>
              <a:t>Л.Рябики</a:t>
            </a:r>
            <a:r>
              <a:rPr lang="ru-RU" sz="2200" dirty="0" smtClean="0">
                <a:solidFill>
                  <a:srgbClr val="002060"/>
                </a:solidFill>
                <a:latin typeface="+mj-lt"/>
              </a:rPr>
              <a:t>» </a:t>
            </a:r>
            <a:r>
              <a:rPr lang="ru-RU" sz="2200" dirty="0">
                <a:solidFill>
                  <a:srgbClr val="002060"/>
                </a:solidFill>
                <a:latin typeface="+mj-lt"/>
              </a:rPr>
              <a:t>Раздольненского района Республики </a:t>
            </a:r>
            <a:r>
              <a:rPr lang="ru-RU" sz="2200" dirty="0" smtClean="0">
                <a:solidFill>
                  <a:srgbClr val="002060"/>
                </a:solidFill>
                <a:latin typeface="+mj-lt"/>
              </a:rPr>
              <a:t>Крым</a:t>
            </a:r>
          </a:p>
          <a:p>
            <a:pPr algn="just" fontAlgn="t">
              <a:spcAft>
                <a:spcPts val="800"/>
              </a:spcAft>
            </a:pPr>
            <a:r>
              <a:rPr lang="ru-RU" sz="2200" dirty="0" smtClean="0">
                <a:solidFill>
                  <a:srgbClr val="002060"/>
                </a:solidFill>
                <a:latin typeface="+mj-lt"/>
              </a:rPr>
              <a:t>МБОУ </a:t>
            </a:r>
            <a:r>
              <a:rPr lang="ru-RU" sz="2200" dirty="0">
                <a:solidFill>
                  <a:srgbClr val="002060"/>
                </a:solidFill>
                <a:latin typeface="+mj-lt"/>
              </a:rPr>
              <a:t>«Ялтинская специальная (коррекционная) школа» муниципального образования городской округ Ялта Республики Крым</a:t>
            </a:r>
          </a:p>
          <a:p>
            <a:pPr algn="just" fontAlgn="t"/>
            <a:endParaRPr lang="ru-RU" sz="2400" dirty="0">
              <a:solidFill>
                <a:srgbClr val="000000"/>
              </a:solidFill>
            </a:endParaRPr>
          </a:p>
          <a:p>
            <a:pPr algn="just" fontAlgn="t"/>
            <a:endParaRPr lang="ru-RU" sz="2400" dirty="0">
              <a:solidFill>
                <a:srgbClr val="000000"/>
              </a:solidFill>
            </a:endParaRPr>
          </a:p>
          <a:p>
            <a:pPr algn="just" fontAlgn="t"/>
            <a:endParaRPr lang="ru-RU" sz="2400" dirty="0">
              <a:solidFill>
                <a:srgbClr val="000000"/>
              </a:solidFill>
            </a:endParaRPr>
          </a:p>
          <a:p>
            <a:pPr algn="just" fontAlgn="t"/>
            <a:endParaRPr lang="ru-RU" sz="2400" dirty="0">
              <a:solidFill>
                <a:srgbClr val="000000"/>
              </a:solidFill>
            </a:endParaRPr>
          </a:p>
          <a:p>
            <a:pPr algn="just" fontAlgn="t"/>
            <a:endParaRPr lang="ru-RU" sz="2400" dirty="0" smtClean="0">
              <a:solidFill>
                <a:srgbClr val="002060"/>
              </a:solidFill>
              <a:latin typeface="+mj-lt"/>
            </a:endParaRPr>
          </a:p>
          <a:p>
            <a:pPr algn="just" fontAlgn="t"/>
            <a:endParaRPr lang="ru-RU" sz="2400" dirty="0" smtClean="0">
              <a:solidFill>
                <a:srgbClr val="002060"/>
              </a:solidFill>
              <a:latin typeface="+mj-lt"/>
            </a:endParaRPr>
          </a:p>
          <a:p>
            <a:pPr algn="just" fontAlgn="t"/>
            <a:endParaRPr lang="ru-RU" sz="2400" dirty="0">
              <a:solidFill>
                <a:srgbClr val="002060"/>
              </a:solidFill>
              <a:latin typeface="+mj-lt"/>
            </a:endParaRPr>
          </a:p>
          <a:p>
            <a:pPr algn="just" fontAlgn="t"/>
            <a:endParaRPr lang="ru-RU" sz="2400" dirty="0">
              <a:solidFill>
                <a:srgbClr val="002060"/>
              </a:solidFill>
            </a:endParaRPr>
          </a:p>
          <a:p>
            <a:endParaRPr lang="ru-RU" sz="1800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23528" y="260648"/>
            <a:ext cx="8496944" cy="128428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lt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СЕТЕВЫЕ ПЛОЩАДКИ ФЕДЕРАЛЬНОГО РЕСУРСНОГО ЦЕНТРА «ОТКРЫТЫЙ МИР САМБО» В РЕСПУБЛИКЕ КРЫМ</a:t>
            </a:r>
            <a:endParaRPr lang="ru-RU" sz="2400" dirty="0">
              <a:solidFill>
                <a:schemeClr val="accent1">
                  <a:lumMod val="50000"/>
                </a:schemeClr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39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08" y="188640"/>
            <a:ext cx="8766720" cy="115212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ПОЛОЖИТЕЛЬНЫЙ ОПЫТ УЧАСТИЯ В ПРОЕКТЕ «САМБО В ШКОЛУ»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В РЕСПУБЛИКЕ КРЫМ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-45389" y="1556792"/>
            <a:ext cx="8991617" cy="4152739"/>
          </a:xfrm>
          <a:prstGeom prst="rect">
            <a:avLst/>
          </a:prstGeom>
        </p:spPr>
        <p:txBody>
          <a:bodyPr vert="horz">
            <a:no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89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МОУ «Школа-лицей </a:t>
            </a:r>
            <a:r>
              <a:rPr lang="ru-RU" sz="189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№ </a:t>
            </a:r>
            <a:r>
              <a:rPr lang="ru-RU" sz="189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1» </a:t>
            </a:r>
            <a:r>
              <a:rPr lang="ru-RU" sz="189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города </a:t>
            </a:r>
            <a:r>
              <a:rPr lang="ru-RU" sz="189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Алушта;</a:t>
            </a:r>
          </a:p>
          <a:p>
            <a:pPr algn="just"/>
            <a:r>
              <a:rPr lang="ru-RU" sz="189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МБОУ «</a:t>
            </a:r>
            <a:r>
              <a:rPr lang="ru-RU" sz="1890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Запрудненская</a:t>
            </a:r>
            <a:r>
              <a:rPr lang="ru-RU" sz="189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школа-сад» </a:t>
            </a:r>
            <a:r>
              <a:rPr lang="ru-RU" sz="189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города </a:t>
            </a:r>
            <a:r>
              <a:rPr lang="ru-RU" sz="189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Алушта;</a:t>
            </a:r>
            <a:endParaRPr lang="ru-RU" sz="189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algn="just"/>
            <a:r>
              <a:rPr lang="ru-RU" sz="189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МБОУ города Керчи  Республики Крым «Школа № 15 имени Героя Советского Союза Е.М. Рудневой»;</a:t>
            </a:r>
          </a:p>
          <a:p>
            <a:pPr algn="just"/>
            <a:r>
              <a:rPr lang="ru-RU" sz="189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МБОУ города Керчи Республики Крым «Школа № 26</a:t>
            </a:r>
            <a:r>
              <a:rPr lang="ru-RU" sz="189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»;</a:t>
            </a:r>
          </a:p>
          <a:p>
            <a:pPr algn="just"/>
            <a:r>
              <a:rPr lang="ru-RU" sz="189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МБОУ «Средняя общеобразовательная школа № </a:t>
            </a:r>
            <a:r>
              <a:rPr lang="ru-RU" sz="189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4 имени маршала Ф.И. </a:t>
            </a:r>
            <a:r>
              <a:rPr lang="ru-RU" sz="1890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Толбухина</a:t>
            </a:r>
            <a:r>
              <a:rPr lang="ru-RU" sz="189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» </a:t>
            </a:r>
            <a:r>
              <a:rPr lang="ru-RU" sz="189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муниципального образования городской округ Симферополь;</a:t>
            </a:r>
          </a:p>
          <a:p>
            <a:pPr lvl="0" algn="just"/>
            <a:r>
              <a:rPr lang="ru-RU" sz="189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МБОУ «Ялтинская СШ № 8 им. Д.М. </a:t>
            </a:r>
            <a:r>
              <a:rPr lang="ru-RU" sz="189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Гребенкина</a:t>
            </a:r>
            <a:r>
              <a:rPr lang="ru-RU" sz="189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»;</a:t>
            </a:r>
          </a:p>
          <a:p>
            <a:pPr lvl="0" algn="just"/>
            <a:r>
              <a:rPr lang="ru-RU" sz="189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МБОУ «Ялтинская средняя школа-лицей № 9»;</a:t>
            </a:r>
          </a:p>
          <a:p>
            <a:pPr lvl="0" algn="just"/>
            <a:r>
              <a:rPr lang="ru-RU" sz="189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МБОУ «Ялтинская средняя школа № 11»;</a:t>
            </a:r>
          </a:p>
          <a:p>
            <a:pPr algn="just"/>
            <a:r>
              <a:rPr lang="ru-RU" sz="189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МБОУ </a:t>
            </a:r>
            <a:r>
              <a:rPr lang="ru-RU" sz="189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«Соколинская начальная общеобразовательная школа» Бахчисарайского </a:t>
            </a:r>
            <a:r>
              <a:rPr lang="ru-RU" sz="189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района;</a:t>
            </a:r>
          </a:p>
          <a:p>
            <a:pPr algn="just"/>
            <a:r>
              <a:rPr lang="ru-RU" sz="189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МОУ «</a:t>
            </a:r>
            <a:r>
              <a:rPr lang="ru-RU" sz="189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Табачненская</a:t>
            </a:r>
            <a:r>
              <a:rPr lang="ru-RU" sz="189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школа-детский сад» Джанкойского </a:t>
            </a:r>
            <a:r>
              <a:rPr lang="ru-RU" sz="189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района;</a:t>
            </a:r>
          </a:p>
          <a:p>
            <a:pPr lvl="0" algn="just"/>
            <a:r>
              <a:rPr lang="ru-RU" sz="189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МБОУ «</a:t>
            </a:r>
            <a:r>
              <a:rPr lang="ru-RU" sz="1890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Раздольненская</a:t>
            </a:r>
            <a:r>
              <a:rPr lang="ru-RU" sz="189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189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школа-гимназия № 2 им. Л. </a:t>
            </a:r>
            <a:r>
              <a:rPr lang="ru-RU" sz="189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Рябики</a:t>
            </a:r>
            <a:r>
              <a:rPr lang="ru-RU" sz="189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» Раздольненского </a:t>
            </a:r>
            <a:r>
              <a:rPr lang="ru-RU" sz="189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района.</a:t>
            </a:r>
            <a:endParaRPr lang="ru-RU" sz="189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endParaRPr lang="ru-RU" sz="1800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endParaRPr lang="ru-RU" sz="1800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7030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16024"/>
            <a:ext cx="8229600" cy="98072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РЕАЛИЗАЦИЯ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ПРОЕКТА «САМБО В ШКОЛУ»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В РЕСПУБЛИКЕ КРЫМ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340768"/>
            <a:ext cx="8784976" cy="5337720"/>
          </a:xfrm>
        </p:spPr>
        <p:txBody>
          <a:bodyPr>
            <a:noAutofit/>
          </a:bodyPr>
          <a:lstStyle/>
          <a:p>
            <a:pPr marL="137160" indent="0" algn="just">
              <a:buNone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Не реализуют проект 9 школ:</a:t>
            </a:r>
          </a:p>
          <a:p>
            <a:pPr marL="137160" indent="0" algn="just">
              <a:buNone/>
            </a:pPr>
            <a:endParaRPr lang="ru-RU" sz="400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lvl="0"/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МБОУ «Новониколаевская средняя общеобразовательная школа» Ленинского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района – заявлено о выходе из Проекта </a:t>
            </a:r>
          </a:p>
          <a:p>
            <a:pPr lvl="0"/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МБОУ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«Средняя общеобразовательная школа № 3» муниципального образования городской округ Красноперекопск – заявлено о выходе из Проекта</a:t>
            </a:r>
            <a:endParaRPr lang="ru-RU" sz="1800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pPr lvl="0"/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МБОУ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«</a:t>
            </a:r>
            <a:r>
              <a:rPr lang="ru-RU" sz="1800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Кормовская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школа» Первомайского района </a:t>
            </a:r>
            <a:endParaRPr lang="ru-RU" sz="1800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pPr lvl="0"/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МБОУ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«</a:t>
            </a:r>
            <a:r>
              <a:rPr lang="ru-RU" sz="1800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Кукушкинская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школа – детский сад» </a:t>
            </a:r>
            <a:r>
              <a:rPr lang="ru-RU" sz="1800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Раздольненского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района </a:t>
            </a:r>
            <a:endParaRPr lang="ru-RU" sz="1800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pPr lvl="0"/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МБОУ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города Керчи Республики Крым «Школа – морской технический лицей» </a:t>
            </a:r>
            <a:endParaRPr lang="ru-RU" sz="1800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pPr lvl="0"/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МБОУ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«Амурская школа» Красногвардейского района </a:t>
            </a:r>
            <a:endParaRPr lang="ru-RU" sz="1800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pPr lvl="0"/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МБОУ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«</a:t>
            </a:r>
            <a:r>
              <a:rPr lang="ru-RU" sz="1800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Белогорская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средняя школа № 3» города Белогорск </a:t>
            </a:r>
            <a:endParaRPr lang="ru-RU" sz="1800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pPr lvl="0"/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МБОУ «Открытый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космический лицей» муниципального образования городской округ Симферополь </a:t>
            </a:r>
            <a:endParaRPr lang="ru-RU" sz="1800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pPr lvl="0"/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МБОУ «Куйбышевская средняя общеобразовательная школа им. Хрусталева Н.Т.» Бахчисарайского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333079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1">
      <a:dk1>
        <a:sysClr val="windowText" lastClr="000000"/>
      </a:dk1>
      <a:lt1>
        <a:sysClr val="window" lastClr="FFFFFF"/>
      </a:lt1>
      <a:dk2>
        <a:srgbClr val="59A9F2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5543</TotalTime>
  <Words>2899</Words>
  <Application>Microsoft Office PowerPoint</Application>
  <PresentationFormat>Экран (4:3)</PresentationFormat>
  <Paragraphs>494</Paragraphs>
  <Slides>57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9" baseType="lpstr">
      <vt:lpstr>Arial</vt:lpstr>
      <vt:lpstr>Arial Black</vt:lpstr>
      <vt:lpstr>Book Antiqua</vt:lpstr>
      <vt:lpstr>Calibri</vt:lpstr>
      <vt:lpstr>Lucida Sans</vt:lpstr>
      <vt:lpstr>NewtonCSanPin</vt:lpstr>
      <vt:lpstr>Symbol</vt:lpstr>
      <vt:lpstr>Times New Roman</vt:lpstr>
      <vt:lpstr>Wingdings</vt:lpstr>
      <vt:lpstr>Wingdings 2</vt:lpstr>
      <vt:lpstr>Wingdings 3</vt:lpstr>
      <vt:lpstr>Апекс</vt:lpstr>
      <vt:lpstr>Презентация PowerPoint</vt:lpstr>
      <vt:lpstr>Презентация PowerPoint</vt:lpstr>
      <vt:lpstr>ЦЕЛЬ ПРОЕКТА «САМБО В ШКОЛУ»:</vt:lpstr>
      <vt:lpstr>ФЕДЕРАЛЬНЫЙ КООРДИНАТОР ПРОЕКТА «САМБО В ШКОЛУ»</vt:lpstr>
      <vt:lpstr>СЕТЕВАЯ ПЛОЩАДКА ФЕДЕРАЛЬНОГО РЕСУРСНОГО ЦЕНТРА</vt:lpstr>
      <vt:lpstr>Презентация PowerPoint</vt:lpstr>
      <vt:lpstr>Презентация PowerPoint</vt:lpstr>
      <vt:lpstr>ПОЛОЖИТЕЛЬНЫЙ ОПЫТ УЧАСТИЯ В ПРОЕКТЕ «САМБО В ШКОЛУ» В РЕСПУБЛИКЕ КРЫМ</vt:lpstr>
      <vt:lpstr>РЕАЛИЗАЦИЯ ПРОЕКТА «САМБО В ШКОЛУ» В РЕСПУБЛИКЕ КРЫМ</vt:lpstr>
      <vt:lpstr>ОСНОВНЫЕ ПРОБЛЕМЫ В РЕАЛИЗАЦИИ ПРОЕКТА:</vt:lpstr>
      <vt:lpstr>Мультимедийное приложение «Нормы ГТО по выполнению техники самозащиты» http://sambo.ru/special/sambo_v_GTO/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ФЕДЕРАЛЬНЫЙ КООРДИНАТОР ПРОЕКТА «САМБО В ШКОЛУ»</vt:lpstr>
      <vt:lpstr>ФЕДЕРАЛЬНЫЙ РЕСУРСНЫЙ ЦЕНТР</vt:lpstr>
      <vt:lpstr>ОФИЦИАЛЬНЫЙ ИНТЕРНЕТ-ПОРТАЛ</vt:lpstr>
      <vt:lpstr>ПРОЦЕДУРА ДОКУМЕНТООБОРОТА:</vt:lpstr>
      <vt:lpstr>ПРОДЛЕНИЕ ДЕЙСТВИЯ СВИДЕТЕЛЬСТВА НА 2019-2020 УЧЕБНЫЙ ГОД:</vt:lpstr>
      <vt:lpstr>УТВЕРЖДЕН ДОЛГОСРОЧНЫЙ ПЛАН РАЗВИТИЯ ПРОЕКТА НА 2020-2022 ГОДЫ</vt:lpstr>
      <vt:lpstr>ПЛАН МЕРОПРИЯТИЙ ВСЕРОССИЙСКОГО ОБРАЗОВАТЕЛЬНОГО ПРОЕКТА «САМБО В ШКОЛУ» НА 2020-2022 ГГ.</vt:lpstr>
      <vt:lpstr>ПЛАН МЕРОПРИЯТИЙ ВСЕРОССИЙСКОГО ОБРАЗОВАТЕЛЬНОГО ПРОЕКТА «САМБО В ШКОЛУ» НА 2020-2022 ГГ.</vt:lpstr>
      <vt:lpstr>ПЛАН МЕРОПРИЯТИЙ ВСЕРОССИЙСКОГО ОБРАЗОВАТЕЛЬНОГО ПРОЕКТА «САМБО В ШКОЛУ» НА 2020-2022 ГГ.</vt:lpstr>
      <vt:lpstr>ПЛАН МЕРОПРИЯТИЙ ВСЕРОССИЙСКОГО ОБРАЗОВАТЕЛЬНОГО ПРОЕКТА «САМБО В ШКОЛУ» НА 2020-2022 ГГ.</vt:lpstr>
      <vt:lpstr>ПЛАН МЕРОПРИЯТИЙ ВСЕРОССИЙСКОГО ОБРАЗОВАТЕЛЬНОГО ПРОЕКТА «САМБО В ШКОЛУ» НА 2020-2022 ГГ.</vt:lpstr>
      <vt:lpstr>ПЛАН МЕРОПРИЯТИЙ ВСЕРОССИЙСКОГО ОБРАЗОВАТЕЛЬНОГО ПРОЕКТА «САМБО В ШКОЛУ» НА 2020-2022 ГГ.</vt:lpstr>
      <vt:lpstr>ПЛАН МЕРОПРИЯТИЙ по реализации Всероссийского образовательного проекта «Самбо в школу» в общеобразовательных организациях Республики Крым на 2020-2022 годы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Программно-методический комплекс по физическому воспитанию обучающихся 1-11 классов по основе самбо для образовательных организаций</vt:lpstr>
      <vt:lpstr>ЧАСТЬ I. Примерная программа учебного предмета «Физическая культура» для образовательных организаций, реализующих программы начального, основного и среднего общего образования </vt:lpstr>
      <vt:lpstr>МОДУЛЬНАЯ СИСТЕМА ОБУЧЕНИЯ</vt:lpstr>
      <vt:lpstr>ПЛАНИРУЕМЫЕ ПРЕДМЕТНЫЕ РЕЗУЛЬТАТЫ НА УРОВНЕ НАЧАЛЬНОГО ОБЩЕГО ОБРАЗОВАНИЯ</vt:lpstr>
      <vt:lpstr>ПЛАНИРУЕМЫЕ ПРЕДМЕТНЫЕ РЕЗУЛЬТАТЫ НА УРОВНЕ СРЕДНЕГО ОБЩЕГО ОБРАЗОВАНИЯ</vt:lpstr>
      <vt:lpstr>РЕКОМЕНДУЕМАЯ УЧЕБНО – МЕТОДИЧЕСКАЯ ЛИТЕРАТУРА</vt:lpstr>
      <vt:lpstr>ПРИЛОЖЕНИЯ</vt:lpstr>
      <vt:lpstr>ЧАСТЬ II. Методическое пособие по самбо  для образовательных организаций </vt:lpstr>
      <vt:lpstr>ЧАСТЬ II. Методическое пособие по самбо  для образовательных организаций </vt:lpstr>
      <vt:lpstr>ЧАСТЬ II. Методическое пособие по самбо  для образовательных организаций </vt:lpstr>
      <vt:lpstr>ЧАСТЬ II. Методическое пособие по самбо  для образовательных организаций </vt:lpstr>
      <vt:lpstr>ЧАСТЬ II. Методическое пособие по самбо  для образовательных организаций </vt:lpstr>
      <vt:lpstr>МЕТОДИЧЕСКИЕ РЕКОМЕНДАЦИИ ПО ОБУЧЕНИЮ ШКОЛЬНИКОВ РАЗДЕЛУ САМБО НА РАЗНЫХ УРОВНЯХ ОБЩЕГО ОБРАЗОВАНИЯ</vt:lpstr>
      <vt:lpstr>РЕКОМЕНДАЦИИ ПО ОБУЧЕНИЮ ШКОЛЬНИКОВ БАЗОВЫМ ПРИЕМАМ САМБО</vt:lpstr>
      <vt:lpstr>ВНЕУРОЧНАЯ ДЕЯТЕЛЬНОСТЬ</vt:lpstr>
      <vt:lpstr>ФОРМЫ И МЕТОДЫ ОРГАНИЗАЦИИ ВНЕУЧЕБНОЙ ДЕЯТЕЛЬНОСТИ</vt:lpstr>
      <vt:lpstr>Программно-методический комплекс по физическому воспитанию обучающихся 1-11 классов по основе самбо для образовательных организаций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ГБОУ ДО РК ЦДЮТК</cp:lastModifiedBy>
  <cp:revision>306</cp:revision>
  <dcterms:created xsi:type="dcterms:W3CDTF">2015-08-24T15:47:52Z</dcterms:created>
  <dcterms:modified xsi:type="dcterms:W3CDTF">2019-11-18T05:30:32Z</dcterms:modified>
</cp:coreProperties>
</file>