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7" r:id="rId4"/>
    <p:sldId id="265" r:id="rId5"/>
    <p:sldId id="268" r:id="rId6"/>
    <p:sldId id="271" r:id="rId7"/>
    <p:sldId id="270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36D7A-C503-4AA4-AFDA-77AD7F377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54C417-62B2-4DB0-8E2B-C37E960FE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6D69A-0FF4-4CBE-834B-80490317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FF20E-C16F-438B-B627-C478A0C9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28519-C995-4562-BB08-E2970DDB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2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95EA-E6F1-42E6-B5B3-B9CAD2AE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263077-0A85-4FEA-B00A-611B50B92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82D4A-BE6F-4061-8FEC-C638FC4F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075D60-6DBA-4A94-984D-606AD092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BDC09-EF7F-4196-805F-DCF7E041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4A5DFB-2B75-46BD-A453-013D2DB9A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B7E4D-6A29-49E7-A499-368FAFA8C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BEEB1-B3C6-47FA-8A67-86FF4008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76AA0B-2711-4600-9F76-69AE8A35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35235-E5C2-4E6D-937B-52241944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E1D57-66AC-4037-9EC1-30AF9F4B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B3319-21FF-4941-AF2A-4BC0ED86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ED049-B893-4CCB-92ED-C6FFC4F4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36591-9D5C-460A-9ECB-2A2AD600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2CBE1-9359-4957-A106-13E488DD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8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DCDDD-FEA8-47A2-B41F-90AB4DED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189D21-77B7-413C-AD82-3612288F6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9FB8A-896A-4905-874A-929C850C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9FAE9-60CD-405D-957E-1118CF30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3CAB7-BC29-4412-9B47-2AB50A76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9F7D9-8396-4932-9DA1-DC786A13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CCFAC-451E-474E-8FAC-AA6EFF985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8CBADC-6739-4F41-8B5A-0BF459AEC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8137CE-2D06-4E6B-847C-D14BED6D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F702-1861-412A-A758-E598E873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5209B2-2577-4DFC-8843-48F22B0D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9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DE9E9-FABB-493E-A4D2-D3432FF9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A4ACC3-7247-4F28-9C11-B8D537EBA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381644-CB2B-4F2A-9DFB-93EC3D0D0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003DDA-7DA3-430F-8F91-53EF0BCBB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95FDC0-6F0A-4BEC-90DB-CE606C43D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2E9ED7-AA32-475A-B234-333C432F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2B2EB1-24EA-4E00-9A50-53FED5FA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342EF1-2E8F-43FA-B9E1-AA357838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971A6-4D7A-4194-A2A6-F5E3BBB4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37B6D9-05D5-4109-B21B-6F6E0F35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770B6F-BBFF-4329-84E7-61521781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32EBB-ED9A-4643-9700-CFCCF43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901CA6-AE82-4198-A12F-DE59A448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2AE226-E2FD-4A27-956C-85832051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89CDCA-D6C2-42D9-A0D7-DAACF2A0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7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070A1-1425-4D0C-82AA-9F01E5FE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609AC-0CE2-4A23-9DE1-F1AA7EFB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EBCC32-13BC-4948-8403-5716A4B63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73E20C-BEC9-4C28-8E87-2CC9B4EE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F9068-74A0-407E-8612-C7DD21B1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DAFEAD-827E-4275-9F29-BB59EF1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7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09735-5BD7-4BA6-A3F5-C386E753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AD9B5A-7544-4C1D-974D-133B31652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7A6D54-FED5-4024-B825-EE2AEB3A2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89837-519C-4B2E-BDA3-E271FA98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2DDFEC-8464-4C3D-BCEE-E6AEFC7A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09D42C-C3F0-4865-A5E5-43F6499C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BFAC0-F025-429E-BCC8-EFC5881D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3F6029-AF0D-4C1E-8F17-810C2B56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1A202-C04E-4403-AAD3-7467550EA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3757-48D9-4DBD-9676-F5A0A3C2934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140E4-1F1C-47CC-86C1-9BEA42FD6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49D09-71A5-4FD3-AF25-E3459D1A8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6CEBB-7D3D-4B13-9CAA-6C2FC6463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hyperlink" Target="http://ddyt.ru/rmts/mo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dyt.ru/rmts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&#1088;82.&#1085;&#1072;&#1074;&#1080;&#1075;&#1072;&#1090;&#1086;&#1088;.&#1076;&#1077;&#1090;&#1080;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D1A9B0-9ED9-4C20-8AA8-2C16E3BC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52" y="1862137"/>
            <a:ext cx="7166631" cy="4626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D11A04E-5D1C-413B-9184-57D6FEBA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1313" y="63163"/>
            <a:ext cx="8570794" cy="128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241AE-27F5-42B1-B92F-A445665D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410" y="1480074"/>
            <a:ext cx="6962774" cy="14644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 дополнительного образования детей Республики Крым </a:t>
            </a:r>
            <a:br>
              <a:rPr lang="ru-RU" sz="180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бюджетного образовательного учреждения дополнительного образования Республики Крым </a:t>
            </a:r>
            <a:br>
              <a:rPr lang="ru-RU" sz="180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«Дворец детского и юношеского творчества»</a:t>
            </a:r>
            <a:br>
              <a:rPr lang="ru-RU" sz="180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(РМЦ ДОД РК (ГБОУ ДО РК «ДДЮТ»))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DF624-B9F9-4A38-87EE-6754FCF15BAE}"/>
              </a:ext>
            </a:extLst>
          </p:cNvPr>
          <p:cNvSpPr txBox="1"/>
          <p:nvPr/>
        </p:nvSpPr>
        <p:spPr>
          <a:xfrm>
            <a:off x="2134791" y="3197364"/>
            <a:ext cx="792241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</a:t>
            </a:r>
            <a:r>
              <a:rPr lang="ru-RU" sz="1400" b="1" dirty="0">
                <a:solidFill>
                  <a:srgbClr val="2B343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Внедрение Целевой модели развития системы доступного дополнительного образования в Республике Крым:</a:t>
            </a:r>
          </a:p>
          <a:p>
            <a:pPr algn="ctr"/>
            <a:r>
              <a:rPr lang="ru-RU" sz="14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втоматизированная информационная система Республики Крым «Навигатор дополнительного образования Республики Крым» и внедрение модели персонифицированного финансирования дополнительного образования детей в Республике Крым </a:t>
            </a:r>
          </a:p>
          <a:p>
            <a:pPr algn="ctr"/>
            <a:endParaRPr lang="ru-RU" sz="1600" b="1" dirty="0">
              <a:solidFill>
                <a:srgbClr val="2B343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251EB3-016E-403D-BBB5-7DED6DEE1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0704" y="-648978"/>
            <a:ext cx="3588773" cy="3593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84E32A-1BD4-4E54-8709-C21D04C9B173}"/>
              </a:ext>
            </a:extLst>
          </p:cNvPr>
          <p:cNvSpPr txBox="1"/>
          <p:nvPr/>
        </p:nvSpPr>
        <p:spPr>
          <a:xfrm>
            <a:off x="8267700" y="4865996"/>
            <a:ext cx="35337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Кузьминова Е.А., заместитель директора, руководитель РМЦ ДОД РК (ГБОУ ДО РК «ДДЮТ»)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2E81F-5598-4F76-9013-BC180AE212AD}"/>
              </a:ext>
            </a:extLst>
          </p:cNvPr>
          <p:cNvSpPr txBox="1"/>
          <p:nvPr/>
        </p:nvSpPr>
        <p:spPr>
          <a:xfrm>
            <a:off x="5132210" y="6051829"/>
            <a:ext cx="1927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Симферополь, 2021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689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с рамкой - 65 фото">
            <a:extLst>
              <a:ext uri="{FF2B5EF4-FFF2-40B4-BE49-F238E27FC236}">
                <a16:creationId xmlns:a16="http://schemas.microsoft.com/office/drawing/2014/main" id="{8D11A04E-5D1C-413B-9184-57D6FEBA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161925"/>
            <a:ext cx="12468225" cy="71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C7FBCC-BF08-4C20-B377-282AEBF0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93"/>
          <a:stretch/>
        </p:blipFill>
        <p:spPr>
          <a:xfrm>
            <a:off x="6465767" y="2666464"/>
            <a:ext cx="5162549" cy="39429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D1909-E705-42F1-9E20-6D0F81B6B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020" y="309223"/>
            <a:ext cx="1423942" cy="13134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251EB3-016E-403D-BBB5-7DED6DEE1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0704" y="-648978"/>
            <a:ext cx="3174879" cy="3179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522BD1-BCB2-4DA6-A04D-B9167A5454B6}"/>
              </a:ext>
            </a:extLst>
          </p:cNvPr>
          <p:cNvSpPr txBox="1"/>
          <p:nvPr/>
        </p:nvSpPr>
        <p:spPr>
          <a:xfrm>
            <a:off x="369767" y="1893356"/>
            <a:ext cx="111411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2021 г. в Республике Крым в целях реализации мероприятий регионального проекта «Успех каждого ребенка» национального проекта «Образование» (далее – «Федеральный проект»), в соответствии с комплексом мер по внедрению Целевой модели развития региональной системы дополнительного образования детей в Республике Крым, утвержденной Постановлением Совета министров Республики Крым от 13.08.2019 № 442 были созданы: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85FC5C-FEFE-4B22-8D19-99ED479A535A}"/>
              </a:ext>
            </a:extLst>
          </p:cNvPr>
          <p:cNvSpPr txBox="1"/>
          <p:nvPr/>
        </p:nvSpPr>
        <p:spPr>
          <a:xfrm>
            <a:off x="369767" y="3635436"/>
            <a:ext cx="6096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 – проектный офис по мероприятиям «Федерального проекта», </a:t>
            </a:r>
            <a:r>
              <a:rPr lang="ru-RU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ядро региональной системы дополнительного образования детей  осуществляющий организационное, методическое и аналитическое сопровождение и мониторинг развития системы ДОД на территории Республики Крым, обеспечивающий  взаимодействие между участниками ФП.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 РМЦ, как структурное подразделение ГБОУ ДО РК «Дворец детского и юношеского творчества» г. Симферополь</a:t>
            </a:r>
            <a:r>
              <a:rPr lang="en-US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http://ddyt.ru/rmts</a:t>
            </a:r>
            <a:r>
              <a:rPr lang="ru-RU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;</a:t>
            </a:r>
          </a:p>
          <a:p>
            <a:pPr algn="just"/>
            <a:endParaRPr lang="ru-RU" sz="1400" dirty="0">
              <a:solidFill>
                <a:srgbClr val="2B34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муниципальных опорных центров </a:t>
            </a:r>
            <a:r>
              <a:rPr lang="ru-RU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(муниципальных районах (городских округах) Республики Крым ) </a:t>
            </a:r>
            <a:r>
              <a:rPr lang="en-US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http://ddyt.ru/rmts/mots</a:t>
            </a:r>
            <a:r>
              <a:rPr lang="ru-RU" sz="140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E1F4C8-4FCD-43E9-BC73-AFC8CB101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174" y="248554"/>
            <a:ext cx="7315199" cy="13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с рамкой - 65 фото">
            <a:extLst>
              <a:ext uri="{FF2B5EF4-FFF2-40B4-BE49-F238E27FC236}">
                <a16:creationId xmlns:a16="http://schemas.microsoft.com/office/drawing/2014/main" id="{8D11A04E-5D1C-413B-9184-57D6FEBA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-142875"/>
            <a:ext cx="12468225" cy="71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241AE-27F5-42B1-B92F-A445665D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577" y="357506"/>
            <a:ext cx="6962774" cy="1212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 дополнительного образования детей Республики Крым </a:t>
            </a:r>
            <a:br>
              <a:rPr lang="ru-RU" sz="180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бюджетного образовательного учреждения дополнительного образования Республики Крым </a:t>
            </a:r>
            <a:br>
              <a:rPr lang="ru-RU" sz="180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«Дворец детского и юношеского творчества»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AC057-CFA2-44D1-B4B6-380882F4AE9E}"/>
              </a:ext>
            </a:extLst>
          </p:cNvPr>
          <p:cNvSpPr txBox="1"/>
          <p:nvPr/>
        </p:nvSpPr>
        <p:spPr>
          <a:xfrm>
            <a:off x="644034" y="2235067"/>
            <a:ext cx="466139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2B343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Регионального модельного центра (РМЦ) – </a:t>
            </a:r>
            <a:r>
              <a:rPr lang="ru-RU" sz="1600" dirty="0">
                <a:solidFill>
                  <a:srgbClr val="2B343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условий для обеспечения в Республике Крым эффективной системы взаимодействия участников в сфере дополнительного образования детей по реализации современных, вариативных и востребованных дополнительных общеобразовательных программ для детей различных направленностей (технической, естественнонаучной, художественной, социально-гуманитарной, туристско-краеведческой, физкультурно-спортивной), обеспечивающей достижение показателей развития системы дополнительного образования детей, установленных указами Президента РФ, в рамках федерального проекта «Успех каждого ребёнка» национального проекта «Образование».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787BB5-F47B-4791-9198-F1B150B18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67" y="1876424"/>
            <a:ext cx="5381387" cy="37242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79F865-159A-48A2-8FEF-83DDA572B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16" y="222046"/>
            <a:ext cx="2386358" cy="13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8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с рамкой - 65 фото">
            <a:extLst>
              <a:ext uri="{FF2B5EF4-FFF2-40B4-BE49-F238E27FC236}">
                <a16:creationId xmlns:a16="http://schemas.microsoft.com/office/drawing/2014/main" id="{8D11A04E-5D1C-413B-9184-57D6FEBA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-142875"/>
            <a:ext cx="12468225" cy="71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BE3601-7B30-41D5-A733-065FDB78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50" y="1645179"/>
            <a:ext cx="2804403" cy="719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495328-A2D2-42A7-B575-D022FAEE8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251" y="2709657"/>
            <a:ext cx="1664352" cy="292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5EB88F-BFF2-41E0-8232-4D8B5892F186}"/>
              </a:ext>
            </a:extLst>
          </p:cNvPr>
          <p:cNvSpPr txBox="1"/>
          <p:nvPr/>
        </p:nvSpPr>
        <p:spPr>
          <a:xfrm>
            <a:off x="476109" y="2187938"/>
            <a:ext cx="630078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https://р82.навигатор.дети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DD9023-D458-4929-BAA5-AFCD4FB84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5" y="2562015"/>
            <a:ext cx="718219" cy="8091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EFA8EE-F332-4705-A795-32676B768F03}"/>
              </a:ext>
            </a:extLst>
          </p:cNvPr>
          <p:cNvSpPr txBox="1"/>
          <p:nvPr/>
        </p:nvSpPr>
        <p:spPr>
          <a:xfrm>
            <a:off x="5415105" y="229790"/>
            <a:ext cx="6300786" cy="653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настоящее время </a:t>
            </a:r>
            <a:r>
              <a:rPr lang="ru-RU" sz="1350" dirty="0" err="1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развивает систему дополнительного образования в рамках федерального проекта «Успех каждого ребенка» национального проекта «Образование». </a:t>
            </a:r>
            <a:r>
              <a:rPr lang="ru-RU" sz="135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мероприятий </a:t>
            </a:r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была создана автоматизированная информационная система Республики Крым </a:t>
            </a:r>
            <a:r>
              <a:rPr lang="ru-RU" sz="135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 дополнительного образования Республики Крым»</a:t>
            </a:r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(приказ Министерства образования, науки и молодежи Республики Крым от 16.07.2021 г. № 1204 «Об автоматизированной информационной системе Республики Крым «Навигатор дополнительного образования Республики Крым»). </a:t>
            </a:r>
          </a:p>
          <a:p>
            <a:pPr algn="just"/>
            <a:r>
              <a:rPr lang="ru-RU" sz="135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Навигатор – это одна из составляющих частей Целевой модели развития системы дополнительного образования детей. Данная система </a:t>
            </a:r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на представителей учреждений дополнительного образования и органов местной власти, принимающих управленческие решения в области дополнительного образования, а также для родительской общественности.</a:t>
            </a:r>
          </a:p>
          <a:p>
            <a:pPr algn="just"/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 система уникальна и не имеет аналогов в международном масштабе. В системе представлены варианты мест дополнительного образования в регионе и их подробное описание: адрес, цели, программы и т. д. </a:t>
            </a:r>
          </a:p>
          <a:p>
            <a:pPr marL="285750" indent="-285750" algn="just">
              <a:buFontTx/>
              <a:buChar char="-"/>
            </a:pPr>
            <a:r>
              <a:rPr lang="ru-RU" sz="135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35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«Навигатора» – помочь родителям выбрать направления развития детей: секции, кружки и т.д. </a:t>
            </a:r>
          </a:p>
          <a:p>
            <a:pPr marL="285750" indent="-285750" algn="just">
              <a:buFontTx/>
              <a:buChar char="-"/>
            </a:pPr>
            <a:r>
              <a:rPr lang="ru-RU" sz="135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«Навигатора»: обеспечение доступа к современным общеразвивающим программам дополнительного образования детей и предоставления исчерпывающей информации для детей, подростков и родителей (законных представителей) об образовательных услугах организаций дополнительного образования.</a:t>
            </a:r>
          </a:p>
          <a:p>
            <a:pPr algn="just"/>
            <a:r>
              <a:rPr lang="ru-RU" sz="1350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предусмотрен фильтр, где можно задать интересующие параметры (например, возраст ребенка, способности, особенности здоровья и т.д.) и получить возможные варианты кружков и секций. Например, выбрать творческое объединение социально-гуманитарной направленности или занятия танцами.</a:t>
            </a:r>
          </a:p>
          <a:p>
            <a:pPr algn="just"/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Причем есть возможность выбрать те кружки и секции, которые </a:t>
            </a:r>
          </a:p>
          <a:p>
            <a:pPr algn="just"/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будет оплатить средствами </a:t>
            </a:r>
            <a:r>
              <a:rPr lang="ru-RU" sz="135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сертификата.</a:t>
            </a:r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найти такие </a:t>
            </a:r>
          </a:p>
          <a:p>
            <a:pPr algn="just"/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кружки, нужно выбрать в каталоге поиска программ </a:t>
            </a:r>
          </a:p>
          <a:p>
            <a:pPr algn="just"/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b="1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ОПЛАТА сертификатом</a:t>
            </a:r>
            <a:r>
              <a:rPr lang="ru-RU" sz="1350" dirty="0">
                <a:solidFill>
                  <a:srgbClr val="2B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2D4BC65-5C59-4A5A-B77D-EFD9E6227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325" y="3569574"/>
            <a:ext cx="4544659" cy="30171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72B6DF-3641-4D0B-9406-3AB1E9E53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999" y="-487963"/>
            <a:ext cx="2890953" cy="28947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BCE56B-998A-4860-9AC4-A560C90CA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6202" y="5813566"/>
            <a:ext cx="814644" cy="8146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67E76B-7433-43AE-979D-4772D06A2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4431" y="229790"/>
            <a:ext cx="2250343" cy="12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4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с рамкой - 65 фото">
            <a:extLst>
              <a:ext uri="{FF2B5EF4-FFF2-40B4-BE49-F238E27FC236}">
                <a16:creationId xmlns:a16="http://schemas.microsoft.com/office/drawing/2014/main" id="{8D11A04E-5D1C-413B-9184-57D6FEBA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4" y="-142875"/>
            <a:ext cx="12468225" cy="71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72B6DF-3641-4D0B-9406-3AB1E9E53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113" y="-411762"/>
            <a:ext cx="2490601" cy="24938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419E05-8791-4203-98F7-AF4BD9F7E042}"/>
              </a:ext>
            </a:extLst>
          </p:cNvPr>
          <p:cNvSpPr txBox="1"/>
          <p:nvPr/>
        </p:nvSpPr>
        <p:spPr>
          <a:xfrm>
            <a:off x="2466469" y="284866"/>
            <a:ext cx="93122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    </a:t>
            </a:r>
            <a:r>
              <a:rPr lang="ru-RU" sz="13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 помощью внедрения новой системы государство стремиться улучшить качество дополнительного образования для детей. В связи с этим бала внедрена </a:t>
            </a:r>
            <a:r>
              <a:rPr lang="ru-RU" sz="135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модель персонифицированного финансирования дополнительного образования детей в Республике Крым</a:t>
            </a:r>
            <a:r>
              <a:rPr lang="ru-RU" sz="13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(Постановление Совета министров Республики Крым от 31.03.21 г. № 196 ).</a:t>
            </a:r>
          </a:p>
          <a:p>
            <a:pPr algn="just"/>
            <a:r>
              <a:rPr lang="ru-RU" sz="13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ДОД РК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система, предусматривающая закрепление обязательств государства по оплате образования, в котором прежде всего заинтересован ребенок. </a:t>
            </a:r>
            <a:r>
              <a:rPr lang="ru-RU" sz="13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бюджетное финансирование смогут рассчитывать только программы, которые интересны населению. Остальным придется меняться. </a:t>
            </a:r>
          </a:p>
          <a:p>
            <a:pPr algn="just"/>
            <a:r>
              <a:rPr lang="ru-RU" sz="13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результате внедрения больше детей сможет обучаться в секциях на платной основе. Если раньше семья не могла себе позволить ходить на какой-то кружок, то теперь с помощью сертификата можно оплатить обучение ребенка частично или в полном объеме. Это будет зависеть от суммы, на которую выдан сертификат, и стоимости кружка.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5BED11-0577-4171-8B46-4585FFF34227}"/>
              </a:ext>
            </a:extLst>
          </p:cNvPr>
          <p:cNvSpPr txBox="1"/>
          <p:nvPr/>
        </p:nvSpPr>
        <p:spPr>
          <a:xfrm>
            <a:off x="404724" y="2670315"/>
            <a:ext cx="538351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То есть, за ребенком закрепляется гарантия, что вне зависимости от того, какую программу дополнительного образования он выберет, к какому поставщику услуг (муниципальному, частному, государственному) пойдет обучаться, он может рассчитывать на то, что государство заплатит за его обучение.</a:t>
            </a:r>
          </a:p>
          <a:p>
            <a:pPr algn="just"/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     Получив сертификат, ребенок, как и раньше, сможет бесплатно посещать секции и кружки, только теперь он будет сам регулировать процесс оплаты.</a:t>
            </a:r>
          </a:p>
          <a:p>
            <a:pPr algn="just"/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    Сертификат можно «потратить» на любую программу дополнительного образования образовательных организаций города или района. </a:t>
            </a:r>
          </a:p>
          <a:p>
            <a:pPr algn="just"/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    Заинтересованные организации, предоставляющие вашим детям услуги, проходят </a:t>
            </a:r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независимую оценку программ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(Приказ МОНМ РК от 25.06.2021 г. № 1096 «Об утверждении Регламента проведения независимой оценки качества ДООП в РК в 2021-2022 годах», и будут входить в </a:t>
            </a:r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реестр поставщиков образовательных услуг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. Родителям лишь остается выбрать среди них. А по итогам получения ребенком образования, оценить выбранную программу.</a:t>
            </a:r>
          </a:p>
          <a:p>
            <a:pPr algn="just"/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9112C1-FF5E-44DD-83C9-7FFAE2A24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265" y="3289237"/>
            <a:ext cx="5886022" cy="34071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A77319-E214-49FE-87D6-EF7EF9CAD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2082108"/>
            <a:ext cx="1357400" cy="11764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17819E-4065-4B6D-A162-8DD598B1A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22" y="1623638"/>
            <a:ext cx="1853028" cy="10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8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с рамкой - 65 фото">
            <a:extLst>
              <a:ext uri="{FF2B5EF4-FFF2-40B4-BE49-F238E27FC236}">
                <a16:creationId xmlns:a16="http://schemas.microsoft.com/office/drawing/2014/main" id="{8D11A04E-5D1C-413B-9184-57D6FEBA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45" y="-142875"/>
            <a:ext cx="12468225" cy="71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72B6DF-3641-4D0B-9406-3AB1E9E53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113" y="-485333"/>
            <a:ext cx="2890953" cy="28947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CD4A16-BA7C-46A2-922C-6677E514E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8590" y="260685"/>
            <a:ext cx="2040995" cy="2894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F4ECC-329C-46BC-AED3-ADF2DEF62019}"/>
              </a:ext>
            </a:extLst>
          </p:cNvPr>
          <p:cNvSpPr txBox="1"/>
          <p:nvPr/>
        </p:nvSpPr>
        <p:spPr>
          <a:xfrm>
            <a:off x="5411279" y="578733"/>
            <a:ext cx="630078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бюджетные деньги, которые предназначены для оплаты внешкольного образования детей. Смысл его введения в том, что теперь финансироваться будут только те программы, которые востребованы у родителей и детей, а не те, что были запланированы в рамках госзаказа.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сертификат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документ, выступающий гарантией ребенку со стороны государства. Он подтверждает, что конкретный ребенок может посещать выбранный кружок или секцию за счет бюджетных средств.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 формат сертификата не предусмотрен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Фактически сертификат представляет собой электронную запись в информационной базе. В системе будет отображаться состояние счета и история списания денежных средств. Все данные надежно защищены.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присваивается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детям от 5 до 18 лет. У него есть конкретный номинал. Это реальные деньги, выделяемые из бюджета.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Потратить их можно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 целевому назначению — на оплату занятий ребенка в секции или кружке. Размер номинала сертификата определяется местными властями.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сертификата в «Навигаторе»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авторизованному пользователю необходимо в личном кабинете, во вкладке «Дети» нажать «Получить сертификат».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Государство, передавая средства родителям на образование ребенка, думает, что только родители смогут распорядиться ими лучше. Поэтому делайте все ради успешного будущего своих детей!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5064B4-081D-455D-9932-13D595BFC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" y="3128392"/>
            <a:ext cx="5087057" cy="30760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694021-397F-4358-9A45-D6CD33F7C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22" y="1876596"/>
            <a:ext cx="2072033" cy="11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1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с рамкой - 65 фото">
            <a:extLst>
              <a:ext uri="{FF2B5EF4-FFF2-40B4-BE49-F238E27FC236}">
                <a16:creationId xmlns:a16="http://schemas.microsoft.com/office/drawing/2014/main" id="{8D11A04E-5D1C-413B-9184-57D6FEBA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99" y="-142875"/>
            <a:ext cx="12468225" cy="71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72B6DF-3641-4D0B-9406-3AB1E9E53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999" y="-487963"/>
            <a:ext cx="2890953" cy="2894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D3BC93-DC13-45A5-9AD7-CC231C11B5C5}"/>
              </a:ext>
            </a:extLst>
          </p:cNvPr>
          <p:cNvSpPr txBox="1"/>
          <p:nvPr/>
        </p:nvSpPr>
        <p:spPr>
          <a:xfrm>
            <a:off x="357187" y="2328730"/>
            <a:ext cx="113442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Дополнительное образование детей является важным фактором повышения социальной стабильности и справедливости в обществе посредством создания условий для успешности каждого ребенка независимо от места жительства и социально-экономического статуса семьи. Оно выполняет функции «социального лифта» для значительной части детей, которая не получает необходимого объема или качества образовательных ресурсов в семье и общеобразовательных организациях, компенсируя, таким образом, их недостатки, или предоставляет альтернативные возможности для образовательных и социальных достижений детей, в том числе таких категорий детей, как дети с ограниченными возможностями здоровья, дети, находящиеся в трудной жизненной ситуации.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4FE01-434C-41DA-8BA3-16E12D68C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55" y="227256"/>
            <a:ext cx="3572188" cy="20155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31C408-A5C2-46A6-B080-8D8FF1673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161" y="4016102"/>
            <a:ext cx="4729164" cy="25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с рамкой - 65 фото">
            <a:extLst>
              <a:ext uri="{FF2B5EF4-FFF2-40B4-BE49-F238E27FC236}">
                <a16:creationId xmlns:a16="http://schemas.microsoft.com/office/drawing/2014/main" id="{8D11A04E-5D1C-413B-9184-57D6FEBA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9" y="-142875"/>
            <a:ext cx="12562726" cy="71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12F950-548B-493A-B9F4-D619AE441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725090"/>
            <a:ext cx="7439026" cy="55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08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1258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Региональный модельный центр дополнительного образования детей Республики Крым  Государственного бюджетного образовательного учреждения дополнительного образования Республики Крым  «Дворец детского и юношеского творчества» (РМЦ ДОД РК (ГБОУ ДО РК «ДДЮТ»))</vt:lpstr>
      <vt:lpstr>Презентация PowerPoint</vt:lpstr>
      <vt:lpstr>Региональный модельный центр дополнительного образования детей Республики Крым  Государственного бюджетного образовательного учреждения дополнительного образования Республики Крым  «Дворец детского и юношеского творчества»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модельный центр дополнительного образования детей Республики Крым  Государственного бюджетного образовательного учреждения дополнительного образования Республики Крым  «Дворец детского и юношеского творчества» (РМЦ ДОД РК (ГБОУ ДО РК «ДДЮТ»))</dc:title>
  <dc:creator>Ann</dc:creator>
  <cp:lastModifiedBy>Kuzminova</cp:lastModifiedBy>
  <cp:revision>48</cp:revision>
  <dcterms:created xsi:type="dcterms:W3CDTF">2021-09-24T08:35:33Z</dcterms:created>
  <dcterms:modified xsi:type="dcterms:W3CDTF">2021-09-28T07:41:20Z</dcterms:modified>
</cp:coreProperties>
</file>