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7" r:id="rId4"/>
    <p:sldId id="265" r:id="rId5"/>
    <p:sldId id="268" r:id="rId6"/>
    <p:sldId id="271" r:id="rId7"/>
    <p:sldId id="270" r:id="rId8"/>
    <p:sldId id="27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2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436D7A-C503-4AA4-AFDA-77AD7F377B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D54C417-62B2-4DB0-8E2B-C37E960FED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66D69A-0FF4-4CBE-834B-80490317C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D3757-48D9-4DBD-9676-F5A0A3C2934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5FF20E-C16F-438B-B627-C478A0C9A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D28519-C995-4562-BB08-E2970DDB6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6CEBB-7D3D-4B13-9CAA-6C2FC64638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820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4295EA-E6F1-42E6-B5B3-B9CAD2AED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8263077-0A85-4FEA-B00A-611B50B92F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FD82D4A-BE6F-4061-8FEC-C638FC4FE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D3757-48D9-4DBD-9676-F5A0A3C2934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1075D60-6DBA-4A94-984D-606AD0925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DBDC09-EF7F-4196-805F-DCF7E0411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6CEBB-7D3D-4B13-9CAA-6C2FC64638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621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94A5DFB-2B75-46BD-A453-013D2DB9A0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B9B7E4D-6A29-49E7-A499-368FAFA8C3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CBEEB1-B3C6-47FA-8A67-86FF4008C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D3757-48D9-4DBD-9676-F5A0A3C2934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76AA0B-2711-4600-9F76-69AE8A35D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A35235-E5C2-4E6D-937B-52241944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6CEBB-7D3D-4B13-9CAA-6C2FC64638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0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CE1D57-66AC-4037-9EC1-30AF9F4B0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0B3319-21FF-4941-AF2A-4BC0ED863D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5ED049-B893-4CCB-92ED-C6FFC4F4B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D3757-48D9-4DBD-9676-F5A0A3C2934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D736591-9D5C-460A-9ECB-2A2AD6009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C2CBE1-9359-4957-A106-13E488DD7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6CEBB-7D3D-4B13-9CAA-6C2FC64638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5582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8DCDDD-FEA8-47A2-B41F-90AB4DED8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A189D21-77B7-413C-AD82-3612288F61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A89FB8A-896A-4905-874A-929C850CB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D3757-48D9-4DBD-9676-F5A0A3C2934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E49FAE9-60CD-405D-957E-1118CF303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7C3CAB7-BC29-4412-9B47-2AB50A768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6CEBB-7D3D-4B13-9CAA-6C2FC64638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280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B9F7D9-8396-4932-9DA1-DC786A13A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DCCFAC-451E-474E-8FAC-AA6EFF985E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48CBADC-6739-4F41-8B5A-0BF459AEC3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18137CE-2D06-4E6B-847C-D14BED6D1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D3757-48D9-4DBD-9676-F5A0A3C2934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178F702-1861-412A-A758-E598E8739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65209B2-2577-4DFC-8843-48F22B0D3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6CEBB-7D3D-4B13-9CAA-6C2FC64638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996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BDE9E9-FABB-493E-A4D2-D3432FF9A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5A4ACC3-7247-4F28-9C11-B8D537EBAC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E381644-CB2B-4F2A-9DFB-93EC3D0D03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5003DDA-7DA3-430F-8F91-53EF0BCBBD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695FDC0-6F0A-4BEC-90DB-CE606C43DA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D2E9ED7-AA32-475A-B234-333C432F1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D3757-48D9-4DBD-9676-F5A0A3C2934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62B2EB1-24EA-4E00-9A50-53FED5FAD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2342EF1-2E8F-43FA-B9E1-AA3578381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6CEBB-7D3D-4B13-9CAA-6C2FC64638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174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4971A6-4D7A-4194-A2A6-F5E3BBB42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737B6D9-05D5-4109-B21B-6F6E0F351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D3757-48D9-4DBD-9676-F5A0A3C2934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2770B6F-BBFF-4329-84E7-61521781D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5632EBB-ED9A-4643-9700-CFCCF435E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6CEBB-7D3D-4B13-9CAA-6C2FC64638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292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F901CA6-AE82-4198-A12F-DE59A4489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D3757-48D9-4DBD-9676-F5A0A3C2934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12AE226-E2FD-4A27-956C-85832051E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B89CDCA-D6C2-42D9-A0D7-DAACF2A08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6CEBB-7D3D-4B13-9CAA-6C2FC64638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375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7070A1-1425-4D0C-82AA-9F01E5FE0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7D609AC-0CE2-4A23-9DE1-F1AA7EFBAF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AEBCC32-13BC-4948-8403-5716A4B63F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A73E20C-BEC9-4C28-8E87-2CC9B4EE8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D3757-48D9-4DBD-9676-F5A0A3C2934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1BF9068-74A0-407E-8612-C7DD21B10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4DAFEAD-827E-4275-9F29-BB59EF10A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6CEBB-7D3D-4B13-9CAA-6C2FC64638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170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509735-5BD7-4BA6-A3F5-C386E753D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CAD9B5A-7544-4C1D-974D-133B316520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47A6D54-FED5-4024-B825-EE2AEB3A2F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4589837-519C-4B2E-BDA3-E271FA98E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D3757-48D9-4DBD-9676-F5A0A3C2934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62DDFEC-8464-4C3D-BCEE-E6AEFC7A5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909D42C-C3F0-4865-A5E5-43F6499C8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6CEBB-7D3D-4B13-9CAA-6C2FC64638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9938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6BFAC0-F025-429E-BCC8-EFC5881D7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43F6029-AF0D-4C1E-8F17-810C2B5648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C1A202-C04E-4403-AAD3-7467550EA4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D3757-48D9-4DBD-9676-F5A0A3C2934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A140E4-1F1C-47CC-86C1-9BEA42FD68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749D09-71A5-4FD3-AF25-E3459D1A8C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6CEBB-7D3D-4B13-9CAA-6C2FC64638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133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image" Target="../media/image5.png"/><Relationship Id="rId7" Type="http://schemas.openxmlformats.org/officeDocument/2006/relationships/hyperlink" Target="http://ddyt.ru/rmts/mots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dyt.ru/rmts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hyperlink" Target="https://&#1088;82.&#1085;&#1072;&#1074;&#1080;&#1075;&#1072;&#1090;&#1086;&#1088;.&#1076;&#1077;&#1090;&#1080;/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FD1A9B0-9ED9-4C20-8AA8-2C16E3BCD5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0852" y="1862137"/>
            <a:ext cx="7166631" cy="462655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D11A04E-5D1C-413B-9184-57D6FEBA45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61313" y="63163"/>
            <a:ext cx="8570794" cy="1287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5241AE-27F5-42B1-B92F-A445665DD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410" y="1480074"/>
            <a:ext cx="6962774" cy="146443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dirty="0">
                <a:solidFill>
                  <a:srgbClr val="2B34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модельный центр дополнительного образования детей Республики Крым </a:t>
            </a:r>
            <a:br>
              <a:rPr lang="ru-RU" sz="1800" b="1" dirty="0">
                <a:solidFill>
                  <a:srgbClr val="2B34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2B34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Государственного бюджетного образовательного учреждения дополнительного образования Республики Крым </a:t>
            </a:r>
            <a:br>
              <a:rPr lang="ru-RU" sz="1800" dirty="0">
                <a:solidFill>
                  <a:srgbClr val="2B34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2B34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«Дворец детского и юношеского творчества»</a:t>
            </a:r>
            <a:br>
              <a:rPr lang="ru-RU" sz="1800" dirty="0">
                <a:solidFill>
                  <a:srgbClr val="2B34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2B34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(РМЦ ДОД РК (ГБОУ ДО РК «ДДЮТ»))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2DF624-B9F9-4A38-87EE-6754FCF15BAE}"/>
              </a:ext>
            </a:extLst>
          </p:cNvPr>
          <p:cNvSpPr txBox="1"/>
          <p:nvPr/>
        </p:nvSpPr>
        <p:spPr>
          <a:xfrm>
            <a:off x="2134791" y="3197364"/>
            <a:ext cx="7922418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/>
              <a:t> </a:t>
            </a:r>
            <a:r>
              <a:rPr lang="ru-RU" sz="1400" b="1" dirty="0">
                <a:solidFill>
                  <a:srgbClr val="2B343C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Внедрение Целевой модели развития системы доступного дополнительного образования в Республике Крым:</a:t>
            </a:r>
          </a:p>
          <a:p>
            <a:pPr algn="ctr"/>
            <a:r>
              <a:rPr lang="ru-RU" sz="1400" b="1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400" b="1" dirty="0">
                <a:solidFill>
                  <a:srgbClr val="2B34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втоматизированная информационная система Республики Крым «Навигатор дополнительного образования Республики Крым» и внедрение модели персонифицированного финансирования дополнительного образования детей в Республике Крым </a:t>
            </a:r>
          </a:p>
          <a:p>
            <a:pPr algn="ctr"/>
            <a:endParaRPr lang="ru-RU" sz="1600" b="1" dirty="0">
              <a:solidFill>
                <a:srgbClr val="2B343C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4251EB3-016E-403D-BBB5-7DED6DEE1F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50704" y="-648978"/>
            <a:ext cx="3588773" cy="359348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484E32A-1BD4-4E54-8709-C21D04C9B173}"/>
              </a:ext>
            </a:extLst>
          </p:cNvPr>
          <p:cNvSpPr txBox="1"/>
          <p:nvPr/>
        </p:nvSpPr>
        <p:spPr>
          <a:xfrm>
            <a:off x="8267700" y="4865996"/>
            <a:ext cx="353377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Докладчик: </a:t>
            </a:r>
            <a:r>
              <a:rPr lang="ru-RU" sz="1400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Кузьминова Е.А., заместитель директора, руководитель РМЦ ДОД РК (ГБОУ ДО РК «ДДЮТ»)</a:t>
            </a:r>
            <a:endParaRPr lang="ru-RU" sz="1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C2E81F-5598-4F76-9013-BC180AE212AD}"/>
              </a:ext>
            </a:extLst>
          </p:cNvPr>
          <p:cNvSpPr txBox="1"/>
          <p:nvPr/>
        </p:nvSpPr>
        <p:spPr>
          <a:xfrm>
            <a:off x="5132210" y="6051829"/>
            <a:ext cx="192757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Симферополь, 2021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26894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с рамкой - 65 фото">
            <a:extLst>
              <a:ext uri="{FF2B5EF4-FFF2-40B4-BE49-F238E27FC236}">
                <a16:creationId xmlns:a16="http://schemas.microsoft.com/office/drawing/2014/main" id="{8D11A04E-5D1C-413B-9184-57D6FEBA45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350" y="-161925"/>
            <a:ext cx="12468225" cy="7143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FC7FBCC-BF08-4C20-B377-282AEBF0D7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393"/>
          <a:stretch/>
        </p:blipFill>
        <p:spPr>
          <a:xfrm>
            <a:off x="6465767" y="2666464"/>
            <a:ext cx="5162549" cy="394298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A9D1909-E705-42F1-9E20-6D0F81B6B4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7020" y="309223"/>
            <a:ext cx="1423942" cy="131346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4251EB3-016E-403D-BBB5-7DED6DEE1F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50704" y="-648978"/>
            <a:ext cx="3174879" cy="317904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2522BD1-BCB2-4DA6-A04D-B9167A5454B6}"/>
              </a:ext>
            </a:extLst>
          </p:cNvPr>
          <p:cNvSpPr txBox="1"/>
          <p:nvPr/>
        </p:nvSpPr>
        <p:spPr>
          <a:xfrm>
            <a:off x="369767" y="1893356"/>
            <a:ext cx="1114119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В 2021 г. в Республике Крым в целях реализации мероприятий регионального проекта «Успех каждого ребенка» национального проекта «Образование» (далее – «Федеральный проект»), в соответствии с комплексом мер по внедрению Целевой модели развития региональной системы дополнительного образования детей в Республике Крым, утвержденной Постановлением Совета министров Республики Крым от 13.08.2019 № 442 были созданы: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D85FC5C-FEFE-4B22-8D19-99ED479A535A}"/>
              </a:ext>
            </a:extLst>
          </p:cNvPr>
          <p:cNvSpPr txBox="1"/>
          <p:nvPr/>
        </p:nvSpPr>
        <p:spPr>
          <a:xfrm>
            <a:off x="369767" y="3635436"/>
            <a:ext cx="6096000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sz="1400" b="1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модельный центр – проектный офис по мероприятиям «Федерального проекта», </a:t>
            </a:r>
            <a:r>
              <a:rPr lang="ru-RU" sz="1400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ядро региональной системы дополнительного образования детей  осуществляющий организационное, методическое и аналитическое сопровождение и мониторинг развития системы ДОД на территории Республики Крым, обеспечивающий  взаимодействие между участниками ФП.</a:t>
            </a:r>
          </a:p>
          <a:p>
            <a:pPr marL="285750" indent="-285750" algn="just">
              <a:buFontTx/>
              <a:buChar char="-"/>
            </a:pPr>
            <a:r>
              <a:rPr lang="ru-RU" sz="1400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Создан РМЦ, как структурное подразделение ГБОУ ДО РК «Дворец детского и юношеского творчества» г. Симферополь</a:t>
            </a:r>
            <a:r>
              <a:rPr lang="en-US" sz="1400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http://ddyt.ru/rmts</a:t>
            </a:r>
            <a:r>
              <a:rPr lang="ru-RU" sz="1400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;</a:t>
            </a:r>
          </a:p>
          <a:p>
            <a:pPr algn="just"/>
            <a:endParaRPr lang="ru-RU" sz="1400" dirty="0">
              <a:solidFill>
                <a:srgbClr val="2B34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1400" b="1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муниципальных опорных центров </a:t>
            </a:r>
            <a:r>
              <a:rPr lang="ru-RU" sz="1400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(муниципальных районах (городских округах) Республики Крым ) </a:t>
            </a:r>
            <a:r>
              <a:rPr lang="en-US" sz="1400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http://ddyt.ru/rmts/mots</a:t>
            </a:r>
            <a:r>
              <a:rPr lang="ru-RU" sz="1400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EE1F4C8-4FCD-43E9-BC73-AFC8CB101CF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84174" y="248554"/>
            <a:ext cx="7315199" cy="137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11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с рамкой - 65 фото">
            <a:extLst>
              <a:ext uri="{FF2B5EF4-FFF2-40B4-BE49-F238E27FC236}">
                <a16:creationId xmlns:a16="http://schemas.microsoft.com/office/drawing/2014/main" id="{8D11A04E-5D1C-413B-9184-57D6FEBA45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113" y="-142875"/>
            <a:ext cx="12468225" cy="7143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5241AE-27F5-42B1-B92F-A445665DD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6577" y="357506"/>
            <a:ext cx="6962774" cy="12124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dirty="0">
                <a:solidFill>
                  <a:srgbClr val="2B34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модельный центр дополнительного образования детей Республики Крым </a:t>
            </a:r>
            <a:br>
              <a:rPr lang="ru-RU" sz="1800" b="1" dirty="0">
                <a:solidFill>
                  <a:srgbClr val="2B34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2B34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Государственного бюджетного образовательного учреждения дополнительного образования Республики Крым </a:t>
            </a:r>
            <a:br>
              <a:rPr lang="ru-RU" sz="1800" b="1" dirty="0">
                <a:solidFill>
                  <a:srgbClr val="2B34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2B34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«Дворец детского и юношеского творчества»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BAC057-CFA2-44D1-B4B6-380882F4AE9E}"/>
              </a:ext>
            </a:extLst>
          </p:cNvPr>
          <p:cNvSpPr txBox="1"/>
          <p:nvPr/>
        </p:nvSpPr>
        <p:spPr>
          <a:xfrm>
            <a:off x="644034" y="2235067"/>
            <a:ext cx="4661391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2B343C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Цель Регионального модельного центра (РМЦ) – </a:t>
            </a:r>
            <a:r>
              <a:rPr lang="ru-RU" sz="1600" dirty="0">
                <a:solidFill>
                  <a:srgbClr val="2B343C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создание условий для обеспечения в Республике Крым эффективной системы взаимодействия участников в сфере дополнительного образования детей по реализации современных, вариативных и востребованных дополнительных общеобразовательных программ для детей различных направленностей (технической, естественнонаучной, художественной, социально-гуманитарной, туристско-краеведческой, физкультурно-спортивной), обеспечивающей достижение показателей развития системы дополнительного образования детей, установленных указами Президента РФ, в рамках федерального проекта «Успех каждого ребёнка» национального проекта «Образование».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2787BB5-F47B-4791-9198-F1B150B180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1267" y="1876424"/>
            <a:ext cx="5381387" cy="372427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A79F865-159A-48A2-8FEF-83DDA572B7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816" y="222046"/>
            <a:ext cx="2386358" cy="134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589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с рамкой - 65 фото">
            <a:extLst>
              <a:ext uri="{FF2B5EF4-FFF2-40B4-BE49-F238E27FC236}">
                <a16:creationId xmlns:a16="http://schemas.microsoft.com/office/drawing/2014/main" id="{8D11A04E-5D1C-413B-9184-57D6FEBA45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113" y="-142875"/>
            <a:ext cx="12468225" cy="7143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BE3601-7B30-41D5-A733-065FDB7890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050" y="1645179"/>
            <a:ext cx="2804403" cy="71939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1495328-A2D2-42A7-B575-D022FAEE89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5251" y="2709657"/>
            <a:ext cx="1664352" cy="29263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75EB88F-BFF2-41E0-8232-4D8B5892F186}"/>
              </a:ext>
            </a:extLst>
          </p:cNvPr>
          <p:cNvSpPr txBox="1"/>
          <p:nvPr/>
        </p:nvSpPr>
        <p:spPr>
          <a:xfrm>
            <a:off x="476109" y="2187938"/>
            <a:ext cx="6300786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Ссылка </a:t>
            </a:r>
            <a:r>
              <a:rPr lang="ru-RU" sz="1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https://р82.навигатор.дети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9DD9023-D458-4929-BAA5-AFCD4FB84C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845" y="2562015"/>
            <a:ext cx="718219" cy="80919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9EFA8EE-F332-4705-A795-32676B768F03}"/>
              </a:ext>
            </a:extLst>
          </p:cNvPr>
          <p:cNvSpPr txBox="1"/>
          <p:nvPr/>
        </p:nvSpPr>
        <p:spPr>
          <a:xfrm>
            <a:off x="5415105" y="229790"/>
            <a:ext cx="6300786" cy="65325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350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350" dirty="0">
                <a:solidFill>
                  <a:srgbClr val="2B34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настоящее время </a:t>
            </a:r>
            <a:r>
              <a:rPr lang="ru-RU" sz="1350" dirty="0" err="1">
                <a:solidFill>
                  <a:srgbClr val="2B34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350" dirty="0">
                <a:solidFill>
                  <a:srgbClr val="2B34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развивает систему дополнительного образования в рамках федерального проекта «Успех каждого ребенка» национального проекта «Образование». </a:t>
            </a:r>
            <a:r>
              <a:rPr lang="ru-RU" sz="1350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реализации мероприятий </a:t>
            </a:r>
            <a:r>
              <a:rPr lang="ru-RU" sz="1350" dirty="0">
                <a:solidFill>
                  <a:srgbClr val="2B34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была создана автоматизированная информационная система Республики Крым </a:t>
            </a:r>
            <a:r>
              <a:rPr lang="ru-RU" sz="1350" b="1" dirty="0">
                <a:solidFill>
                  <a:srgbClr val="2B34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«Навигатор дополнительного образования Республики Крым»</a:t>
            </a:r>
            <a:r>
              <a:rPr lang="ru-RU" sz="1350" dirty="0">
                <a:solidFill>
                  <a:srgbClr val="2B34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(приказ Министерства образования, науки и молодежи Республики Крым от 16.07.2021 г. № 1204 «Об автоматизированной информационной системе Республики Крым «Навигатор дополнительного образования Республики Крым»). </a:t>
            </a:r>
          </a:p>
          <a:p>
            <a:pPr algn="just"/>
            <a:r>
              <a:rPr lang="ru-RU" sz="1350" b="1" dirty="0">
                <a:solidFill>
                  <a:srgbClr val="2B34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Навигатор – это одна из составляющих частей Целевой модели развития системы дополнительного образования детей. Данная система </a:t>
            </a:r>
            <a:r>
              <a:rPr lang="ru-RU" sz="1350" dirty="0">
                <a:solidFill>
                  <a:srgbClr val="2B34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рассчитана на представителей учреждений дополнительного образования и органов местной власти, принимающих управленческие решения в области дополнительного образования, а также для родительской общественности.</a:t>
            </a:r>
          </a:p>
          <a:p>
            <a:pPr algn="just"/>
            <a:r>
              <a:rPr lang="ru-RU" sz="1350" dirty="0">
                <a:solidFill>
                  <a:srgbClr val="2B34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Эта система уникальна и не имеет аналогов в международном масштабе. В системе представлены варианты мест дополнительного образования в регионе и их подробное описание: адрес, цели, программы и т. д. </a:t>
            </a:r>
          </a:p>
          <a:p>
            <a:pPr marL="285750" indent="-285750" algn="just">
              <a:buFontTx/>
              <a:buChar char="-"/>
            </a:pPr>
            <a:r>
              <a:rPr lang="ru-RU" sz="1350" b="1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sz="1350" b="1" dirty="0">
                <a:solidFill>
                  <a:srgbClr val="2B34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ель</a:t>
            </a:r>
            <a:r>
              <a:rPr lang="ru-RU" sz="1350" dirty="0">
                <a:solidFill>
                  <a:srgbClr val="2B34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«Навигатора» – помочь родителям выбрать направления развития детей: секции, кружки и т.д. </a:t>
            </a:r>
          </a:p>
          <a:p>
            <a:pPr marL="285750" indent="-285750" algn="just">
              <a:buFontTx/>
              <a:buChar char="-"/>
            </a:pPr>
            <a:r>
              <a:rPr lang="ru-RU" sz="1350" b="1" dirty="0">
                <a:solidFill>
                  <a:srgbClr val="2B34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Задача</a:t>
            </a:r>
            <a:r>
              <a:rPr lang="ru-RU" sz="1350" dirty="0">
                <a:solidFill>
                  <a:srgbClr val="2B34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«Навигатора»: обеспечение доступа к современным общеразвивающим программам дополнительного образования детей и предоставления исчерпывающей информации для детей, подростков и родителей (законных представителей) об образовательных услугах организаций дополнительного образования.</a:t>
            </a:r>
          </a:p>
          <a:p>
            <a:pPr algn="just"/>
            <a:r>
              <a:rPr lang="ru-RU" sz="1350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350" dirty="0">
                <a:solidFill>
                  <a:srgbClr val="2B34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системе предусмотрен фильтр, где можно задать интересующие параметры (например, возраст ребенка, способности, особенности здоровья и т.д.) и получить возможные варианты кружков и секций. Например, выбрать творческое объединение социально-гуманитарной направленности или занятия танцами.</a:t>
            </a:r>
          </a:p>
          <a:p>
            <a:pPr algn="just"/>
            <a:r>
              <a:rPr lang="ru-RU" sz="1350" dirty="0">
                <a:solidFill>
                  <a:srgbClr val="2B34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Причем есть возможность выбрать те кружки и секции, которые </a:t>
            </a:r>
          </a:p>
          <a:p>
            <a:pPr algn="just"/>
            <a:r>
              <a:rPr lang="ru-RU" sz="1350" dirty="0">
                <a:solidFill>
                  <a:srgbClr val="2B34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можно будет оплатить средствами </a:t>
            </a:r>
            <a:r>
              <a:rPr lang="ru-RU" sz="1350" b="1" dirty="0">
                <a:solidFill>
                  <a:srgbClr val="2B34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сертификата.</a:t>
            </a:r>
            <a:r>
              <a:rPr lang="ru-RU" sz="1350" dirty="0">
                <a:solidFill>
                  <a:srgbClr val="2B34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Чтобы найти такие </a:t>
            </a:r>
          </a:p>
          <a:p>
            <a:pPr algn="just"/>
            <a:r>
              <a:rPr lang="ru-RU" sz="1350" dirty="0">
                <a:solidFill>
                  <a:srgbClr val="2B34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кружки, нужно выбрать в каталоге поиска программ </a:t>
            </a:r>
          </a:p>
          <a:p>
            <a:pPr algn="just"/>
            <a:r>
              <a:rPr lang="ru-RU" sz="1350" dirty="0">
                <a:solidFill>
                  <a:srgbClr val="2B34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350" b="1" dirty="0">
                <a:solidFill>
                  <a:srgbClr val="2B34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доступна ОПЛАТА сертификатом</a:t>
            </a:r>
            <a:r>
              <a:rPr lang="ru-RU" sz="1350" dirty="0">
                <a:solidFill>
                  <a:srgbClr val="2B34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2D4BC65-5C59-4A5A-B77D-EFD9E62276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8325" y="3569574"/>
            <a:ext cx="4544659" cy="3017113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B372B6DF-3641-4D0B-9406-3AB1E9E536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95999" y="-487963"/>
            <a:ext cx="2890953" cy="2894747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ABCE56B-998A-4860-9AC4-A560C90CA94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76202" y="5813566"/>
            <a:ext cx="814644" cy="81464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767E76B-7433-43AE-979D-4772D06A2EC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04431" y="229790"/>
            <a:ext cx="2250343" cy="1271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246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с рамкой - 65 фото">
            <a:extLst>
              <a:ext uri="{FF2B5EF4-FFF2-40B4-BE49-F238E27FC236}">
                <a16:creationId xmlns:a16="http://schemas.microsoft.com/office/drawing/2014/main" id="{8D11A04E-5D1C-413B-9184-57D6FEBA45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114" y="-142875"/>
            <a:ext cx="12468225" cy="7143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B372B6DF-3641-4D0B-9406-3AB1E9E53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8113" y="-411762"/>
            <a:ext cx="2490601" cy="249387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C419E05-8791-4203-98F7-AF4BD9F7E042}"/>
              </a:ext>
            </a:extLst>
          </p:cNvPr>
          <p:cNvSpPr txBox="1"/>
          <p:nvPr/>
        </p:nvSpPr>
        <p:spPr>
          <a:xfrm>
            <a:off x="2466469" y="284866"/>
            <a:ext cx="9312271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     </a:t>
            </a:r>
            <a:r>
              <a:rPr lang="ru-RU" sz="135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 помощью внедрения новой системы государство стремиться улучшить качество дополнительного образования для детей. В связи с этим бала внедрена </a:t>
            </a:r>
            <a:r>
              <a:rPr lang="ru-RU" sz="135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модель персонифицированного финансирования дополнительного образования детей в Республике Крым</a:t>
            </a:r>
            <a:r>
              <a:rPr lang="ru-RU" sz="135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(Постановление Совета министров Республики Крым от 31.03.21 г. № 196 ).</a:t>
            </a:r>
          </a:p>
          <a:p>
            <a:pPr algn="just"/>
            <a:r>
              <a:rPr lang="ru-RU" sz="135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Персонифицированное финансирование ДОД РК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система, предусматривающая закрепление обязательств государства по оплате образования, в котором прежде всего заинтересован ребенок. </a:t>
            </a:r>
            <a:r>
              <a:rPr lang="ru-RU" sz="135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бюджетное финансирование смогут рассчитывать только программы, которые интересны населению. Остальным придется меняться. </a:t>
            </a:r>
          </a:p>
          <a:p>
            <a:pPr algn="just"/>
            <a:r>
              <a:rPr lang="ru-RU" sz="135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результате внедрения больше детей сможет обучаться в секциях на платной основе. Если раньше семья не могла себе позволить ходить на какой-то кружок, то теперь с помощью сертификата можно оплатить обучение ребенка частично или в полном объеме. Это будет зависеть от суммы, на которую выдан сертификат, и стоимости кружка.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D5BED11-0577-4171-8B46-4585FFF34227}"/>
              </a:ext>
            </a:extLst>
          </p:cNvPr>
          <p:cNvSpPr txBox="1"/>
          <p:nvPr/>
        </p:nvSpPr>
        <p:spPr>
          <a:xfrm>
            <a:off x="404724" y="2670315"/>
            <a:ext cx="5383517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350" dirty="0">
                <a:solidFill>
                  <a:srgbClr val="000000"/>
                </a:solidFill>
                <a:latin typeface="Times New Roman" panose="02020603050405020304" pitchFamily="18" charset="0"/>
              </a:rPr>
              <a:t>То есть, за ребенком закрепляется гарантия, что вне зависимости от того, какую программу дополнительного образования он выберет, к какому поставщику услуг (муниципальному, частному, государственному) пойдет обучаться, он может рассчитывать на то, что государство заплатит за его обучение.</a:t>
            </a:r>
          </a:p>
          <a:p>
            <a:pPr algn="just"/>
            <a:r>
              <a:rPr lang="ru-RU" sz="1350" dirty="0">
                <a:solidFill>
                  <a:srgbClr val="000000"/>
                </a:solidFill>
                <a:latin typeface="Times New Roman" panose="02020603050405020304" pitchFamily="18" charset="0"/>
              </a:rPr>
              <a:t>     Получив сертификат, ребенок, как и раньше, сможет бесплатно посещать секции и кружки, только теперь он будет сам регулировать процесс оплаты.</a:t>
            </a:r>
          </a:p>
          <a:p>
            <a:pPr algn="just"/>
            <a:r>
              <a:rPr lang="ru-RU" sz="1350" dirty="0">
                <a:solidFill>
                  <a:srgbClr val="000000"/>
                </a:solidFill>
                <a:latin typeface="Times New Roman" panose="02020603050405020304" pitchFamily="18" charset="0"/>
              </a:rPr>
              <a:t>    Сертификат можно «потратить» на любую программу дополнительного образования образовательных организаций города или района. </a:t>
            </a:r>
          </a:p>
          <a:p>
            <a:pPr algn="just"/>
            <a:endParaRPr lang="ru-RU" sz="135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1350" dirty="0">
                <a:solidFill>
                  <a:srgbClr val="000000"/>
                </a:solidFill>
                <a:latin typeface="Times New Roman" panose="02020603050405020304" pitchFamily="18" charset="0"/>
              </a:rPr>
              <a:t>    Заинтересованные организации, предоставляющие вашим детям услуги, проходят </a:t>
            </a:r>
            <a:r>
              <a:rPr lang="ru-RU" sz="135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независимую оценку программ </a:t>
            </a:r>
            <a:r>
              <a:rPr lang="ru-RU" sz="1350" dirty="0">
                <a:solidFill>
                  <a:srgbClr val="000000"/>
                </a:solidFill>
                <a:latin typeface="Times New Roman" panose="02020603050405020304" pitchFamily="18" charset="0"/>
              </a:rPr>
              <a:t>(Приказ МОНМ РК от 25.06.2021 г. № 1096 «Об утверждении Регламента проведения независимой оценки качества ДООП в РК в 2021-2022 годах», и будут входить в </a:t>
            </a:r>
            <a:r>
              <a:rPr lang="ru-RU" sz="135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реестр поставщиков образовательных услуг</a:t>
            </a:r>
            <a:r>
              <a:rPr lang="ru-RU" sz="1350" dirty="0">
                <a:solidFill>
                  <a:srgbClr val="000000"/>
                </a:solidFill>
                <a:latin typeface="Times New Roman" panose="02020603050405020304" pitchFamily="18" charset="0"/>
              </a:rPr>
              <a:t>. Родителям лишь остается выбрать среди них. А по итогам получения ребенком образования, оценить выбранную программу.</a:t>
            </a:r>
          </a:p>
          <a:p>
            <a:pPr algn="just"/>
            <a:endParaRPr lang="ru-RU" sz="135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69112C1-FF5E-44DD-83C9-7FFAE2A243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265" y="3289237"/>
            <a:ext cx="5886022" cy="340711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0A77319-E214-49FE-87D6-EF7EF9CADA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9875" y="2082108"/>
            <a:ext cx="1357400" cy="117641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017819E-4065-4B6D-A162-8DD598B1AA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022" y="1623638"/>
            <a:ext cx="1853028" cy="1046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887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с рамкой - 65 фото">
            <a:extLst>
              <a:ext uri="{FF2B5EF4-FFF2-40B4-BE49-F238E27FC236}">
                <a16:creationId xmlns:a16="http://schemas.microsoft.com/office/drawing/2014/main" id="{8D11A04E-5D1C-413B-9184-57D6FEBA45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245" y="-142875"/>
            <a:ext cx="12468225" cy="7143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B372B6DF-3641-4D0B-9406-3AB1E9E53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8113" y="-485333"/>
            <a:ext cx="2890953" cy="289474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6CD4A16-BA7C-46A2-922C-6677E514E5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58590" y="260685"/>
            <a:ext cx="2040995" cy="289474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6AF4ECC-329C-46BC-AED3-ADF2DEF62019}"/>
              </a:ext>
            </a:extLst>
          </p:cNvPr>
          <p:cNvSpPr txBox="1"/>
          <p:nvPr/>
        </p:nvSpPr>
        <p:spPr>
          <a:xfrm>
            <a:off x="5411279" y="578733"/>
            <a:ext cx="6300786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бюджетные деньги, которые предназначены для оплаты внешкольного образования детей. Смысл его введения в том, что теперь финансироваться будут только те программы, которые востребованы у родителей и детей, а не те, что были запланированы в рамках госзаказа.</a:t>
            </a:r>
          </a:p>
          <a:p>
            <a:pPr algn="just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Персональный сертификат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документ, выступающий гарантией ребенку со стороны государства. Он подтверждает, что конкретный ребенок может посещать выбранный кружок или секцию за счет бюджетных средств.</a:t>
            </a:r>
          </a:p>
          <a:p>
            <a:pPr algn="just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Бумажный формат сертификата не предусмотрен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Фактически сертификат представляет собой электронную запись в информационной базе. В системе будет отображаться состояние счета и история списания денежных средств. Все данные надежно защищены.</a:t>
            </a:r>
          </a:p>
          <a:p>
            <a:pPr algn="just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 присваивается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детям от 5 до 18 лет. У него есть конкретный номинал. Это реальные деньги, выделяемые из бюджета.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Потратить их можно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по целевому назначению — на оплату занятий ребенка в секции или кружке. Размер номинала сертификата определяется местными властями.</a:t>
            </a:r>
          </a:p>
          <a:p>
            <a:pPr algn="just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получения сертификата в «Навигаторе»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авторизованному пользователю необходимо в личном кабинете, во вкладке «Дети» нажать «Получить сертификат».</a:t>
            </a:r>
          </a:p>
          <a:p>
            <a:pPr algn="just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Государство, передавая средства родителям на образование ребенка, думает, что только родители смогут распорядиться ими лучше. Поэтому делайте все ради успешного будущего своих детей!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75064B4-081D-455D-9932-13D595BFC7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222" y="3128392"/>
            <a:ext cx="5087057" cy="307602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A694021-397F-4358-9A45-D6CD33F7C4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4222" y="1876596"/>
            <a:ext cx="2072033" cy="117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715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с рамкой - 65 фото">
            <a:extLst>
              <a:ext uri="{FF2B5EF4-FFF2-40B4-BE49-F238E27FC236}">
                <a16:creationId xmlns:a16="http://schemas.microsoft.com/office/drawing/2014/main" id="{8D11A04E-5D1C-413B-9184-57D6FEBA45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999" y="-142875"/>
            <a:ext cx="12468225" cy="7143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B372B6DF-3641-4D0B-9406-3AB1E9E53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5999" y="-487963"/>
            <a:ext cx="2890953" cy="289474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3D3BC93-DC13-45A5-9AD7-CC231C11B5C5}"/>
              </a:ext>
            </a:extLst>
          </p:cNvPr>
          <p:cNvSpPr txBox="1"/>
          <p:nvPr/>
        </p:nvSpPr>
        <p:spPr>
          <a:xfrm>
            <a:off x="357187" y="2328730"/>
            <a:ext cx="1134427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Дополнительное образование детей является важным фактором повышения социальной стабильности и справедливости в обществе посредством создания условий для успешности каждого ребенка независимо от места жительства и социально-экономического статуса семьи. Оно выполняет функции «социального лифта» для значительной части детей, которая не получает необходимого объема или качества образовательных ресурсов в семье и общеобразовательных организациях, компенсируя, таким образом, их недостатки, или предоставляет альтернативные возможности для образовательных и социальных достижений детей, в том числе таких категорий детей, как дети с ограниченными возможностями здоровья, дети, находящиеся в трудной жизненной ситуации.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674FE01-434C-41DA-8BA3-16E12D68C4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255" y="227256"/>
            <a:ext cx="3572188" cy="201555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231C408-A5C2-46A6-B080-8D8FF1673A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7161" y="4016102"/>
            <a:ext cx="4729164" cy="2595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90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с рамкой - 65 фото">
            <a:extLst>
              <a:ext uri="{FF2B5EF4-FFF2-40B4-BE49-F238E27FC236}">
                <a16:creationId xmlns:a16="http://schemas.microsoft.com/office/drawing/2014/main" id="{8D11A04E-5D1C-413B-9184-57D6FEBA45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499" y="-142875"/>
            <a:ext cx="12562726" cy="7143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712F950-548B-493A-B9F4-D619AE441C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6487" y="725090"/>
            <a:ext cx="7439026" cy="557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5086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1258</Words>
  <Application>Microsoft Office PowerPoint</Application>
  <PresentationFormat>Широкоэкранный</PresentationFormat>
  <Paragraphs>43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Региональный модельный центр дополнительного образования детей Республики Крым  Государственного бюджетного образовательного учреждения дополнительного образования Республики Крым  «Дворец детского и юношеского творчества» (РМЦ ДОД РК (ГБОУ ДО РК «ДДЮТ»))</vt:lpstr>
      <vt:lpstr>Презентация PowerPoint</vt:lpstr>
      <vt:lpstr>Региональный модельный центр дополнительного образования детей Республики Крым  Государственного бюджетного образовательного учреждения дополнительного образования Республики Крым  «Дворец детского и юношеского творчества»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Региональный модельный центр дополнительного образования детей Республики Крым  Государственного бюджетного образовательного учреждения дополнительного образования Республики Крым  «Дворец детского и юношеского творчества» (РМЦ ДОД РК (ГБОУ ДО РК «ДДЮТ»))</dc:title>
  <dc:creator>Ann</dc:creator>
  <cp:lastModifiedBy>Kuzminova</cp:lastModifiedBy>
  <cp:revision>48</cp:revision>
  <dcterms:created xsi:type="dcterms:W3CDTF">2021-09-24T08:35:33Z</dcterms:created>
  <dcterms:modified xsi:type="dcterms:W3CDTF">2021-09-28T07:41:20Z</dcterms:modified>
</cp:coreProperties>
</file>