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428" r:id="rId3"/>
    <p:sldId id="427" r:id="rId4"/>
    <p:sldId id="432" r:id="rId5"/>
    <p:sldId id="431" r:id="rId6"/>
    <p:sldId id="430" r:id="rId7"/>
    <p:sldId id="429" r:id="rId8"/>
    <p:sldId id="435" r:id="rId9"/>
    <p:sldId id="434" r:id="rId10"/>
    <p:sldId id="433" r:id="rId11"/>
    <p:sldId id="436" r:id="rId12"/>
    <p:sldId id="426" r:id="rId13"/>
    <p:sldId id="395" r:id="rId14"/>
    <p:sldId id="419" r:id="rId15"/>
    <p:sldId id="420" r:id="rId16"/>
    <p:sldId id="409" r:id="rId17"/>
    <p:sldId id="422" r:id="rId18"/>
    <p:sldId id="408" r:id="rId19"/>
    <p:sldId id="421" r:id="rId20"/>
    <p:sldId id="407" r:id="rId21"/>
    <p:sldId id="423" r:id="rId22"/>
    <p:sldId id="411" r:id="rId23"/>
    <p:sldId id="425" r:id="rId24"/>
    <p:sldId id="397" r:id="rId25"/>
    <p:sldId id="3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404" autoAdjust="0"/>
  </p:normalViewPr>
  <p:slideViewPr>
    <p:cSldViewPr>
      <p:cViewPr>
        <p:scale>
          <a:sx n="102" d="100"/>
          <a:sy n="102" d="100"/>
        </p:scale>
        <p:origin x="186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2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8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Республиканский методический семинар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«Организация </a:t>
            </a:r>
            <a:r>
              <a:rPr lang="ru-RU" sz="2200" b="1" dirty="0">
                <a:solidFill>
                  <a:srgbClr val="002060"/>
                </a:solidFill>
              </a:rPr>
              <a:t>и проведение республиканских этапов Всероссийских мероприятий туристско-краеведческой и физкультурно-спортивной направленности»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 2023 году»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36240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142" y="4293096"/>
            <a:ext cx="4676906" cy="18722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</a:t>
            </a:r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: </a:t>
            </a:r>
            <a:r>
              <a:rPr lang="ru-RU" sz="1400" i="1" cap="none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Калёшник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Эвелина Владимировна, </a:t>
            </a:r>
            <a:endParaRPr lang="ru-RU" sz="14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з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аведующий краеведческим отделом </a:t>
            </a:r>
            <a:endParaRPr lang="ru-RU" sz="14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38109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Республиканский этап Всероссийского конкурса исследовательских краеведческих работ обучающихся «Отечество» в 2023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году (ПРОЕКТ)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проводится в 3 этапа: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- школьный – май – сентябрь 2023 года;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- муниципальный – до 27 октября 2023 года;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- республиканский (заочный, очный</a:t>
            </a:r>
            <a:r>
              <a:rPr lang="ru-RU" sz="1400" dirty="0" smtClean="0">
                <a:solidFill>
                  <a:srgbClr val="002060"/>
                </a:solidFill>
              </a:rPr>
              <a:t>) – </a:t>
            </a:r>
            <a:r>
              <a:rPr lang="ru-RU" sz="1400" dirty="0">
                <a:solidFill>
                  <a:srgbClr val="002060"/>
                </a:solidFill>
              </a:rPr>
              <a:t>с 30 октября </a:t>
            </a:r>
            <a:r>
              <a:rPr lang="ru-RU" sz="1400" dirty="0" smtClean="0">
                <a:solidFill>
                  <a:srgbClr val="002060"/>
                </a:solidFill>
              </a:rPr>
              <a:t>по 24 ноября – заочный, 01-02 </a:t>
            </a:r>
            <a:r>
              <a:rPr lang="ru-RU" sz="1400" dirty="0">
                <a:solidFill>
                  <a:srgbClr val="002060"/>
                </a:solidFill>
              </a:rPr>
              <a:t>декабря </a:t>
            </a:r>
            <a:r>
              <a:rPr lang="ru-RU" sz="1400" dirty="0" smtClean="0">
                <a:solidFill>
                  <a:srgbClr val="002060"/>
                </a:solidFill>
              </a:rPr>
              <a:t>– очный тур; - всероссийский </a:t>
            </a:r>
            <a:r>
              <a:rPr lang="ru-RU" sz="1400" dirty="0">
                <a:solidFill>
                  <a:srgbClr val="002060"/>
                </a:solidFill>
              </a:rPr>
              <a:t>(заочный, очный) – февраль – апрель 2024 года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участников Конкурса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ведущих поисковую и научно-исследовательскую работу по изучению краеведения, предлагаются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номинации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37160" indent="0">
              <a:buNone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Археология</a:t>
            </a:r>
            <a:r>
              <a:rPr lang="ru-RU" sz="1400" dirty="0">
                <a:solidFill>
                  <a:srgbClr val="002060"/>
                </a:solidFill>
              </a:rPr>
              <a:t> (изучение исторического прошлого края по вещественным источникам: изучение непосредственных остатков человеческой деятельности);</a:t>
            </a:r>
          </a:p>
          <a:p>
            <a:pPr marL="13716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Военная история. Поиск</a:t>
            </a:r>
            <a:r>
              <a:rPr lang="ru-RU" sz="1400" dirty="0">
                <a:solidFill>
                  <a:srgbClr val="002060"/>
                </a:solidFill>
              </a:rPr>
              <a:t> (исследование событий военной истории </a:t>
            </a:r>
            <a:r>
              <a:rPr lang="ru-RU" sz="1400" dirty="0" smtClean="0">
                <a:solidFill>
                  <a:srgbClr val="002060"/>
                </a:solidFill>
              </a:rPr>
              <a:t>на </a:t>
            </a:r>
            <a:r>
              <a:rPr lang="ru-RU" sz="1400" dirty="0">
                <a:solidFill>
                  <a:srgbClr val="002060"/>
                </a:solidFill>
              </a:rPr>
              <a:t>местном краеведческом материале, увековечение памяти земляков);</a:t>
            </a:r>
          </a:p>
          <a:p>
            <a:pPr marL="13716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Культурное наследие</a:t>
            </a:r>
            <a:r>
              <a:rPr lang="ru-RU" sz="1400" dirty="0">
                <a:solidFill>
                  <a:srgbClr val="002060"/>
                </a:solidFill>
              </a:rPr>
              <a:t> (изучение культурного наследия и творчества жителей родного края, фиксация событий культурной жизни родного края);</a:t>
            </a:r>
          </a:p>
          <a:p>
            <a:pPr marL="13716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Природное наследие. Юные геологи</a:t>
            </a:r>
            <a:r>
              <a:rPr lang="ru-RU" sz="1400" dirty="0">
                <a:solidFill>
                  <a:srgbClr val="002060"/>
                </a:solidFill>
              </a:rPr>
              <a:t> (изучение и охрана природного наследия; исследовательская деятельность учащихся в области геологии);</a:t>
            </a:r>
          </a:p>
          <a:p>
            <a:pPr marL="13716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Родословие</a:t>
            </a:r>
            <a:r>
              <a:rPr lang="ru-RU" sz="1400" dirty="0">
                <a:solidFill>
                  <a:srgbClr val="002060"/>
                </a:solidFill>
              </a:rPr>
              <a:t> (изучение родословных, семейных традиций и обрядов, развитие и поощрение интереса к истории рода); </a:t>
            </a:r>
          </a:p>
          <a:p>
            <a:pPr marL="13716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Школьные музеи. История образования. Экскурсоводы-краеведы</a:t>
            </a:r>
            <a:r>
              <a:rPr lang="ru-RU" sz="1400" dirty="0">
                <a:solidFill>
                  <a:srgbClr val="002060"/>
                </a:solidFill>
              </a:rPr>
              <a:t> (изучение истории отдельных образовательных организаций, школьных музеев, истории детских и молодежных организаций; представление экскурсий по территории, по своему школьному музею</a:t>
            </a:r>
            <a:r>
              <a:rPr lang="ru-RU" sz="1400" dirty="0" smtClean="0">
                <a:solidFill>
                  <a:srgbClr val="002060"/>
                </a:solidFill>
              </a:rPr>
              <a:t>);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8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Земляки</a:t>
            </a:r>
            <a:r>
              <a:rPr lang="ru-RU" sz="3200" dirty="0">
                <a:solidFill>
                  <a:srgbClr val="002060"/>
                </a:solidFill>
              </a:rPr>
              <a:t> (изучение жизни и деятельности земляков, государственных деятелей, работников сферы искусств и достижений российских (советских) спортсменов, участников Олимпийских игр и др.);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Летопись родного края</a:t>
            </a:r>
            <a:r>
              <a:rPr lang="ru-RU" sz="3200" dirty="0">
                <a:solidFill>
                  <a:srgbClr val="002060"/>
                </a:solidFill>
              </a:rPr>
              <a:t> (изучение истории и природы родного </a:t>
            </a:r>
            <a:r>
              <a:rPr lang="ru-RU" sz="3200" dirty="0" smtClean="0">
                <a:solidFill>
                  <a:srgbClr val="002060"/>
                </a:solidFill>
              </a:rPr>
              <a:t>края </a:t>
            </a:r>
            <a:r>
              <a:rPr lang="ru-RU" sz="3200" dirty="0">
                <a:solidFill>
                  <a:srgbClr val="002060"/>
                </a:solidFill>
              </a:rPr>
              <a:t>с древнейших времен до сегодняшнего дня, составление летописи наших дней, изучение отдельных, наиболее ярких или малоизвестных исторических событий, природных явлений или воссоздание общей истории края);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Литературное краеведение. Топонимика</a:t>
            </a:r>
            <a:r>
              <a:rPr lang="ru-RU" sz="3200" dirty="0">
                <a:solidFill>
                  <a:srgbClr val="002060"/>
                </a:solidFill>
              </a:rPr>
              <a:t> (изучение литературного наследия родного края, изучение происхождения географических названий </a:t>
            </a:r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родном крае);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Экологическое краеведение</a:t>
            </a:r>
            <a:r>
              <a:rPr lang="ru-RU" sz="3200" dirty="0">
                <a:solidFill>
                  <a:srgbClr val="002060"/>
                </a:solidFill>
              </a:rPr>
              <a:t> (изучение окружающей природной среды во всем ее многообразии); 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Этнография</a:t>
            </a:r>
            <a:r>
              <a:rPr lang="ru-RU" sz="3200" dirty="0">
                <a:solidFill>
                  <a:srgbClr val="002060"/>
                </a:solidFill>
              </a:rPr>
              <a:t> (исследование материальной и духовной культуры народов Крыма, их семейного и общественного быта, хозяйственных занятий </a:t>
            </a:r>
            <a:r>
              <a:rPr lang="ru-RU" sz="3200" dirty="0" smtClean="0">
                <a:solidFill>
                  <a:srgbClr val="002060"/>
                </a:solidFill>
              </a:rPr>
              <a:t>и </a:t>
            </a:r>
            <a:r>
              <a:rPr lang="ru-RU" sz="3200" dirty="0">
                <a:solidFill>
                  <a:srgbClr val="002060"/>
                </a:solidFill>
              </a:rPr>
              <a:t>этнических процессов);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Великая Отечественная война</a:t>
            </a:r>
            <a:r>
              <a:rPr lang="ru-RU" sz="3200" dirty="0">
                <a:solidFill>
                  <a:srgbClr val="002060"/>
                </a:solidFill>
              </a:rPr>
              <a:t> (изучение событий 1941-1945 годов, хода боевых действий, исследования мест боев, памятников, боевого пути соединений, сформированных в родном крае, героических действий земляков);</a:t>
            </a:r>
          </a:p>
          <a:p>
            <a:pPr marL="13716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- Историческое краеведение</a:t>
            </a:r>
            <a:r>
              <a:rPr lang="ru-RU" sz="3200" dirty="0">
                <a:solidFill>
                  <a:srgbClr val="002060"/>
                </a:solidFill>
              </a:rPr>
              <a:t> (изучение истории родного края за все время, доступное по вещественным и документальным памятникам, изучение малоизвестных исторических событий, исторических процессов, выявление роли исторических личностей и народных масс в событиях и процессах);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Культура и фольклор родного края</a:t>
            </a:r>
            <a:r>
              <a:rPr lang="ru-RU" sz="3200" dirty="0">
                <a:solidFill>
                  <a:srgbClr val="002060"/>
                </a:solidFill>
              </a:rPr>
              <a:t> (изучение культуры родного края по фольклорным и вещественным источникам; изучение архитектурного, художественного, устного творчества жителей родного края, фиксация событий культурной жизни и этногенеза);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- </a:t>
            </a:r>
            <a:r>
              <a:rPr lang="ru-RU" sz="3200" b="1" dirty="0">
                <a:solidFill>
                  <a:srgbClr val="002060"/>
                </a:solidFill>
              </a:rPr>
              <a:t>Экологический туризм</a:t>
            </a:r>
            <a:r>
              <a:rPr lang="ru-RU" sz="3200" dirty="0">
                <a:solidFill>
                  <a:srgbClr val="002060"/>
                </a:solidFill>
              </a:rPr>
              <a:t> (изучение природы родного края, состояния окружающей среды, антропогенного влияния на среду, в целях ее охраны </a:t>
            </a:r>
            <a:r>
              <a:rPr lang="ru-RU" sz="3200" dirty="0" smtClean="0">
                <a:solidFill>
                  <a:srgbClr val="002060"/>
                </a:solidFill>
              </a:rPr>
              <a:t>и </a:t>
            </a:r>
            <a:r>
              <a:rPr lang="ru-RU" sz="3200" dirty="0">
                <a:solidFill>
                  <a:srgbClr val="002060"/>
                </a:solidFill>
              </a:rPr>
              <a:t>воспроизведения при совершении походов и экспедиций).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24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Итоги республиканских и всероссийских этапов мероприятий краеведческой направленности 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2022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30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Республиканские мероприятия краеведческой направленности, проведенные в 2022 году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Республиканская </a:t>
            </a:r>
            <a:r>
              <a:rPr lang="ru-RU" dirty="0">
                <a:solidFill>
                  <a:schemeClr val="bg1"/>
                </a:solidFill>
              </a:rPr>
              <a:t>патриотическая краеведческая конференция учащихся «Крым – наш общий дом» в 2022 </a:t>
            </a:r>
            <a:r>
              <a:rPr lang="ru-RU" dirty="0" smtClean="0">
                <a:solidFill>
                  <a:schemeClr val="bg1"/>
                </a:solidFill>
              </a:rPr>
              <a:t>году;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Республиканский этап Всероссийского конкурса школьных музеев в 2022 году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Республиканский </a:t>
            </a:r>
            <a:r>
              <a:rPr lang="ru-RU" dirty="0">
                <a:solidFill>
                  <a:schemeClr val="bg1"/>
                </a:solidFill>
              </a:rPr>
              <a:t>этап Всероссийского фестиваля музеев образовательных организаций «Без срока давности» в Республике Крым в 2022 году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региональный этап Всероссийского конкурса </a:t>
            </a:r>
            <a:r>
              <a:rPr lang="ru-RU" dirty="0" err="1">
                <a:solidFill>
                  <a:schemeClr val="bg1"/>
                </a:solidFill>
              </a:rPr>
              <a:t>цифровизации</a:t>
            </a:r>
            <a:r>
              <a:rPr lang="ru-RU" dirty="0">
                <a:solidFill>
                  <a:schemeClr val="bg1"/>
                </a:solidFill>
              </a:rPr>
              <a:t> фондов и экспозиций школьных музеев «Школьный музей: цифровой формат» в Республике Крым в 2022 году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Республиканский этап Всероссийской олимпиады по школьному краеведению в 2022 году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Республиканский этап Всероссийского конкурса исследовательских краеведческих работ обучающихся «Отечество» в 2022 году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Паспортизация (регистрация) музеев образовательных организаций, расположенных на территории Республики Крым, в 2022 году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Республиканский </a:t>
            </a:r>
            <a:r>
              <a:rPr lang="ru-RU" dirty="0">
                <a:solidFill>
                  <a:schemeClr val="bg1"/>
                </a:solidFill>
              </a:rPr>
              <a:t>семинар по повышению профессиональной компетентности работников образовательных организаций, осуществляющих полномочия руководителей музеев и музейных комнат образовательных организаций согласно Концепции развития детского туризма в Республике Крым на период до 2025 </a:t>
            </a:r>
            <a:r>
              <a:rPr lang="ru-RU" dirty="0" smtClean="0">
                <a:solidFill>
                  <a:schemeClr val="bg1"/>
                </a:solidFill>
              </a:rPr>
              <a:t>года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9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Республиканская патриотическая краеведческая конференция учащихся «Крым – наш общий дом» в 2022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2476872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Конференция проходила с 14 марта по 15 апреля 2022 года в заочном формате. 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На Конференцию были представлены 76 исследовательских работ из образовательных организаций 21 муниципальных образований и 2 Государственных бюджетных образовательных учреждений Республики Крым. 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На Конкурсе не были предоставлены исследовательские работы обучающихся из городских округов Армянска, Евпатории, Красноперекопска и Красногвардейского района.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Работа республиканской патриотической краеведческой конференции учащихся «Крым – наш общий дом» проходила в шести номинациях: «Культурное наследие», «Летопись родного края», «Историческое краеведение», «Экологическое краеведение. Экологический туризм», «Культура и фольклор родного края» и «Родословие. Земляки».</a:t>
            </a:r>
          </a:p>
          <a:p>
            <a:endParaRPr lang="ru-RU" dirty="0"/>
          </a:p>
        </p:txBody>
      </p:sp>
      <p:pic>
        <p:nvPicPr>
          <p:cNvPr id="4" name="Рисунок 3" descr="Без имени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888432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7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Анализ участия регионов и информация о победителях и призерах республиканской патриотической краеведческой конференции учащихся «Крым – наш общий дом» в 2022 году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40799"/>
            <a:ext cx="3329142" cy="4708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20" y="1417638"/>
            <a:ext cx="3337417" cy="47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Республиканский этап </a:t>
            </a:r>
            <a:r>
              <a:rPr lang="ru-RU" sz="2000" dirty="0">
                <a:solidFill>
                  <a:srgbClr val="002060"/>
                </a:solidFill>
              </a:rPr>
              <a:t>Всероссийского конкурса школьных музеев в 2022 году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Конкурс проходил с </a:t>
            </a:r>
            <a:r>
              <a:rPr lang="ru-RU" sz="1500" dirty="0">
                <a:solidFill>
                  <a:schemeClr val="bg1"/>
                </a:solidFill>
              </a:rPr>
              <a:t>04 апреля по 11 мая 2022 </a:t>
            </a:r>
            <a:r>
              <a:rPr lang="ru-RU" sz="1500" dirty="0" smtClean="0">
                <a:solidFill>
                  <a:schemeClr val="bg1"/>
                </a:solidFill>
              </a:rPr>
              <a:t>года.</a:t>
            </a:r>
          </a:p>
          <a:p>
            <a:pPr marL="137160" indent="0" algn="just">
              <a:buNone/>
            </a:pPr>
            <a:endParaRPr lang="ru-RU" sz="1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На </a:t>
            </a:r>
            <a:r>
              <a:rPr lang="ru-RU" sz="1500" dirty="0">
                <a:solidFill>
                  <a:schemeClr val="bg1"/>
                </a:solidFill>
              </a:rPr>
              <a:t>Конкурс были представлены 65 конкурсные работы учащихся </a:t>
            </a:r>
            <a:r>
              <a:rPr lang="ru-RU" sz="1500" dirty="0" smtClean="0">
                <a:solidFill>
                  <a:schemeClr val="bg1"/>
                </a:solidFill>
              </a:rPr>
              <a:t>из </a:t>
            </a:r>
            <a:r>
              <a:rPr lang="ru-RU" sz="1500" dirty="0">
                <a:solidFill>
                  <a:schemeClr val="bg1"/>
                </a:solidFill>
              </a:rPr>
              <a:t>числа актива паспортизованных музеев образовательных </a:t>
            </a:r>
            <a:r>
              <a:rPr lang="ru-RU" sz="1500" dirty="0" smtClean="0">
                <a:solidFill>
                  <a:schemeClr val="bg1"/>
                </a:solidFill>
              </a:rPr>
              <a:t>организаций </a:t>
            </a:r>
            <a:r>
              <a:rPr lang="ru-RU" sz="1500" dirty="0">
                <a:solidFill>
                  <a:schemeClr val="bg1"/>
                </a:solidFill>
              </a:rPr>
              <a:t>из 24 муниципальных образований Республики Крым.</a:t>
            </a:r>
          </a:p>
          <a:p>
            <a:pPr marL="13716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Республиканский этап Конкурса проводился по пяти номинациям:</a:t>
            </a:r>
          </a:p>
          <a:p>
            <a:pPr marL="13716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- Музей образовательной организации. </a:t>
            </a:r>
          </a:p>
          <a:p>
            <a:pPr marL="13716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-  Музей военно-патриотической тематики.</a:t>
            </a:r>
          </a:p>
          <a:p>
            <a:pPr marL="13716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-  Лучший экскурсовод музея образовательной организации (по двум возрастным группам).</a:t>
            </a:r>
          </a:p>
          <a:p>
            <a:pPr marL="13716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- Лучший экскурсовод по объектам культурного и природного наследия (по двум возрастным группам).</a:t>
            </a:r>
          </a:p>
          <a:p>
            <a:pPr marL="13716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- Лучший экскурсовод военно-патриотического музея образовательной организации (по двум возрастным группам).</a:t>
            </a:r>
          </a:p>
          <a:p>
            <a:pPr marL="137160" indent="0">
              <a:buNone/>
            </a:pPr>
            <a:r>
              <a:rPr lang="ru-RU" sz="1500" dirty="0">
                <a:solidFill>
                  <a:schemeClr val="bg1"/>
                </a:solidFill>
              </a:rPr>
              <a:t>По итогам Конкурса победителям и призерам стали 27 учащихся из числа актива паспортизованных музеев образовательных организаций РК. Победителям и призерам вручены дипломы Министерства образования, науки и молодежи Республики Крым. 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31285"/>
            <a:ext cx="2179663" cy="13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Анализ участия </a:t>
            </a:r>
            <a:r>
              <a:rPr lang="ru-RU" sz="1800" dirty="0" smtClean="0">
                <a:solidFill>
                  <a:schemeClr val="bg1"/>
                </a:solidFill>
              </a:rPr>
              <a:t>регионов в республиканском этапе Всероссийского конкурса школьных музеев в 2022 году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344816" cy="51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Республиканский этап </a:t>
            </a:r>
            <a:r>
              <a:rPr lang="ru-RU" sz="2000" dirty="0">
                <a:solidFill>
                  <a:srgbClr val="002060"/>
                </a:solidFill>
              </a:rPr>
              <a:t>Всероссийской олимпиады по школьному краеведению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Республиканский этап Олимпиады прошел 10 сентября 2022 года в г. Симферополе в дистанционном формате.</a:t>
            </a:r>
          </a:p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Республиканский </a:t>
            </a:r>
            <a:r>
              <a:rPr lang="ru-RU" sz="1500" dirty="0">
                <a:solidFill>
                  <a:schemeClr val="bg1"/>
                </a:solidFill>
              </a:rPr>
              <a:t>этап Олимпиады собрал юных краеведов, любителей родного края со всего Крыма. В этом году в мероприятии приняли </a:t>
            </a:r>
            <a:r>
              <a:rPr lang="ru-RU" sz="1500" dirty="0" smtClean="0">
                <a:solidFill>
                  <a:schemeClr val="bg1"/>
                </a:solidFill>
              </a:rPr>
              <a:t>участие 78 </a:t>
            </a:r>
            <a:r>
              <a:rPr lang="ru-RU" sz="1500" dirty="0">
                <a:solidFill>
                  <a:schemeClr val="bg1"/>
                </a:solidFill>
              </a:rPr>
              <a:t>учащихся из 23 муниципальных образований Республики Крым и двух Государственных бюджетных образовательных учреждений.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В Олимпиаде не приняли участие учащиеся образовательных </a:t>
            </a:r>
            <a:r>
              <a:rPr lang="ru-RU" sz="1500" dirty="0" smtClean="0">
                <a:solidFill>
                  <a:schemeClr val="bg1"/>
                </a:solidFill>
              </a:rPr>
              <a:t>учреждений </a:t>
            </a:r>
            <a:r>
              <a:rPr lang="ru-RU" sz="1500" dirty="0">
                <a:solidFill>
                  <a:schemeClr val="bg1"/>
                </a:solidFill>
              </a:rPr>
              <a:t>из Кировского и Красногвардейского районов. </a:t>
            </a:r>
          </a:p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Вопросы</a:t>
            </a:r>
            <a:r>
              <a:rPr lang="ru-RU" sz="1500" dirty="0">
                <a:solidFill>
                  <a:schemeClr val="bg1"/>
                </a:solidFill>
              </a:rPr>
              <a:t>, представленные на Олимпиаде, включали в себя тестовые и творческие задания, где объектами рассмотрения стали природа, историческое прошлое и настоящее полуострова, население, литература, искусство и хозяйство Крыма.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Программа республиканского этапа Олимпиады предусматривала следующие конкурсные задания: 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- конкурс эрудитов – простые тестовые вопросы;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- атрибуцию музейного </a:t>
            </a:r>
            <a:r>
              <a:rPr lang="ru-RU" sz="1500" dirty="0" smtClean="0">
                <a:solidFill>
                  <a:schemeClr val="bg1"/>
                </a:solidFill>
              </a:rPr>
              <a:t>предмета;</a:t>
            </a:r>
          </a:p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– </a:t>
            </a:r>
            <a:r>
              <a:rPr lang="ru-RU" sz="1500" dirty="0">
                <a:solidFill>
                  <a:schemeClr val="bg1"/>
                </a:solidFill>
              </a:rPr>
              <a:t>описание памятника материальной культуры по </a:t>
            </a:r>
            <a:r>
              <a:rPr lang="ru-RU" sz="1500" dirty="0" smtClean="0">
                <a:solidFill>
                  <a:schemeClr val="bg1"/>
                </a:solidFill>
              </a:rPr>
              <a:t>фотографии;</a:t>
            </a:r>
            <a:endParaRPr lang="ru-RU" sz="1500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- мини исследовательскую работу на заданную тему.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09649"/>
            <a:ext cx="3242293" cy="2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Анализ участия регионов и информация о победителях и призерах республиканского этапа Всероссийской олимпиады по школьному краеведению в 2022 году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53643"/>
            <a:ext cx="3549475" cy="5015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33" y="1368598"/>
            <a:ext cx="3538891" cy="50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400" b="1" dirty="0">
                <a:solidFill>
                  <a:srgbClr val="002060"/>
                </a:solidFill>
              </a:rPr>
              <a:t>Организация и проведение республиканских этапов 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Всероссийских </a:t>
            </a:r>
            <a:r>
              <a:rPr lang="ru-RU" sz="3400" b="1" dirty="0">
                <a:solidFill>
                  <a:srgbClr val="002060"/>
                </a:solidFill>
              </a:rPr>
              <a:t>мероприятий краеведческой </a:t>
            </a:r>
            <a:r>
              <a:rPr lang="ru-RU" sz="3400" b="1" dirty="0" smtClean="0">
                <a:solidFill>
                  <a:srgbClr val="002060"/>
                </a:solidFill>
              </a:rPr>
              <a:t>направленности </a:t>
            </a:r>
          </a:p>
          <a:p>
            <a:pPr marL="137160" indent="0" algn="ct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в 2023 году</a:t>
            </a:r>
            <a:endParaRPr lang="ru-RU" sz="3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0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Республиканский этап </a:t>
            </a:r>
            <a:r>
              <a:rPr lang="ru-RU" sz="2200" dirty="0" smtClean="0">
                <a:solidFill>
                  <a:srgbClr val="002060"/>
                </a:solidFill>
              </a:rPr>
              <a:t>Всероссийского конкурса исследовательских краеведческих работ обучающихся «Отечество»</a:t>
            </a: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Конкурс проходил с 31 октября – 03 декабря 2022 года.</a:t>
            </a:r>
          </a:p>
          <a:p>
            <a:pPr marL="137160" indent="0" algn="just">
              <a:buNone/>
            </a:pPr>
            <a:endParaRPr lang="ru-RU" sz="1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1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1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Республиканский </a:t>
            </a:r>
            <a:r>
              <a:rPr lang="ru-RU" sz="1500" dirty="0">
                <a:solidFill>
                  <a:schemeClr val="bg1"/>
                </a:solidFill>
              </a:rPr>
              <a:t>этап Всероссийского конкурса исследовательских краеведческих работ «Отечество» </a:t>
            </a:r>
            <a:r>
              <a:rPr lang="ru-RU" sz="1500" dirty="0" smtClean="0">
                <a:solidFill>
                  <a:schemeClr val="bg1"/>
                </a:solidFill>
              </a:rPr>
              <a:t>проводился </a:t>
            </a:r>
            <a:r>
              <a:rPr lang="ru-RU" sz="1500" dirty="0">
                <a:solidFill>
                  <a:schemeClr val="bg1"/>
                </a:solidFill>
              </a:rPr>
              <a:t>по 15 номинациям: «Археология», «Военная история. Поиск», «Культурное наследие», «Природное наследие. Юные геологи», «Родословие», «Школьные музеи. История образования. Экскурсоводы-краеведы», «Земляки», «Летопись родного края», «Литературное краеведение. Топонимика», «Экологическое краеведение», «Этнография», «Великая Отечественная война», «Историческое краеведение», «Культура и фольклор родного края», «Экологический туризм».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На </a:t>
            </a:r>
            <a:r>
              <a:rPr lang="en-US" sz="1500" dirty="0">
                <a:solidFill>
                  <a:schemeClr val="bg1"/>
                </a:solidFill>
              </a:rPr>
              <a:t>I </a:t>
            </a:r>
            <a:r>
              <a:rPr lang="ru-RU" sz="1500" dirty="0">
                <a:solidFill>
                  <a:schemeClr val="bg1"/>
                </a:solidFill>
              </a:rPr>
              <a:t>тур (заочный) республиканского этапа Конкурса было представлено 128 работ из образовательных организаций 23 муниципальных образований Республики Крым и 2 Государственных бюджетных образовательных учреждений Республики Крым. По итогам I тура (заочного) </a:t>
            </a:r>
            <a:r>
              <a:rPr lang="ru-RU" sz="1500" dirty="0" smtClean="0">
                <a:solidFill>
                  <a:schemeClr val="bg1"/>
                </a:solidFill>
              </a:rPr>
              <a:t>– рецензирование </a:t>
            </a:r>
            <a:r>
              <a:rPr lang="ru-RU" sz="1500" dirty="0">
                <a:solidFill>
                  <a:schemeClr val="bg1"/>
                </a:solidFill>
              </a:rPr>
              <a:t>исследовательских краеведческих работ на II тур (очный) - защита исследовательских краеведческих работ приглашены 116 участников.</a:t>
            </a:r>
          </a:p>
          <a:p>
            <a:pPr marL="137160" indent="0" algn="just">
              <a:buNone/>
            </a:pPr>
            <a:r>
              <a:rPr lang="ru-RU" sz="1500" dirty="0">
                <a:solidFill>
                  <a:schemeClr val="bg1"/>
                </a:solidFill>
              </a:rPr>
              <a:t>На Конкурсе не были предоставлены исследовательские работы обучающихся из городских округов Алушты и Евпатории.</a:t>
            </a:r>
          </a:p>
          <a:p>
            <a:pPr marL="137160" indent="0" algn="just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По </a:t>
            </a:r>
            <a:r>
              <a:rPr lang="ru-RU" sz="1500" dirty="0">
                <a:solidFill>
                  <a:schemeClr val="bg1"/>
                </a:solidFill>
              </a:rPr>
              <a:t>результатам Конкурса победителями и призерами стали 45 обучающихся. По итогам Конкурса 12 участников стали действительными членами МАН «Искатель» по отделениям истории и наук о Земле.</a:t>
            </a:r>
          </a:p>
          <a:p>
            <a:pPr marL="137160" indent="0" algn="just">
              <a:buNone/>
            </a:pP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28675"/>
            <a:ext cx="2305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Анализ участия </a:t>
            </a:r>
            <a:r>
              <a:rPr lang="ru-RU" sz="1800" dirty="0" smtClean="0">
                <a:solidFill>
                  <a:schemeClr val="bg1"/>
                </a:solidFill>
              </a:rPr>
              <a:t>регионов в республиканском этапе Всероссийского конкурса исследовательских краеведческих работ обучающихся «Отечество» в 2022 году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7637"/>
            <a:ext cx="7344816" cy="51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Анализ участия регионов в республиканских мероприятиях краеведческой направленности в 2022 году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5535923"/>
          </a:xfrm>
        </p:spPr>
      </p:pic>
    </p:spTree>
    <p:extLst>
      <p:ext uri="{BB962C8B-B14F-4D97-AF65-F5344CB8AC3E}">
        <p14:creationId xmlns:p14="http://schemas.microsoft.com/office/powerpoint/2010/main" val="1116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7" y="1385202"/>
            <a:ext cx="8514813" cy="4867452"/>
          </a:xfrm>
        </p:spPr>
      </p:pic>
    </p:spTree>
    <p:extLst>
      <p:ext uri="{BB962C8B-B14F-4D97-AF65-F5344CB8AC3E}">
        <p14:creationId xmlns:p14="http://schemas.microsoft.com/office/powerpoint/2010/main" val="27585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</a:rPr>
              <a:t>Контакты:</a:t>
            </a:r>
            <a:endParaRPr lang="ru-RU" sz="4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Телефон для связи: </a:t>
            </a:r>
            <a:r>
              <a:rPr lang="ru-RU" sz="3600" b="1" dirty="0" smtClean="0">
                <a:solidFill>
                  <a:schemeClr val="bg1"/>
                </a:solidFill>
              </a:rPr>
              <a:t>+7978 973 25 98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untur-museum-portal@mail.ru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–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краеведческий отдел ГБОУ ДО РК «ЦДЮТК»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untur@crimeaedu.ru</a:t>
            </a:r>
            <a:r>
              <a:rPr lang="ru-RU" sz="3600" b="1" dirty="0" smtClean="0">
                <a:solidFill>
                  <a:schemeClr val="bg1"/>
                </a:solidFill>
              </a:rPr>
              <a:t> –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ГБОУ ДО РК «ЦДЮТК»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1921887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- Республиканская патриотическая краеведческая конференция учащихся «Крым – наш общий дом» в </a:t>
            </a:r>
            <a:r>
              <a:rPr lang="ru-RU" dirty="0" smtClean="0">
                <a:solidFill>
                  <a:srgbClr val="002060"/>
                </a:solidFill>
              </a:rPr>
              <a:t>2023 </a:t>
            </a:r>
            <a:r>
              <a:rPr lang="ru-RU" dirty="0">
                <a:solidFill>
                  <a:srgbClr val="002060"/>
                </a:solidFill>
              </a:rPr>
              <a:t>году;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Республиканский этап Всероссийского конкурса школьных музеев </a:t>
            </a:r>
            <a:r>
              <a:rPr lang="ru-RU" dirty="0" smtClean="0">
                <a:solidFill>
                  <a:srgbClr val="002060"/>
                </a:solidFill>
              </a:rPr>
              <a:t>в 2023 </a:t>
            </a:r>
            <a:r>
              <a:rPr lang="ru-RU" dirty="0">
                <a:solidFill>
                  <a:srgbClr val="002060"/>
                </a:solidFill>
              </a:rPr>
              <a:t>году;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Открытый конкурс ГБОУ ДО РК «Центр детско-юношеского туризма и краеведения» на знание государственных и региональных символов и атрибутов Российской Федерации (заочный) 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Республиканский этап Всероссийской олимпиады по школьному краеведению в </a:t>
            </a:r>
            <a:r>
              <a:rPr lang="ru-RU" dirty="0" smtClean="0">
                <a:solidFill>
                  <a:srgbClr val="002060"/>
                </a:solidFill>
              </a:rPr>
              <a:t>2023 </a:t>
            </a:r>
            <a:r>
              <a:rPr lang="ru-RU" dirty="0">
                <a:solidFill>
                  <a:srgbClr val="002060"/>
                </a:solidFill>
              </a:rPr>
              <a:t>году;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Республиканский этап Всероссийского конкурса исследовательских краеведческих работ обучающихся «Отечество» в </a:t>
            </a:r>
            <a:r>
              <a:rPr lang="ru-RU" dirty="0" smtClean="0">
                <a:solidFill>
                  <a:srgbClr val="002060"/>
                </a:solidFill>
              </a:rPr>
              <a:t>2023;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Паспортизация </a:t>
            </a:r>
            <a:r>
              <a:rPr lang="ru-RU" dirty="0" smtClean="0">
                <a:solidFill>
                  <a:srgbClr val="002060"/>
                </a:solidFill>
              </a:rPr>
              <a:t>и регистрация </a:t>
            </a:r>
            <a:r>
              <a:rPr lang="ru-RU" dirty="0">
                <a:solidFill>
                  <a:srgbClr val="002060"/>
                </a:solidFill>
              </a:rPr>
              <a:t>музеев образовательных организаций, расположенных на территории Республики Крым, в </a:t>
            </a:r>
            <a:r>
              <a:rPr lang="ru-RU" dirty="0" smtClean="0">
                <a:solidFill>
                  <a:srgbClr val="002060"/>
                </a:solidFill>
              </a:rPr>
              <a:t>2023 году;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Профильная краеведческая оздоровительная смена (ДОЦ </a:t>
            </a:r>
            <a:r>
              <a:rPr lang="ru-RU" dirty="0" smtClean="0">
                <a:solidFill>
                  <a:srgbClr val="002060"/>
                </a:solidFill>
              </a:rPr>
              <a:t>«Сокол», Бахчисарайский район – </a:t>
            </a:r>
            <a:r>
              <a:rPr lang="en-US" dirty="0">
                <a:solidFill>
                  <a:srgbClr val="002060"/>
                </a:solidFill>
              </a:rPr>
              <a:t>III</a:t>
            </a:r>
            <a:r>
              <a:rPr lang="ru-RU" dirty="0">
                <a:solidFill>
                  <a:srgbClr val="002060"/>
                </a:solidFill>
              </a:rPr>
              <a:t> квартал);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Стипендиаты МАН «Искатель» по отделению Истории и Наук о Земле.</a:t>
            </a:r>
          </a:p>
        </p:txBody>
      </p:sp>
    </p:spTree>
    <p:extLst>
      <p:ext uri="{BB962C8B-B14F-4D97-AF65-F5344CB8AC3E}">
        <p14:creationId xmlns:p14="http://schemas.microsoft.com/office/powerpoint/2010/main" val="20635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4638"/>
            <a:ext cx="8784976" cy="62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3716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Республиканская патриотическая краеведческая конференция учащихся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Крым – наш общий дом» в 2023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году 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Приказ МОНМ РК № 337 от 20.02.2023)</a:t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Для </a:t>
            </a:r>
            <a:r>
              <a:rPr lang="ru-RU" sz="1800" dirty="0">
                <a:solidFill>
                  <a:srgbClr val="002060"/>
                </a:solidFill>
              </a:rPr>
              <a:t>участников Конференции, ведущих поисковую и исследовательскую работу по изучению родного края, предлагаются следующие номинации: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«Культурное наследие»;</a:t>
            </a:r>
            <a:endParaRPr lang="ru-RU" sz="1800" dirty="0">
              <a:solidFill>
                <a:srgbClr val="002060"/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«Летопись родного края»;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«Историческое краеведение»;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«Экологическое краеведение. Экологический туризм»;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«Культура и фольклор родного края. Этнография»;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«Родословие. Земляки».</a:t>
            </a:r>
            <a:endParaRPr lang="ru-RU" sz="18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sz="5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Конференция </a:t>
            </a:r>
            <a:r>
              <a:rPr lang="ru-RU" sz="1800" dirty="0">
                <a:solidFill>
                  <a:srgbClr val="002060"/>
                </a:solidFill>
              </a:rPr>
              <a:t>проводится в два этапа: </a:t>
            </a:r>
          </a:p>
          <a:p>
            <a:pPr marL="13716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- I этап – муниципальный – до 10 марта 2023 года;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II </a:t>
            </a:r>
            <a:r>
              <a:rPr lang="ru-RU" sz="1800" dirty="0">
                <a:solidFill>
                  <a:srgbClr val="002060"/>
                </a:solidFill>
              </a:rPr>
              <a:t>этап - республиканский – с 13 марта по14 апреля 2023 года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На каждого </a:t>
            </a:r>
            <a:r>
              <a:rPr lang="ru-RU" sz="1400" b="1" dirty="0">
                <a:solidFill>
                  <a:srgbClr val="002060"/>
                </a:solidFill>
              </a:rPr>
              <a:t>участника Конференции должна быть подана персональная заявка на интернет-сайте Навигатор дополнительного образования детей Республики Крым: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</a:rPr>
              <a:t>https</a:t>
            </a:r>
            <a:r>
              <a:rPr lang="ru-RU" sz="1400" b="1" u="sng" dirty="0">
                <a:solidFill>
                  <a:schemeClr val="bg1"/>
                </a:solidFill>
              </a:rPr>
              <a:t>://р82.навигатор.дети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Республиканский этап Всероссийской олимпиады</a:t>
            </a:r>
            <a:br>
              <a:rPr lang="ru-RU" sz="2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по школьному краеведению в 2023 году 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ru-RU" sz="2000" dirty="0">
                <a:solidFill>
                  <a:schemeClr val="bg1"/>
                </a:solidFill>
                <a:effectLst/>
                <a:latin typeface="+mn-lt"/>
              </a:rPr>
              <a:t>Приказ МОНМ РК № 375 от 28.02.2023)</a:t>
            </a:r>
            <a:r>
              <a:rPr lang="ru-RU" sz="16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6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16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Олимпиада </a:t>
            </a:r>
            <a:r>
              <a:rPr lang="ru-RU" sz="1800" b="1" dirty="0">
                <a:solidFill>
                  <a:srgbClr val="002060"/>
                </a:solidFill>
              </a:rPr>
              <a:t>проводится в три этапа: </a:t>
            </a:r>
            <a:endParaRPr lang="ru-RU" sz="1800" dirty="0">
              <a:solidFill>
                <a:srgbClr val="002060"/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I этап </a:t>
            </a:r>
            <a:r>
              <a:rPr lang="ru-RU" sz="1800" dirty="0">
                <a:solidFill>
                  <a:srgbClr val="002060"/>
                </a:solidFill>
              </a:rPr>
              <a:t>– муниципальный – 01 марта – 15 мая 2023 года.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II этап </a:t>
            </a:r>
            <a:r>
              <a:rPr lang="ru-RU" sz="1800" dirty="0">
                <a:solidFill>
                  <a:srgbClr val="002060"/>
                </a:solidFill>
              </a:rPr>
              <a:t>– республиканский – 20 мая 2023 года;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III этап </a:t>
            </a:r>
            <a:r>
              <a:rPr lang="ru-RU" sz="1800" dirty="0">
                <a:solidFill>
                  <a:srgbClr val="002060"/>
                </a:solidFill>
              </a:rPr>
              <a:t>– всероссийский (заочный, очный) – сентябрь – октябрь 2023 года.</a:t>
            </a:r>
          </a:p>
          <a:p>
            <a:pPr marL="13716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Олимпиада проводится в следующих возрастных категориях:</a:t>
            </a:r>
          </a:p>
          <a:p>
            <a:pPr marL="136525" indent="404813">
              <a:buNone/>
            </a:pPr>
            <a:r>
              <a:rPr lang="ru-RU" sz="1800" dirty="0">
                <a:solidFill>
                  <a:srgbClr val="002060"/>
                </a:solidFill>
              </a:rPr>
              <a:t>- средняя – обучающиеся 14-15 лет;</a:t>
            </a:r>
          </a:p>
          <a:p>
            <a:pPr marL="136525" indent="404813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старшая </a:t>
            </a:r>
            <a:r>
              <a:rPr lang="ru-RU" sz="1800" dirty="0">
                <a:solidFill>
                  <a:srgbClr val="002060"/>
                </a:solidFill>
              </a:rPr>
              <a:t>– обучающиеся 16-18 </a:t>
            </a:r>
            <a:r>
              <a:rPr lang="ru-RU" sz="1800" dirty="0" smtClean="0">
                <a:solidFill>
                  <a:srgbClr val="002060"/>
                </a:solidFill>
              </a:rPr>
              <a:t>лет.</a:t>
            </a:r>
          </a:p>
          <a:p>
            <a:pPr marL="136525" indent="41275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>
                <a:solidFill>
                  <a:srgbClr val="002060"/>
                </a:solidFill>
              </a:rPr>
              <a:t>состав делегации входят 8 обучающихся (по четыре в каждой возрастной категории). </a:t>
            </a:r>
            <a:endParaRPr lang="ru-RU" sz="18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Программа республиканского этапа Олимпиады предусматривает следующие </a:t>
            </a:r>
            <a:r>
              <a:rPr lang="ru-RU" sz="1800" b="1" dirty="0">
                <a:solidFill>
                  <a:srgbClr val="002060"/>
                </a:solidFill>
              </a:rPr>
              <a:t>конкурсные задания: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- конкурс эрудитов – тестовые задания по истории, археологии, физической и экономической географии, демографии, литературному краеведению, топонимике, этнографии Крыма;</a:t>
            </a:r>
          </a:p>
          <a:p>
            <a:pPr marL="13716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- атрибуция музейного предмета – описание памятника материальной культуры по фотографии;</a:t>
            </a:r>
          </a:p>
          <a:p>
            <a:pPr marL="13716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- мини исследовательская работа на заданную тему.</a:t>
            </a:r>
          </a:p>
          <a:p>
            <a:pPr marL="13716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Максимальная сумма баллов – 70.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Продолжительность Олимпиады 180 минут.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endParaRPr lang="ru-RU" sz="1500" b="1" dirty="0" smtClean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На </a:t>
            </a:r>
            <a:r>
              <a:rPr lang="ru-RU" sz="1500" b="1" dirty="0">
                <a:solidFill>
                  <a:srgbClr val="002060"/>
                </a:solidFill>
              </a:rPr>
              <a:t>каждого участника Конференции должна быть подана персональная заявка на интернет-сайте Навигатор дополнительного образования детей Республики Крым: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b="1" u="sng" dirty="0">
                <a:solidFill>
                  <a:schemeClr val="bg1"/>
                </a:solidFill>
              </a:rPr>
              <a:t>https://р82.навигатор.дети</a:t>
            </a:r>
            <a:r>
              <a:rPr lang="ru-RU" sz="1500" b="1" dirty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30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Республиканский этап Всероссийского конкурса школьных музеев в 2023 </a:t>
            </a:r>
            <a:r>
              <a:rPr lang="ru-RU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году </a:t>
            </a:r>
            <a:br>
              <a:rPr lang="ru-RU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ru-RU" sz="2000" dirty="0">
                <a:solidFill>
                  <a:schemeClr val="bg1"/>
                </a:solidFill>
                <a:effectLst/>
                <a:latin typeface="+mn-lt"/>
              </a:rPr>
              <a:t>Приказ МОНМ РК № 375 от 28.02.2023)</a:t>
            </a: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endParaRPr lang="ru-RU" sz="20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Конкурс проводится в 4 этапа:</a:t>
            </a:r>
            <a:endParaRPr lang="ru-RU" sz="1800" dirty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I этап </a:t>
            </a:r>
            <a:r>
              <a:rPr lang="ru-RU" sz="1800" dirty="0">
                <a:solidFill>
                  <a:srgbClr val="002060"/>
                </a:solidFill>
              </a:rPr>
              <a:t>– школьный – до 01 апреля 2023 года, проводится в форме акций, викторин, «проектных сессий», направленных на привлечение </a:t>
            </a:r>
            <a:r>
              <a:rPr lang="ru-RU" sz="1800" dirty="0" smtClean="0">
                <a:solidFill>
                  <a:srgbClr val="002060"/>
                </a:solidFill>
              </a:rPr>
              <a:t>обучающихся к </a:t>
            </a:r>
            <a:r>
              <a:rPr lang="ru-RU" sz="1800" dirty="0">
                <a:solidFill>
                  <a:srgbClr val="002060"/>
                </a:solidFill>
              </a:rPr>
              <a:t>деятельности музея образовательной организации;</a:t>
            </a:r>
          </a:p>
          <a:p>
            <a:pPr marL="13716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II этап – муниципальный – до 01 мая 2023 года;</a:t>
            </a:r>
            <a:endParaRPr lang="ru-RU" sz="1800" dirty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en-US" sz="1800" b="1" dirty="0">
                <a:solidFill>
                  <a:srgbClr val="002060"/>
                </a:solidFill>
              </a:rPr>
              <a:t>III</a:t>
            </a:r>
            <a:r>
              <a:rPr lang="ru-RU" sz="1800" b="1" dirty="0">
                <a:solidFill>
                  <a:srgbClr val="002060"/>
                </a:solidFill>
              </a:rPr>
              <a:t> этап </a:t>
            </a:r>
            <a:r>
              <a:rPr lang="ru-RU" sz="1800" dirty="0">
                <a:solidFill>
                  <a:srgbClr val="002060"/>
                </a:solidFill>
              </a:rPr>
              <a:t>– республиканский (заочный) – с 21 августа по 15 сентября 2023 года;</a:t>
            </a:r>
          </a:p>
          <a:p>
            <a:pPr marL="137160" indent="0" algn="just">
              <a:buNone/>
            </a:pPr>
            <a:r>
              <a:rPr lang="en-US" sz="1800" b="1" dirty="0">
                <a:solidFill>
                  <a:srgbClr val="002060"/>
                </a:solidFill>
              </a:rPr>
              <a:t>IV</a:t>
            </a:r>
            <a:r>
              <a:rPr lang="ru-RU" sz="1800" b="1" dirty="0">
                <a:solidFill>
                  <a:srgbClr val="002060"/>
                </a:solidFill>
              </a:rPr>
              <a:t> этап </a:t>
            </a:r>
            <a:r>
              <a:rPr lang="ru-RU" sz="1800" dirty="0">
                <a:solidFill>
                  <a:srgbClr val="002060"/>
                </a:solidFill>
              </a:rPr>
              <a:t>– федеральный: заочный – с 16 октября по 01 ноября 2023 года, очный – с 13 по 17 ноября 2023 года.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Конкурс </a:t>
            </a:r>
            <a:r>
              <a:rPr lang="ru-RU" sz="1800" b="1" dirty="0">
                <a:solidFill>
                  <a:srgbClr val="002060"/>
                </a:solidFill>
              </a:rPr>
              <a:t>проводится в следующих возрастных категориях: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</a:t>
            </a:r>
            <a:r>
              <a:rPr lang="ru-RU" sz="1800" dirty="0">
                <a:solidFill>
                  <a:srgbClr val="002060"/>
                </a:solidFill>
              </a:rPr>
              <a:t>4-6 классы;</a:t>
            </a:r>
          </a:p>
          <a:p>
            <a:pPr marL="13716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- 7-8 классы;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9-10 </a:t>
            </a:r>
            <a:r>
              <a:rPr lang="ru-RU" sz="1800" dirty="0">
                <a:solidFill>
                  <a:srgbClr val="002060"/>
                </a:solidFill>
              </a:rPr>
              <a:t>классы и студенты учреждений среднего профессионального образования не старше 18 лет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sz="500" dirty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>
                <a:solidFill>
                  <a:srgbClr val="002060"/>
                </a:solidFill>
              </a:rPr>
              <a:t>каждого участника Конференции должна быть подана персональная заявка на интернет-сайте Навигатор дополнительного образования детей Республики Крым: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u="sng" dirty="0">
                <a:solidFill>
                  <a:schemeClr val="bg1"/>
                </a:solidFill>
              </a:rPr>
              <a:t>https://р82.навигатор.дети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6650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47500" lnSpcReduction="20000"/>
          </a:bodyPr>
          <a:lstStyle/>
          <a:p>
            <a:pPr marL="137160" indent="0" algn="just">
              <a:buNone/>
            </a:pPr>
            <a:r>
              <a:rPr lang="ru-RU" sz="2900" b="1" dirty="0">
                <a:solidFill>
                  <a:srgbClr val="002060"/>
                </a:solidFill>
              </a:rPr>
              <a:t>Республиканский этап Конкурса </a:t>
            </a:r>
            <a:r>
              <a:rPr lang="ru-RU" sz="2900" b="1" dirty="0" smtClean="0">
                <a:solidFill>
                  <a:srgbClr val="002060"/>
                </a:solidFill>
              </a:rPr>
              <a:t>школьных музеев проводится </a:t>
            </a:r>
            <a:r>
              <a:rPr lang="ru-RU" sz="2900" b="1" dirty="0">
                <a:solidFill>
                  <a:srgbClr val="002060"/>
                </a:solidFill>
              </a:rPr>
              <a:t>по следующим номинациям:</a:t>
            </a:r>
            <a:endParaRPr lang="ru-RU" sz="2900" dirty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- «</a:t>
            </a:r>
            <a:r>
              <a:rPr lang="ru-RU" sz="2900" dirty="0">
                <a:solidFill>
                  <a:srgbClr val="002060"/>
                </a:solidFill>
              </a:rPr>
              <a:t>Экскурсовод музея образовательной организации краеведческого профиля». </a:t>
            </a:r>
            <a:r>
              <a:rPr lang="ru-RU" sz="2900" dirty="0" smtClean="0">
                <a:solidFill>
                  <a:srgbClr val="002060"/>
                </a:solidFill>
              </a:rPr>
              <a:t>         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индивидуальное;</a:t>
            </a:r>
          </a:p>
          <a:p>
            <a:pPr marL="137160" indent="0" algn="just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- «</a:t>
            </a:r>
            <a:r>
              <a:rPr lang="ru-RU" sz="2900" dirty="0">
                <a:solidFill>
                  <a:srgbClr val="002060"/>
                </a:solidFill>
              </a:rPr>
              <a:t>Экскурсовод музея образовательной организации военно-исторического профиля». </a:t>
            </a:r>
            <a:r>
              <a:rPr lang="ru-RU" sz="2900" dirty="0" smtClean="0">
                <a:solidFill>
                  <a:srgbClr val="002060"/>
                </a:solidFill>
              </a:rPr>
              <a:t>  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индивидуальное;</a:t>
            </a:r>
          </a:p>
          <a:p>
            <a:pPr marL="137160" indent="0" algn="just">
              <a:buNone/>
            </a:pPr>
            <a:r>
              <a:rPr lang="ru-RU" sz="2900" dirty="0">
                <a:solidFill>
                  <a:srgbClr val="002060"/>
                </a:solidFill>
              </a:rPr>
              <a:t>- «Экскурсовод музея образовательной организации этнографического профиля». </a:t>
            </a:r>
            <a:r>
              <a:rPr lang="ru-RU" sz="2900" dirty="0" smtClean="0">
                <a:solidFill>
                  <a:srgbClr val="002060"/>
                </a:solidFill>
              </a:rPr>
              <a:t>      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индивидуальное;</a:t>
            </a:r>
          </a:p>
          <a:p>
            <a:pPr marL="137160" indent="0" algn="just">
              <a:buNone/>
            </a:pPr>
            <a:r>
              <a:rPr lang="ru-RU" sz="2900" dirty="0">
                <a:solidFill>
                  <a:srgbClr val="002060"/>
                </a:solidFill>
              </a:rPr>
              <a:t>- «Экскурсовод музея образовательной организации комплексного профиля». </a:t>
            </a:r>
            <a:r>
              <a:rPr lang="ru-RU" sz="2900" dirty="0" smtClean="0">
                <a:solidFill>
                  <a:srgbClr val="002060"/>
                </a:solidFill>
              </a:rPr>
              <a:t>              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индивидуальное;</a:t>
            </a:r>
          </a:p>
          <a:p>
            <a:pPr marL="137160" indent="0" algn="just">
              <a:buNone/>
            </a:pPr>
            <a:r>
              <a:rPr lang="ru-RU" sz="2900" dirty="0">
                <a:solidFill>
                  <a:srgbClr val="002060"/>
                </a:solidFill>
              </a:rPr>
              <a:t>- «Экскурсовод музея образовательной организации по экспозиции «Военнослужащие – участники специальной военной операции, проявившие отвагу, мужество и героизм». </a:t>
            </a:r>
            <a:r>
              <a:rPr lang="ru-RU" sz="2900" dirty="0" smtClean="0">
                <a:solidFill>
                  <a:srgbClr val="002060"/>
                </a:solidFill>
              </a:rPr>
              <a:t>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индивидуальное.</a:t>
            </a:r>
          </a:p>
          <a:p>
            <a:pPr marL="137160" indent="0" algn="just">
              <a:buNone/>
            </a:pPr>
            <a:r>
              <a:rPr lang="ru-RU" sz="2900" dirty="0">
                <a:solidFill>
                  <a:srgbClr val="002060"/>
                </a:solidFill>
              </a:rPr>
              <a:t>- «Музей образовательной организации комплексно-краеведческого профиля».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sz="2900" dirty="0" smtClean="0">
                <a:solidFill>
                  <a:srgbClr val="002060"/>
                </a:solidFill>
              </a:rPr>
              <a:t>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командное (до 3-х человек из актива школьного музея);</a:t>
            </a:r>
          </a:p>
          <a:p>
            <a:pPr marL="137160" indent="0" algn="just">
              <a:buNone/>
            </a:pPr>
            <a:r>
              <a:rPr lang="ru-RU" sz="2900" dirty="0">
                <a:solidFill>
                  <a:srgbClr val="002060"/>
                </a:solidFill>
              </a:rPr>
              <a:t>- «Музей образовательной организации военно-патриотического профиля». </a:t>
            </a:r>
            <a:r>
              <a:rPr lang="ru-RU" sz="2900" dirty="0" smtClean="0">
                <a:solidFill>
                  <a:srgbClr val="002060"/>
                </a:solidFill>
              </a:rPr>
              <a:t>             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командное (до 3-х человек из актива школьного музея);</a:t>
            </a:r>
          </a:p>
          <a:p>
            <a:pPr marL="137160" indent="0" algn="just">
              <a:buNone/>
            </a:pPr>
            <a:r>
              <a:rPr lang="ru-RU" sz="2900" dirty="0">
                <a:solidFill>
                  <a:srgbClr val="002060"/>
                </a:solidFill>
              </a:rPr>
              <a:t>- «Музей образовательной организации этнографо-краеведческого профиля</a:t>
            </a:r>
            <a:r>
              <a:rPr lang="ru-RU" sz="2900" dirty="0" smtClean="0">
                <a:solidFill>
                  <a:srgbClr val="002060"/>
                </a:solidFill>
              </a:rPr>
              <a:t>».            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командное (до 3-х человек из актива школьного музея);</a:t>
            </a:r>
          </a:p>
          <a:p>
            <a:pPr marL="137160" indent="0" algn="just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- «</a:t>
            </a:r>
            <a:r>
              <a:rPr lang="ru-RU" sz="2900" dirty="0">
                <a:solidFill>
                  <a:srgbClr val="002060"/>
                </a:solidFill>
              </a:rPr>
              <a:t>Музей образовательной организации (прочие профили)». </a:t>
            </a:r>
            <a:r>
              <a:rPr lang="ru-RU" sz="2900" dirty="0" smtClean="0">
                <a:solidFill>
                  <a:srgbClr val="002060"/>
                </a:solidFill>
              </a:rPr>
              <a:t>                                                                   Участие </a:t>
            </a:r>
            <a:r>
              <a:rPr lang="ru-RU" sz="2900" dirty="0">
                <a:solidFill>
                  <a:srgbClr val="002060"/>
                </a:solidFill>
              </a:rPr>
              <a:t>в номинации командное (до 3-х человек из актива школьного музея).</a:t>
            </a:r>
          </a:p>
          <a:p>
            <a:pPr marL="13716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Конкурсе принимают участие обучающиеся из числа актива паспортизованных музеев образовательных организаций общего образования Республики Крым, Государственных бюджетных образовательных учреждений Республики Крым, образовательных учреждений среднего профессионального </a:t>
            </a:r>
            <a:r>
              <a:rPr lang="ru-RU" sz="3200" dirty="0" smtClean="0">
                <a:solidFill>
                  <a:srgbClr val="002060"/>
                </a:solidFill>
              </a:rPr>
              <a:t>образования.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7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Открытый республиканский конкурс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обучающихся на знание государственных и региональных символов                         и атрибутов Российской Федерации (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заочный)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приказ ГБОУ ДО РК «ЦДЮТК»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№ 53 от 02.02.2023)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В Конкурсе принимают участие обучающиеся учреждений </a:t>
            </a:r>
            <a:r>
              <a:rPr lang="ru-RU" sz="2000" dirty="0" smtClean="0">
                <a:solidFill>
                  <a:srgbClr val="002060"/>
                </a:solidFill>
              </a:rPr>
              <a:t>общего и </a:t>
            </a:r>
            <a:r>
              <a:rPr lang="ru-RU" sz="2000" dirty="0">
                <a:solidFill>
                  <a:srgbClr val="002060"/>
                </a:solidFill>
              </a:rPr>
              <a:t>дополнительного образования Республики Крым всех форм собственности в трех возрастных группах: 1 - 4 классы, 5 - 8 </a:t>
            </a:r>
            <a:r>
              <a:rPr lang="ru-RU" sz="2000" dirty="0" smtClean="0">
                <a:solidFill>
                  <a:srgbClr val="002060"/>
                </a:solidFill>
              </a:rPr>
              <a:t>классы, 9 </a:t>
            </a:r>
            <a:r>
              <a:rPr lang="ru-RU" sz="2000" dirty="0">
                <a:solidFill>
                  <a:srgbClr val="002060"/>
                </a:solidFill>
              </a:rPr>
              <a:t>-11 классы. 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</a:rPr>
              <a:t>Участие в Конкурсе индивидуальное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marL="137160" indent="0" algn="just">
              <a:spcBef>
                <a:spcPts val="0"/>
              </a:spcBef>
              <a:buNone/>
            </a:pPr>
            <a:endParaRPr lang="ru-RU" sz="500" dirty="0">
              <a:solidFill>
                <a:srgbClr val="002060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Конкурс проводится с 10 мая по 09 июня 2022 года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137160" indent="0" algn="just">
              <a:spcBef>
                <a:spcPts val="0"/>
              </a:spcBef>
              <a:buNone/>
            </a:pPr>
            <a:endParaRPr lang="ru-RU" sz="500" b="1" dirty="0">
              <a:solidFill>
                <a:srgbClr val="002060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Конкурс проводится по четырем номинациям: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- Литературное </a:t>
            </a:r>
            <a:r>
              <a:rPr lang="ru-RU" sz="2000" dirty="0">
                <a:solidFill>
                  <a:srgbClr val="002060"/>
                </a:solidFill>
              </a:rPr>
              <a:t>творчество.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- Декоративно-прикладное творчество.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- Проекты символов и атрибутов.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- Исследовательские </a:t>
            </a:r>
            <a:r>
              <a:rPr lang="ru-RU" sz="2000" dirty="0">
                <a:solidFill>
                  <a:srgbClr val="002060"/>
                </a:solidFill>
              </a:rPr>
              <a:t>работы «Смысл символов и атрибутов в жизни семьи, края, страны» </a:t>
            </a:r>
            <a:r>
              <a:rPr lang="ru-RU" sz="2000" i="1" dirty="0">
                <a:solidFill>
                  <a:srgbClr val="002060"/>
                </a:solidFill>
              </a:rPr>
              <a:t>(только </a:t>
            </a:r>
            <a:r>
              <a:rPr lang="ru-RU" sz="2000" i="1" dirty="0" smtClean="0">
                <a:solidFill>
                  <a:srgbClr val="002060"/>
                </a:solidFill>
              </a:rPr>
              <a:t>для </a:t>
            </a:r>
            <a:r>
              <a:rPr lang="ru-RU" sz="2000" i="1" dirty="0">
                <a:solidFill>
                  <a:srgbClr val="002060"/>
                </a:solidFill>
              </a:rPr>
              <a:t>средней и старшей возрастной </a:t>
            </a:r>
            <a:r>
              <a:rPr lang="ru-RU" sz="2000" i="1" dirty="0" smtClean="0">
                <a:solidFill>
                  <a:srgbClr val="002060"/>
                </a:solidFill>
              </a:rPr>
              <a:t>группы)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500" dirty="0" smtClean="0">
              <a:solidFill>
                <a:srgbClr val="002060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Конкурсные работы и сопровождающие документы принимаются </a:t>
            </a:r>
            <a:r>
              <a:rPr lang="ru-RU" sz="2000" b="1" dirty="0" smtClean="0">
                <a:solidFill>
                  <a:srgbClr val="002060"/>
                </a:solidFill>
              </a:rPr>
              <a:t>до 05 мая 2023 года.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002060"/>
                </a:solidFill>
              </a:rPr>
              <a:t>На каждого участника </a:t>
            </a:r>
            <a:r>
              <a:rPr lang="ru-RU" sz="1500" b="1" dirty="0" smtClean="0">
                <a:solidFill>
                  <a:srgbClr val="002060"/>
                </a:solidFill>
              </a:rPr>
              <a:t>Конкурса </a:t>
            </a:r>
            <a:r>
              <a:rPr lang="ru-RU" sz="1500" b="1" dirty="0">
                <a:solidFill>
                  <a:srgbClr val="002060"/>
                </a:solidFill>
              </a:rPr>
              <a:t>должна быть подана персональная заявка на интернет-сайте Навигатор дополнительного образования детей Республики Крым: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b="1" u="sng" dirty="0">
                <a:solidFill>
                  <a:schemeClr val="bg1"/>
                </a:solidFill>
              </a:rPr>
              <a:t>https://р82.навигатор.дети</a:t>
            </a:r>
            <a:r>
              <a:rPr lang="ru-RU" sz="1500" b="1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1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8219</TotalTime>
  <Words>2253</Words>
  <Application>Microsoft Office PowerPoint</Application>
  <PresentationFormat>Экран 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Республиканская патриотическая краеведческая конференция учащихся  «Крым – наш общий дом» в 2023 году   (Приказ МОНМ РК № 337 от 20.02.2023) </vt:lpstr>
      <vt:lpstr>Республиканский этап Всероссийской олимпиады  по школьному краеведению в 2023 году   (Приказ МОНМ РК № 375 от 28.02.2023) </vt:lpstr>
      <vt:lpstr>Республиканский этап Всероссийского конкурса школьных музеев в 2023 году  (Приказ МОНМ РК № 375 от 28.02.2023) </vt:lpstr>
      <vt:lpstr>Презентация PowerPoint</vt:lpstr>
      <vt:lpstr>Открытый республиканский конкурс обучающихся на знание государственных и региональных символов                         и атрибутов Российской Федерации (заочный)  (приказ ГБОУ ДО РК «ЦДЮТК» № 53 от 02.02.2023)</vt:lpstr>
      <vt:lpstr>Республиканский этап Всероссийского конкурса исследовательских краеведческих работ обучающихся «Отечество» в 2023 году (ПРОЕКТ)</vt:lpstr>
      <vt:lpstr>Презентация PowerPoint</vt:lpstr>
      <vt:lpstr>Презентация PowerPoint</vt:lpstr>
      <vt:lpstr>Республиканские мероприятия краеведческой направленности, проведенные в 2022 году </vt:lpstr>
      <vt:lpstr>Республиканская патриотическая краеведческая конференция учащихся «Крым – наш общий дом» в 2022 году</vt:lpstr>
      <vt:lpstr>Анализ участия регионов и информация о победителях и призерах республиканской патриотической краеведческой конференции учащихся «Крым – наш общий дом» в 2022 году</vt:lpstr>
      <vt:lpstr>Республиканский этап Всероссийского конкурса школьных музеев в 2022 году </vt:lpstr>
      <vt:lpstr>Анализ участия регионов в республиканском этапе Всероссийского конкурса школьных музеев в 2022 году</vt:lpstr>
      <vt:lpstr>Республиканский этап Всероссийской олимпиады по школьному краеведению </vt:lpstr>
      <vt:lpstr>Анализ участия регионов и информация о победителях и призерах республиканского этапа Всероссийской олимпиады по школьному краеведению в 2022 году</vt:lpstr>
      <vt:lpstr>Республиканский этап Всероссийского конкурса исследовательских краеведческих работ обучающихся «Отечество» </vt:lpstr>
      <vt:lpstr>Анализ участия регионов в республиканском этапе Всероссийского конкурса исследовательских краеведческих работ обучающихся «Отечество» в 2022 году</vt:lpstr>
      <vt:lpstr>Анализ участия регионов в республиканских мероприятиях краеведческой направленности в 2022 году</vt:lpstr>
      <vt:lpstr>Презентация PowerPoint</vt:lpstr>
      <vt:lpstr>Контакты: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565</cp:revision>
  <dcterms:created xsi:type="dcterms:W3CDTF">2015-08-24T15:47:52Z</dcterms:created>
  <dcterms:modified xsi:type="dcterms:W3CDTF">2023-03-13T13:22:17Z</dcterms:modified>
</cp:coreProperties>
</file>