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57" r:id="rId2"/>
    <p:sldId id="306" r:id="rId3"/>
    <p:sldId id="307" r:id="rId4"/>
    <p:sldId id="308" r:id="rId5"/>
    <p:sldId id="309" r:id="rId6"/>
    <p:sldId id="310" r:id="rId7"/>
    <p:sldId id="311" r:id="rId8"/>
    <p:sldId id="325" r:id="rId9"/>
    <p:sldId id="300" r:id="rId10"/>
    <p:sldId id="291" r:id="rId11"/>
    <p:sldId id="301" r:id="rId12"/>
    <p:sldId id="292" r:id="rId13"/>
    <p:sldId id="314" r:id="rId14"/>
    <p:sldId id="305" r:id="rId15"/>
    <p:sldId id="297" r:id="rId16"/>
    <p:sldId id="298" r:id="rId17"/>
    <p:sldId id="302" r:id="rId18"/>
    <p:sldId id="326" r:id="rId19"/>
    <p:sldId id="315" r:id="rId20"/>
    <p:sldId id="316" r:id="rId21"/>
    <p:sldId id="317" r:id="rId22"/>
    <p:sldId id="318" r:id="rId23"/>
    <p:sldId id="319" r:id="rId24"/>
    <p:sldId id="320" r:id="rId25"/>
    <p:sldId id="321" r:id="rId26"/>
    <p:sldId id="322" r:id="rId27"/>
    <p:sldId id="323" r:id="rId28"/>
    <p:sldId id="327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F36EB36-4251-4111-9E50-B0D25375543E}">
          <p14:sldIdLst>
            <p14:sldId id="257"/>
            <p14:sldId id="306"/>
            <p14:sldId id="307"/>
            <p14:sldId id="308"/>
            <p14:sldId id="309"/>
            <p14:sldId id="310"/>
            <p14:sldId id="311"/>
            <p14:sldId id="325"/>
            <p14:sldId id="300"/>
            <p14:sldId id="291"/>
            <p14:sldId id="301"/>
            <p14:sldId id="292"/>
            <p14:sldId id="314"/>
            <p14:sldId id="305"/>
            <p14:sldId id="297"/>
            <p14:sldId id="298"/>
            <p14:sldId id="302"/>
            <p14:sldId id="326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32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18" autoAdjust="0"/>
    <p:restoredTop sz="80925" autoAdjust="0"/>
  </p:normalViewPr>
  <p:slideViewPr>
    <p:cSldViewPr>
      <p:cViewPr varScale="1">
        <p:scale>
          <a:sx n="66" d="100"/>
          <a:sy n="66" d="100"/>
        </p:scale>
        <p:origin x="144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15F674-0D4C-4F7C-964A-B27FE46FD01F}" type="datetimeFigureOut">
              <a:rPr lang="ru-RU" smtClean="0"/>
              <a:t>26.02.2021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85A623-F823-48F7-B738-7A50ABAE13B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7070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26.02.2021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85268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26.02.2021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728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26.02.2021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249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26.02.2021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921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26.02.2021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9423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26.02.2021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082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26.02.2021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657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26.02.2021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736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26.02.2021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796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26.02.2021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449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26.02.2021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978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32000" r="-3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26.02.2021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3988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99592" y="188640"/>
            <a:ext cx="7344816" cy="5432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  <a:t/>
            </a:r>
            <a:b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</a:br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  <a:t>МИНИСТЕРСТВО ОБРАЗОВАНИЯ, НАУКИ И </a:t>
            </a:r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</a:rPr>
              <a:t>МОЛОДЕЖИ РЕСПУБЛИКИ КРЫМ</a:t>
            </a:r>
            <a:endParaRPr lang="ru-RU" sz="1400" b="1" dirty="0">
              <a:solidFill>
                <a:srgbClr val="59A9F2">
                  <a:lumMod val="50000"/>
                </a:srgbClr>
              </a:solidFill>
              <a:latin typeface="Arial"/>
            </a:endParaRPr>
          </a:p>
          <a:p>
            <a:pPr algn="ctr"/>
            <a:endParaRPr lang="ru-RU" sz="1400" b="1" dirty="0">
              <a:solidFill>
                <a:srgbClr val="59A9F2">
                  <a:lumMod val="50000"/>
                </a:srgbClr>
              </a:solidFill>
              <a:latin typeface="Arial"/>
            </a:endParaRPr>
          </a:p>
          <a:p>
            <a:pPr algn="ctr"/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ГОСУДАРСТВЕННОЕ БЮДЖЕТНОЕ ОБРАЗОВАТЕЛЬНОЕ УЧРЕЖДЕНИЕ ДОПОЛНИТЕЛЬНОГО ОБРАЗОВАНИЯ </a:t>
            </a:r>
          </a:p>
          <a:p>
            <a:pPr algn="ctr"/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РЕСПУБЛИКИ КРЫМ </a:t>
            </a:r>
          </a:p>
          <a:p>
            <a:pPr algn="ctr"/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«ЦЕНТР ДЕТСКО-ЮНОШЕСКОГО ТУРИЗМА И КРАЕВЕДЕНИЯ»</a:t>
            </a:r>
          </a:p>
          <a:p>
            <a:pPr algn="ctr"/>
            <a:endParaRPr lang="ru-RU" sz="2400" b="1" dirty="0" smtClean="0">
              <a:solidFill>
                <a:srgbClr val="59A9F2">
                  <a:lumMod val="50000"/>
                </a:srgbClr>
              </a:solidFill>
              <a:latin typeface="Arial"/>
              <a:cs typeface="Times New Roman" pitchFamily="18" charset="0"/>
            </a:endParaRPr>
          </a:p>
          <a:p>
            <a:pPr algn="ctr"/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</a:rPr>
              <a:t>РЕСПУБЛИКАНСКИЙ СЕМИНАР</a:t>
            </a:r>
          </a:p>
          <a:p>
            <a:pPr algn="ctr"/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</a:rPr>
              <a:t>по </a:t>
            </a:r>
            <a:r>
              <a:rPr lang="ru-RU" sz="2100" b="1" dirty="0">
                <a:solidFill>
                  <a:schemeClr val="accent1">
                    <a:lumMod val="50000"/>
                  </a:schemeClr>
                </a:solidFill>
              </a:rPr>
              <a:t>организации </a:t>
            </a: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</a:rPr>
              <a:t>деятельности школьных спортивных клубов в общеобразовательных учреждениях </a:t>
            </a:r>
          </a:p>
          <a:p>
            <a:pPr algn="ctr"/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</a:rPr>
              <a:t>Республики </a:t>
            </a: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</a:rPr>
              <a:t>Крым</a:t>
            </a:r>
          </a:p>
          <a:p>
            <a:pPr algn="ctr"/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в 2021 году</a:t>
            </a:r>
            <a:endParaRPr lang="ru-RU" sz="2100" b="1" dirty="0">
              <a:solidFill>
                <a:schemeClr val="accent1">
                  <a:lumMod val="50000"/>
                </a:schemeClr>
              </a:solidFill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dirty="0">
              <a:solidFill>
                <a:prstClr val="black"/>
              </a:solidFill>
            </a:endParaRPr>
          </a:p>
        </p:txBody>
      </p:sp>
      <p:pic>
        <p:nvPicPr>
          <p:cNvPr id="5" name="Рисунок 4" descr="лого(1)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7242" y="3717032"/>
            <a:ext cx="3009516" cy="301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322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" y="404664"/>
            <a:ext cx="8229600" cy="432048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Формирование Всероссийского перечня (реестра) школьных спортивных клубов (далее – Всероссийский перечень)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5611" t="17516" r="35057" b="5704"/>
          <a:stretch/>
        </p:blipFill>
        <p:spPr>
          <a:xfrm>
            <a:off x="385192" y="1241376"/>
            <a:ext cx="3816424" cy="56166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6164" t="18500" r="35058" b="5703"/>
          <a:stretch/>
        </p:blipFill>
        <p:spPr>
          <a:xfrm>
            <a:off x="4499991" y="1241376"/>
            <a:ext cx="3793045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416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329312"/>
              </p:ext>
            </p:extLst>
          </p:nvPr>
        </p:nvGraphicFramePr>
        <p:xfrm>
          <a:off x="1" y="0"/>
          <a:ext cx="4572000" cy="68580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2521">
                  <a:extLst>
                    <a:ext uri="{9D8B030D-6E8A-4147-A177-3AD203B41FA5}">
                      <a16:colId xmlns:a16="http://schemas.microsoft.com/office/drawing/2014/main" val="2839178255"/>
                    </a:ext>
                  </a:extLst>
                </a:gridCol>
                <a:gridCol w="2300002">
                  <a:extLst>
                    <a:ext uri="{9D8B030D-6E8A-4147-A177-3AD203B41FA5}">
                      <a16:colId xmlns:a16="http://schemas.microsoft.com/office/drawing/2014/main" val="3379513042"/>
                    </a:ext>
                  </a:extLst>
                </a:gridCol>
                <a:gridCol w="831370">
                  <a:extLst>
                    <a:ext uri="{9D8B030D-6E8A-4147-A177-3AD203B41FA5}">
                      <a16:colId xmlns:a16="http://schemas.microsoft.com/office/drawing/2014/main" val="3586176023"/>
                    </a:ext>
                  </a:extLst>
                </a:gridCol>
                <a:gridCol w="1058107">
                  <a:extLst>
                    <a:ext uri="{9D8B030D-6E8A-4147-A177-3AD203B41FA5}">
                      <a16:colId xmlns:a16="http://schemas.microsoft.com/office/drawing/2014/main" val="3475308031"/>
                    </a:ext>
                  </a:extLst>
                </a:gridCol>
              </a:tblGrid>
              <a:tr h="102639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>
                          <a:effectLst/>
                        </a:rPr>
                        <a:t>№ п/п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>
                          <a:effectLst/>
                        </a:rPr>
                        <a:t>Регион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Кол-во  ШСК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3954975238"/>
                  </a:ext>
                </a:extLst>
              </a:tr>
              <a:tr h="448585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</a:tabLs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r>
                        <a:rPr lang="ru-RU" sz="2000" dirty="0" smtClean="0">
                          <a:effectLst/>
                        </a:rPr>
                        <a:t>1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Алушта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12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100 %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3295651352"/>
                  </a:ext>
                </a:extLst>
              </a:tr>
              <a:tr h="448585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</a:tabLs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r>
                        <a:rPr lang="ru-RU" sz="2000" dirty="0" smtClean="0">
                          <a:effectLst/>
                        </a:rPr>
                        <a:t>2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Армянск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14,3 %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2663596070"/>
                  </a:ext>
                </a:extLst>
              </a:tr>
              <a:tr h="448585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</a:tabLs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r>
                        <a:rPr lang="ru-RU" sz="2000" dirty="0" smtClean="0">
                          <a:effectLst/>
                        </a:rPr>
                        <a:t>3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Джанкой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12,5 %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2027715919"/>
                  </a:ext>
                </a:extLst>
              </a:tr>
              <a:tr h="448585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</a:tabLs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r>
                        <a:rPr lang="ru-RU" sz="2000" dirty="0" smtClean="0">
                          <a:effectLst/>
                        </a:rPr>
                        <a:t>4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Евпатория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23,5 %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604948649"/>
                  </a:ext>
                </a:extLst>
              </a:tr>
              <a:tr h="448585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</a:tabLs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r>
                        <a:rPr lang="ru-RU" sz="2000" dirty="0" smtClean="0">
                          <a:effectLst/>
                        </a:rPr>
                        <a:t>5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Керчь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11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52,4 %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3237947925"/>
                  </a:ext>
                </a:extLst>
              </a:tr>
              <a:tr h="448585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</a:tabLs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r>
                        <a:rPr lang="ru-RU" sz="2000" dirty="0" smtClean="0">
                          <a:effectLst/>
                        </a:rPr>
                        <a:t>6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Красноперекопск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80 %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1431155310"/>
                  </a:ext>
                </a:extLst>
              </a:tr>
              <a:tr h="448585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</a:tabLs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r>
                        <a:rPr lang="ru-RU" sz="2000" dirty="0" smtClean="0">
                          <a:effectLst/>
                        </a:rPr>
                        <a:t>7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Саки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100 %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4067281619"/>
                  </a:ext>
                </a:extLst>
              </a:tr>
              <a:tr h="448585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</a:tabLs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r>
                        <a:rPr lang="ru-RU" sz="2000" dirty="0" smtClean="0">
                          <a:effectLst/>
                        </a:rPr>
                        <a:t>8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Симферополь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8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15,4 %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486864120"/>
                  </a:ext>
                </a:extLst>
              </a:tr>
              <a:tr h="448585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</a:tabLs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r>
                        <a:rPr lang="ru-RU" sz="2000" dirty="0" smtClean="0">
                          <a:effectLst/>
                        </a:rPr>
                        <a:t>9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Судак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22 %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1119476465"/>
                  </a:ext>
                </a:extLst>
              </a:tr>
              <a:tr h="448585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10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Феодосия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15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68 %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1283436630"/>
                  </a:ext>
                </a:extLst>
              </a:tr>
              <a:tr h="448585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11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Ялта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8 %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2633262058"/>
                  </a:ext>
                </a:extLst>
              </a:tr>
              <a:tr h="448585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12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Бахчисарайский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20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74 %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2588437056"/>
                  </a:ext>
                </a:extLst>
              </a:tr>
              <a:tr h="448585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13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>
                          <a:effectLst/>
                        </a:rPr>
                        <a:t>Белогорский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12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44,5 %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3356922064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846811"/>
              </p:ext>
            </p:extLst>
          </p:nvPr>
        </p:nvGraphicFramePr>
        <p:xfrm>
          <a:off x="4572001" y="0"/>
          <a:ext cx="4572000" cy="68580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2521">
                  <a:extLst>
                    <a:ext uri="{9D8B030D-6E8A-4147-A177-3AD203B41FA5}">
                      <a16:colId xmlns:a16="http://schemas.microsoft.com/office/drawing/2014/main" val="2839178255"/>
                    </a:ext>
                  </a:extLst>
                </a:gridCol>
                <a:gridCol w="2300002">
                  <a:extLst>
                    <a:ext uri="{9D8B030D-6E8A-4147-A177-3AD203B41FA5}">
                      <a16:colId xmlns:a16="http://schemas.microsoft.com/office/drawing/2014/main" val="3379513042"/>
                    </a:ext>
                  </a:extLst>
                </a:gridCol>
                <a:gridCol w="831370">
                  <a:extLst>
                    <a:ext uri="{9D8B030D-6E8A-4147-A177-3AD203B41FA5}">
                      <a16:colId xmlns:a16="http://schemas.microsoft.com/office/drawing/2014/main" val="3586176023"/>
                    </a:ext>
                  </a:extLst>
                </a:gridCol>
                <a:gridCol w="1058107">
                  <a:extLst>
                    <a:ext uri="{9D8B030D-6E8A-4147-A177-3AD203B41FA5}">
                      <a16:colId xmlns:a16="http://schemas.microsoft.com/office/drawing/2014/main" val="3475308031"/>
                    </a:ext>
                  </a:extLst>
                </a:gridCol>
              </a:tblGrid>
              <a:tr h="102639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>
                          <a:effectLst/>
                        </a:rPr>
                        <a:t>№ п/п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>
                          <a:effectLst/>
                        </a:rPr>
                        <a:t>Регион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Кол-во  ШСК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3954975238"/>
                  </a:ext>
                </a:extLst>
              </a:tr>
              <a:tr h="448585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14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Джанкойский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8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23 %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2952270708"/>
                  </a:ext>
                </a:extLst>
              </a:tr>
              <a:tr h="448585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15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Кировский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17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100 %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1088147964"/>
                  </a:ext>
                </a:extLst>
              </a:tr>
              <a:tr h="448585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16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Красногвардейский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15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50 %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968693589"/>
                  </a:ext>
                </a:extLst>
              </a:tr>
              <a:tr h="448585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17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Красноперекопский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46 %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41434573"/>
                  </a:ext>
                </a:extLst>
              </a:tr>
              <a:tr h="448585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18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Ленинский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3,5 %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1337575148"/>
                  </a:ext>
                </a:extLst>
              </a:tr>
              <a:tr h="448585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19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Нижнегорский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>
                          <a:effectLst/>
                        </a:rPr>
                        <a:t>1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4,4 %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3312714023"/>
                  </a:ext>
                </a:extLst>
              </a:tr>
              <a:tr h="448585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20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Первомайский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>
                          <a:effectLst/>
                        </a:rPr>
                        <a:t>6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33,3 %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2418149594"/>
                  </a:ext>
                </a:extLst>
              </a:tr>
              <a:tr h="448585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21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50">
                          <a:effectLst/>
                        </a:rPr>
                        <a:t>Раздольненский</a:t>
                      </a:r>
                      <a:endParaRPr lang="ru-RU" sz="1800" kern="150">
                        <a:effectLst/>
                        <a:latin typeface="Times New Roman" panose="02020603050405020304" pitchFamily="18" charset="0"/>
                        <a:ea typeface="Andale Sans UI"/>
                        <a:cs typeface="Tahoma" panose="020B0604030504040204" pitchFamily="34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16,7 %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958259975"/>
                  </a:ext>
                </a:extLst>
              </a:tr>
              <a:tr h="448585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22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Сакский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16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47 %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2145922261"/>
                  </a:ext>
                </a:extLst>
              </a:tr>
              <a:tr h="448585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23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Симферопольский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29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70,73 %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1208650917"/>
                  </a:ext>
                </a:extLst>
              </a:tr>
              <a:tr h="448585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24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Советский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20 %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4093196517"/>
                  </a:ext>
                </a:extLst>
              </a:tr>
              <a:tr h="448585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25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>
                          <a:effectLst/>
                        </a:rPr>
                        <a:t>Черноморский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>
                          <a:effectLst/>
                        </a:rPr>
                        <a:t>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0 %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4173079813"/>
                  </a:ext>
                </a:extLst>
              </a:tr>
              <a:tr h="448585"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>
                          <a:effectLst/>
                        </a:rPr>
                        <a:t>Итого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203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38,6 %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7254180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2458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" y="404664"/>
            <a:ext cx="8229600" cy="432048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Приложение № 1 </a:t>
            </a:r>
            <a:b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</a:b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к письму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Минпросвещения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 РФ от 03.09.2020 № ДГ-1384/06 «О формировании Единого всероссийского перечня (реестра) школьных спортивных клубов»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6164" t="24374" r="34504" b="20292"/>
          <a:stretch/>
        </p:blipFill>
        <p:spPr>
          <a:xfrm>
            <a:off x="1848342" y="1233203"/>
            <a:ext cx="5303300" cy="5624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487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" y="404664"/>
            <a:ext cx="8229600" cy="432048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Приложение № 2 </a:t>
            </a:r>
            <a:b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</a:b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к письму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Минпросвещения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 РФ от 03.09.2020 № ДГ-1384/06 «О формировании Единого всероссийского перечня (реестра) школьных спортивных клубов»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5136" t="21454" r="18644" b="9641"/>
          <a:stretch/>
        </p:blipFill>
        <p:spPr>
          <a:xfrm>
            <a:off x="1" y="1268760"/>
            <a:ext cx="9143999" cy="5349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34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202945" y="2348880"/>
            <a:ext cx="4924017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+7-978-973-25-98 (спортивно-массовый отдел)</a:t>
            </a:r>
          </a:p>
          <a:p>
            <a:pPr algn="ctr"/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untur@crimeaedu.ru</a:t>
            </a:r>
            <a:endParaRPr lang="ru-RU" sz="5400" b="1" dirty="0" smtClean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54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dirty="0">
              <a:solidFill>
                <a:prstClr val="black"/>
              </a:solidFill>
            </a:endParaRPr>
          </a:p>
        </p:txBody>
      </p:sp>
      <p:pic>
        <p:nvPicPr>
          <p:cNvPr id="5" name="Рисунок 4" descr="лого(1)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412776"/>
            <a:ext cx="4169939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372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7066" t="9070" r="8826" b="11610"/>
          <a:stretch/>
        </p:blipFill>
        <p:spPr>
          <a:xfrm>
            <a:off x="0" y="1556792"/>
            <a:ext cx="9144000" cy="4848440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8229600" cy="432048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ФЦОМОФВ.РФ </a:t>
            </a:r>
            <a:b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</a:b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«Деятельность центра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»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– «Школьные спортивные клубы» – «Реестр ШСК» 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026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23528" y="692696"/>
            <a:ext cx="8229600" cy="432048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ЕДИНАЯ ИНФОРМАЦИОННАЯ ПЛОЩАДКА ПО НАПРАВЛЕНИЮ «ФИЗИЧЕСКАЯ КУЛЬТУРА И СПОРТ В ОБРАЗОВАНИИ»</a:t>
            </a:r>
            <a:b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</a:b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ЕИП-ФКИС.РФ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9046" t="4720" r="11260" b="20469"/>
          <a:stretch/>
        </p:blipFill>
        <p:spPr>
          <a:xfrm>
            <a:off x="-2733" y="1772816"/>
            <a:ext cx="9144000" cy="4826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067944" y="5373216"/>
            <a:ext cx="1152128" cy="2880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0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23528" y="692696"/>
            <a:ext cx="8229600" cy="432048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ЕДИНАЯ ИНФОРМАЦИОННАЯ ПЛОЩАДКА ПО НАПРАВЛЕНИЮ «ФИЗИЧЕСКАЯ КУЛЬТУРА И СПОРТ В ОБРАЗОВАНИИ»</a:t>
            </a:r>
            <a:b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</a:b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ЕИП-ФКИС.РФ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7385" t="4720" r="8115" b="15547"/>
          <a:stretch/>
        </p:blipFill>
        <p:spPr>
          <a:xfrm>
            <a:off x="-6626" y="1628800"/>
            <a:ext cx="9145825" cy="485196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39552" y="5949281"/>
            <a:ext cx="1944216" cy="4515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594178" y="5949281"/>
            <a:ext cx="1841918" cy="4515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430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99592" y="188640"/>
            <a:ext cx="7344816" cy="5432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  <a:t/>
            </a:r>
            <a:b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</a:br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  <a:t>МИНИСТЕРСТВО ОБРАЗОВАНИЯ, НАУКИ И </a:t>
            </a:r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</a:rPr>
              <a:t>МОЛОДЕЖИ РЕСПУБЛИКИ КРЫМ</a:t>
            </a:r>
            <a:endParaRPr lang="ru-RU" sz="1400" b="1" dirty="0">
              <a:solidFill>
                <a:srgbClr val="59A9F2">
                  <a:lumMod val="50000"/>
                </a:srgbClr>
              </a:solidFill>
              <a:latin typeface="Arial"/>
            </a:endParaRPr>
          </a:p>
          <a:p>
            <a:pPr algn="ctr"/>
            <a:endParaRPr lang="ru-RU" sz="1400" b="1" dirty="0">
              <a:solidFill>
                <a:srgbClr val="59A9F2">
                  <a:lumMod val="50000"/>
                </a:srgbClr>
              </a:solidFill>
              <a:latin typeface="Arial"/>
            </a:endParaRPr>
          </a:p>
          <a:p>
            <a:pPr algn="ctr"/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ГОСУДАРСТВЕННОЕ БЮДЖЕТНОЕ ОБРАЗОВАТЕЛЬНОЕ УЧРЕЖДЕНИЕ ДОПОЛНИТЕЛЬНОГО ОБРАЗОВАНИЯ </a:t>
            </a:r>
          </a:p>
          <a:p>
            <a:pPr algn="ctr"/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РЕСПУБЛИКИ КРЫМ </a:t>
            </a:r>
          </a:p>
          <a:p>
            <a:pPr algn="ctr"/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«ЦЕНТР ДЕТСКО-ЮНОШЕСКОГО ТУРИЗМА И КРАЕВЕДЕНИЯ»</a:t>
            </a:r>
          </a:p>
          <a:p>
            <a:pPr algn="ctr"/>
            <a:endParaRPr lang="ru-RU" sz="2400" b="1" dirty="0" smtClean="0">
              <a:solidFill>
                <a:srgbClr val="59A9F2">
                  <a:lumMod val="50000"/>
                </a:srgbClr>
              </a:solidFill>
              <a:latin typeface="Arial"/>
              <a:cs typeface="Times New Roman" pitchFamily="18" charset="0"/>
            </a:endParaRPr>
          </a:p>
          <a:p>
            <a:pPr algn="ctr"/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</a:rPr>
              <a:t>РЕСПУБЛИКАНСКИЙ СЕМИНАР</a:t>
            </a:r>
          </a:p>
          <a:p>
            <a:pPr algn="ctr"/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</a:rPr>
              <a:t>по </a:t>
            </a:r>
            <a:r>
              <a:rPr lang="ru-RU" sz="2100" b="1" dirty="0">
                <a:solidFill>
                  <a:schemeClr val="accent1">
                    <a:lumMod val="50000"/>
                  </a:schemeClr>
                </a:solidFill>
              </a:rPr>
              <a:t>организации </a:t>
            </a: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</a:rPr>
              <a:t>деятельности школьных спортивных клубов в общеобразовательных учреждениях </a:t>
            </a:r>
          </a:p>
          <a:p>
            <a:pPr algn="ctr"/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</a:rPr>
              <a:t>Республики </a:t>
            </a: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</a:rPr>
              <a:t>Крым</a:t>
            </a:r>
          </a:p>
          <a:p>
            <a:pPr algn="ctr"/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в 2021 году</a:t>
            </a:r>
            <a:endParaRPr lang="ru-RU" sz="2100" b="1" dirty="0">
              <a:solidFill>
                <a:schemeClr val="accent1">
                  <a:lumMod val="50000"/>
                </a:schemeClr>
              </a:solidFill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dirty="0">
              <a:solidFill>
                <a:prstClr val="black"/>
              </a:solidFill>
            </a:endParaRPr>
          </a:p>
        </p:txBody>
      </p:sp>
      <p:pic>
        <p:nvPicPr>
          <p:cNvPr id="5" name="Рисунок 4" descr="лого(1)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7242" y="3717032"/>
            <a:ext cx="3009516" cy="301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7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99592" y="188640"/>
            <a:ext cx="7344816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  <a:t/>
            </a:r>
            <a:b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</a:br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  <a:t>МИНИСТЕРСТВО ОБРАЗОВАНИЯ, НАУКИ И </a:t>
            </a:r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</a:rPr>
              <a:t>МОЛОДЕЖИ РЕСПУБЛИКИ КРЫМ</a:t>
            </a:r>
            <a:endParaRPr lang="ru-RU" sz="1400" b="1" dirty="0">
              <a:solidFill>
                <a:srgbClr val="59A9F2">
                  <a:lumMod val="50000"/>
                </a:srgbClr>
              </a:solidFill>
              <a:latin typeface="Arial"/>
            </a:endParaRPr>
          </a:p>
          <a:p>
            <a:pPr algn="ctr"/>
            <a:endParaRPr lang="ru-RU" sz="1400" b="1" dirty="0">
              <a:solidFill>
                <a:srgbClr val="59A9F2">
                  <a:lumMod val="50000"/>
                </a:srgbClr>
              </a:solidFill>
              <a:latin typeface="Arial"/>
            </a:endParaRPr>
          </a:p>
          <a:p>
            <a:pPr algn="ctr"/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ГОСУДАРСТВЕННОЕ БЮДЖЕТНОЕ ОБРАЗОВАТЕЛЬНОЕ УЧРЕЖДЕНИЕ ДОПОЛНИТЕЛЬНОГО ОБРАЗОВАНИЯ </a:t>
            </a:r>
          </a:p>
          <a:p>
            <a:pPr algn="ctr"/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РЕСПУБЛИКИ КРЫМ </a:t>
            </a:r>
          </a:p>
          <a:p>
            <a:pPr algn="ctr"/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«ЦЕНТР ДЕТСКО-ЮНОШЕСКОГО ТУРИЗМА И КРАЕВЕДЕНИЯ»</a:t>
            </a:r>
          </a:p>
          <a:p>
            <a:pPr algn="ctr"/>
            <a:endParaRPr lang="ru-RU" sz="2400" b="1" dirty="0" smtClean="0">
              <a:solidFill>
                <a:srgbClr val="59A9F2">
                  <a:lumMod val="50000"/>
                </a:srgbClr>
              </a:solidFill>
              <a:latin typeface="Arial"/>
              <a:cs typeface="Times New Roman" pitchFamily="18" charset="0"/>
            </a:endParaRPr>
          </a:p>
          <a:p>
            <a:pPr algn="ctr"/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</a:rPr>
              <a:t>РЕСПУБЛИКАНСКИЙ СЕМИНАР</a:t>
            </a:r>
          </a:p>
          <a:p>
            <a:pPr algn="ctr"/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</a:rPr>
              <a:t>по </a:t>
            </a:r>
            <a:r>
              <a:rPr lang="ru-RU" sz="2100" b="1" dirty="0">
                <a:solidFill>
                  <a:schemeClr val="accent1">
                    <a:lumMod val="50000"/>
                  </a:schemeClr>
                </a:solidFill>
              </a:rPr>
              <a:t>организации </a:t>
            </a: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</a:rPr>
              <a:t>деятельности школьных спортивных клубов в общеобразовательных учреждениях </a:t>
            </a:r>
          </a:p>
          <a:p>
            <a:pPr algn="ctr"/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</a:rPr>
              <a:t>Республики Крым</a:t>
            </a:r>
            <a:endParaRPr lang="ru-RU" sz="2100" b="1" i="1" dirty="0">
              <a:solidFill>
                <a:schemeClr val="accent1">
                  <a:lumMod val="50000"/>
                </a:schemeClr>
              </a:solidFill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dirty="0">
              <a:solidFill>
                <a:prstClr val="black"/>
              </a:solidFill>
            </a:endParaRPr>
          </a:p>
        </p:txBody>
      </p:sp>
      <p:pic>
        <p:nvPicPr>
          <p:cNvPr id="5" name="Рисунок 4" descr="лого(1)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9447" y="3645024"/>
            <a:ext cx="3009516" cy="3014225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65037" y="3857005"/>
            <a:ext cx="5515159" cy="228606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45720" tIns="0" rIns="45720" bIns="0" anchor="ctr" anchorCtr="0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800" b="1" kern="1200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Проведение в 2021 году спортивно-массовых мероприятий с участием команд школьных спортивных клубов республики </a:t>
            </a:r>
            <a:r>
              <a:rPr lang="ru-RU" sz="180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крым</a:t>
            </a:r>
            <a:endParaRPr lang="ru-RU" sz="1800" dirty="0" smtClean="0">
              <a:solidFill>
                <a:schemeClr val="accent1">
                  <a:lumMod val="50000"/>
                </a:schemeClr>
              </a:solidFill>
              <a:effectLst/>
              <a:latin typeface="Arial Black" panose="020B0A04020102020204" pitchFamily="34" charset="0"/>
            </a:endParaRPr>
          </a:p>
          <a:p>
            <a:pPr algn="r"/>
            <a:endParaRPr lang="ru-RU" sz="1400" i="1" cap="none" dirty="0" smtClean="0">
              <a:solidFill>
                <a:schemeClr val="accent1">
                  <a:lumMod val="50000"/>
                </a:schemeClr>
              </a:solidFill>
              <a:effectLst/>
            </a:endParaRPr>
          </a:p>
          <a:p>
            <a:pPr algn="r"/>
            <a:r>
              <a:rPr lang="ru-RU" sz="1400" i="1" cap="none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Докладчик: </a:t>
            </a:r>
            <a:r>
              <a:rPr lang="ru-RU" sz="1400" i="1" cap="none" dirty="0" err="1" smtClean="0">
                <a:solidFill>
                  <a:schemeClr val="accent1">
                    <a:lumMod val="50000"/>
                  </a:schemeClr>
                </a:solidFill>
                <a:effectLst/>
              </a:rPr>
              <a:t>Легашева</a:t>
            </a:r>
            <a:r>
              <a:rPr lang="ru-RU" sz="1400" i="1" cap="none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 Екатерина Олеговна, </a:t>
            </a:r>
            <a:endParaRPr lang="ru-RU" sz="1400" i="1" cap="none" dirty="0" smtClean="0">
              <a:solidFill>
                <a:schemeClr val="accent1">
                  <a:lumMod val="50000"/>
                </a:schemeClr>
              </a:solidFill>
              <a:effectLst/>
            </a:endParaRPr>
          </a:p>
          <a:p>
            <a:pPr algn="r"/>
            <a:r>
              <a:rPr lang="ru-RU" sz="1400" i="1" cap="none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педагог-организатор </a:t>
            </a:r>
            <a:r>
              <a:rPr lang="ru-RU" sz="1400" i="1" cap="none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ГБОУ </a:t>
            </a:r>
            <a:r>
              <a:rPr lang="ru-RU" sz="1400" i="1" cap="none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ДО РК «ЦДЮТК»</a:t>
            </a:r>
          </a:p>
        </p:txBody>
      </p:sp>
    </p:spTree>
    <p:extLst>
      <p:ext uri="{BB962C8B-B14F-4D97-AF65-F5344CB8AC3E}">
        <p14:creationId xmlns:p14="http://schemas.microsoft.com/office/powerpoint/2010/main" val="215347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99592" y="188640"/>
            <a:ext cx="7344816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  <a:t/>
            </a:r>
            <a:b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</a:br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  <a:t>МИНИСТЕРСТВО ОБРАЗОВАНИЯ, НАУКИ И </a:t>
            </a:r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</a:rPr>
              <a:t>МОЛОДЕЖИ РЕСПУБЛИКИ КРЫМ</a:t>
            </a:r>
            <a:endParaRPr lang="ru-RU" sz="1400" b="1" dirty="0">
              <a:solidFill>
                <a:srgbClr val="59A9F2">
                  <a:lumMod val="50000"/>
                </a:srgbClr>
              </a:solidFill>
              <a:latin typeface="Arial"/>
            </a:endParaRPr>
          </a:p>
          <a:p>
            <a:pPr algn="ctr"/>
            <a:endParaRPr lang="ru-RU" sz="1400" b="1" dirty="0">
              <a:solidFill>
                <a:srgbClr val="59A9F2">
                  <a:lumMod val="50000"/>
                </a:srgbClr>
              </a:solidFill>
              <a:latin typeface="Arial"/>
            </a:endParaRPr>
          </a:p>
          <a:p>
            <a:pPr algn="ctr"/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ГОСУДАРСТВЕННОЕ БЮДЖЕТНОЕ ОБРАЗОВАТЕЛЬНОЕ УЧРЕЖДЕНИЕ ДОПОЛНИТЕЛЬНОГО ОБРАЗОВАНИЯ </a:t>
            </a:r>
          </a:p>
          <a:p>
            <a:pPr algn="ctr"/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РЕСПУБЛИКИ КРЫМ </a:t>
            </a:r>
          </a:p>
          <a:p>
            <a:pPr algn="ctr"/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«ЦЕНТР ДЕТСКО-ЮНОШЕСКОГО ТУРИЗМА И КРАЕВЕДЕНИЯ»</a:t>
            </a:r>
          </a:p>
          <a:p>
            <a:pPr algn="ctr"/>
            <a:endParaRPr lang="ru-RU" sz="2400" b="1" dirty="0" smtClean="0">
              <a:solidFill>
                <a:srgbClr val="59A9F2">
                  <a:lumMod val="50000"/>
                </a:srgbClr>
              </a:solidFill>
              <a:latin typeface="Arial"/>
              <a:cs typeface="Times New Roman" pitchFamily="18" charset="0"/>
            </a:endParaRPr>
          </a:p>
          <a:p>
            <a:pPr algn="ctr"/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</a:rPr>
              <a:t>РЕСПУБЛИКАНСКИЙ СЕМИНАР</a:t>
            </a:r>
          </a:p>
          <a:p>
            <a:pPr algn="ctr"/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</a:rPr>
              <a:t>по </a:t>
            </a:r>
            <a:r>
              <a:rPr lang="ru-RU" sz="2100" b="1" dirty="0">
                <a:solidFill>
                  <a:schemeClr val="accent1">
                    <a:lumMod val="50000"/>
                  </a:schemeClr>
                </a:solidFill>
              </a:rPr>
              <a:t>организации </a:t>
            </a: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</a:rPr>
              <a:t>деятельности школьных спортивных клубов в общеобразовательных учреждениях </a:t>
            </a:r>
          </a:p>
          <a:p>
            <a:pPr algn="ctr"/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</a:rPr>
              <a:t>Республики Крым</a:t>
            </a:r>
            <a:endParaRPr lang="ru-RU" sz="2100" b="1" i="1" dirty="0">
              <a:solidFill>
                <a:schemeClr val="accent1">
                  <a:lumMod val="50000"/>
                </a:schemeClr>
              </a:solidFill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dirty="0">
              <a:solidFill>
                <a:prstClr val="black"/>
              </a:solidFill>
            </a:endParaRPr>
          </a:p>
        </p:txBody>
      </p:sp>
      <p:pic>
        <p:nvPicPr>
          <p:cNvPr id="5" name="Рисунок 4" descr="лого(1)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9447" y="3645024"/>
            <a:ext cx="3009516" cy="3014225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65037" y="3857005"/>
            <a:ext cx="5515159" cy="228606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45720" tIns="0" rIns="45720" bIns="0" anchor="ctr" anchorCtr="0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800" b="1" kern="1200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О создании и деятельности школьных спортивных клубов в 2021 году</a:t>
            </a:r>
          </a:p>
          <a:p>
            <a:pPr algn="r"/>
            <a:endParaRPr lang="ru-RU" sz="1400" i="1" cap="none" dirty="0" smtClean="0">
              <a:solidFill>
                <a:schemeClr val="accent1">
                  <a:lumMod val="50000"/>
                </a:schemeClr>
              </a:solidFill>
              <a:effectLst/>
            </a:endParaRPr>
          </a:p>
          <a:p>
            <a:pPr algn="r"/>
            <a:r>
              <a:rPr lang="ru-RU" sz="1400" i="1" cap="none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Докладчик: </a:t>
            </a:r>
            <a:r>
              <a:rPr lang="ru-RU" sz="1400" i="1" cap="none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Скворцов Дмитрий Игоревич, </a:t>
            </a:r>
            <a:endParaRPr lang="ru-RU" sz="1400" i="1" cap="none" dirty="0" smtClean="0">
              <a:solidFill>
                <a:schemeClr val="accent1">
                  <a:lumMod val="50000"/>
                </a:schemeClr>
              </a:solidFill>
              <a:effectLst/>
            </a:endParaRPr>
          </a:p>
          <a:p>
            <a:pPr algn="r"/>
            <a:r>
              <a:rPr lang="ru-RU" sz="1400" i="1" cap="none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заведующий спортивно-массовым отделом </a:t>
            </a:r>
            <a:r>
              <a:rPr lang="ru-RU" sz="1400" i="1" cap="none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ГБОУ </a:t>
            </a:r>
            <a:r>
              <a:rPr lang="ru-RU" sz="1400" i="1" cap="none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ДО РК «ЦДЮТК»</a:t>
            </a:r>
          </a:p>
        </p:txBody>
      </p:sp>
    </p:spTree>
    <p:extLst>
      <p:ext uri="{BB962C8B-B14F-4D97-AF65-F5344CB8AC3E}">
        <p14:creationId xmlns:p14="http://schemas.microsoft.com/office/powerpoint/2010/main" val="1068900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6" y="332859"/>
            <a:ext cx="3168352" cy="31683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6570" t="8169" r="6217" b="6837"/>
          <a:stretch/>
        </p:blipFill>
        <p:spPr>
          <a:xfrm>
            <a:off x="5580112" y="3699396"/>
            <a:ext cx="3312368" cy="30419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4644008" y="1132204"/>
            <a:ext cx="43337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Региональный этап 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Всероссийских спортивных игр школьных спортивных клубов Республики Крым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" name="Стрелка вправо 7"/>
          <p:cNvSpPr/>
          <p:nvPr/>
        </p:nvSpPr>
        <p:spPr>
          <a:xfrm rot="10800000">
            <a:off x="3743908" y="1610162"/>
            <a:ext cx="720080" cy="6137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4644008" y="4913508"/>
            <a:ext cx="720080" cy="6137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77988" y="3819996"/>
            <a:ext cx="414707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200" b="1" dirty="0" smtClean="0">
                <a:solidFill>
                  <a:schemeClr val="bg1"/>
                </a:solidFill>
              </a:rPr>
              <a:t>Региональный этап </a:t>
            </a:r>
          </a:p>
          <a:p>
            <a:pPr algn="r"/>
            <a:r>
              <a:rPr lang="ru-RU" sz="2200" b="1" dirty="0">
                <a:solidFill>
                  <a:schemeClr val="bg1"/>
                </a:solidFill>
              </a:rPr>
              <a:t>о</a:t>
            </a:r>
            <a:r>
              <a:rPr lang="ru-RU" sz="2200" b="1" dirty="0" smtClean="0">
                <a:solidFill>
                  <a:schemeClr val="bg1"/>
                </a:solidFill>
              </a:rPr>
              <a:t>ткрытого заочного Всероссийского смотра-конкурса на лучшую постановку физкультурной работы и развитие массового спорта среди школьных спортивных клубов </a:t>
            </a:r>
            <a:endParaRPr lang="ru-RU" sz="2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905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0" y="132951"/>
            <a:ext cx="9144000" cy="631753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/>
            <a:endParaRPr lang="ru-RU" sz="2000" dirty="0" smtClean="0">
              <a:solidFill>
                <a:schemeClr val="tx2">
                  <a:lumMod val="10000"/>
                </a:schemeClr>
              </a:solidFill>
              <a:effectLst/>
              <a:latin typeface="Arial Black" panose="020B0A04020102020204" pitchFamily="34" charset="0"/>
            </a:endParaRPr>
          </a:p>
          <a:p>
            <a:pPr lvl="0">
              <a:lnSpc>
                <a:spcPct val="90000"/>
              </a:lnSpc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Игры школьных спортивных клубов</a:t>
            </a:r>
            <a:endParaRPr lang="ru-RU" sz="8000" dirty="0">
              <a:solidFill>
                <a:schemeClr val="accent1">
                  <a:lumMod val="50000"/>
                </a:schemeClr>
              </a:solidFill>
              <a:effectLst/>
              <a:latin typeface="Arial Black" panose="020B0A04020102020204" pitchFamily="34" charset="0"/>
            </a:endParaRPr>
          </a:p>
          <a:p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7016" y="943056"/>
            <a:ext cx="8856984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СРОКИ ПРОВЕДЕНИЯ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0" y="1547447"/>
          <a:ext cx="9144000" cy="4944143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131840">
                  <a:extLst>
                    <a:ext uri="{9D8B030D-6E8A-4147-A177-3AD203B41FA5}">
                      <a16:colId xmlns:a16="http://schemas.microsoft.com/office/drawing/2014/main" val="1690044149"/>
                    </a:ext>
                  </a:extLst>
                </a:gridCol>
                <a:gridCol w="6012160">
                  <a:extLst>
                    <a:ext uri="{9D8B030D-6E8A-4147-A177-3AD203B41FA5}">
                      <a16:colId xmlns:a16="http://schemas.microsoft.com/office/drawing/2014/main" val="4174639903"/>
                    </a:ext>
                  </a:extLst>
                </a:gridCol>
              </a:tblGrid>
              <a:tr h="118937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 этап (муниципальный) </a:t>
                      </a:r>
                      <a:endParaRPr lang="ru-RU" sz="2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проводится до 26 февраля 2021 года в муниципальных образованиях Республики Крым</a:t>
                      </a:r>
                      <a:endParaRPr lang="ru-RU" sz="2400" b="0" dirty="0" smtClean="0">
                        <a:solidFill>
                          <a:schemeClr val="bg1"/>
                        </a:solidFill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1149230"/>
                  </a:ext>
                </a:extLst>
              </a:tr>
              <a:tr h="82341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II этап (региональный)</a:t>
                      </a:r>
                      <a:endParaRPr lang="ru-RU" sz="2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>
                          <a:solidFill>
                            <a:schemeClr val="bg1"/>
                          </a:solidFill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проводится в два тура: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86341070"/>
                  </a:ext>
                </a:extLst>
              </a:tr>
              <a:tr h="9190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1 тур (отборочный)</a:t>
                      </a:r>
                      <a:endParaRPr lang="ru-RU" sz="2400" dirty="0" smtClean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0" lang="ru-RU" sz="2400" b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заочно до 02 марта 2021 года – участие в конкурсной программе</a:t>
                      </a:r>
                      <a:endParaRPr lang="ru-RU" sz="2400" b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5158337"/>
                  </a:ext>
                </a:extLst>
              </a:tr>
              <a:tr h="7499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2400" b="1" baseline="0" dirty="0" smtClean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 тур </a:t>
                      </a:r>
                      <a:r>
                        <a:rPr lang="ru-RU" sz="2400" b="1" dirty="0" smtClean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(финальный)</a:t>
                      </a:r>
                      <a:r>
                        <a:rPr lang="ru-RU" sz="2400" dirty="0" smtClean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2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09 марта 2021 года – участие в спортивных видах программы</a:t>
                      </a:r>
                      <a:endParaRPr lang="ru-RU" sz="2400" b="0" dirty="0" smtClean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0222518"/>
                  </a:ext>
                </a:extLst>
              </a:tr>
              <a:tr h="11893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III этап (всероссийский) </a:t>
                      </a:r>
                      <a:endParaRPr lang="ru-RU" sz="2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04-24 мая 2021 года – </a:t>
                      </a:r>
                      <a:r>
                        <a:rPr kumimoji="0" lang="ru-RU" sz="2400" b="0" kern="120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400" b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базе ФГБОУ ДО «ВДЦ «Смена» (г-к. Анапа, Краснодарский край)</a:t>
                      </a:r>
                      <a:endParaRPr kumimoji="0" lang="ru-RU" sz="2400" b="0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99894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9747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780" y="188640"/>
            <a:ext cx="9144000" cy="991793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/>
            <a:endParaRPr lang="ru-RU" sz="2000" dirty="0" smtClean="0">
              <a:solidFill>
                <a:schemeClr val="tx2">
                  <a:lumMod val="10000"/>
                </a:schemeClr>
              </a:solidFill>
              <a:effectLst/>
              <a:latin typeface="Arial Black" panose="020B0A04020102020204" pitchFamily="34" charset="0"/>
            </a:endParaRPr>
          </a:p>
          <a:p>
            <a:pPr lvl="0">
              <a:lnSpc>
                <a:spcPct val="90000"/>
              </a:lnSpc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ПРОГРАММА ПРОВЕДЕНИЯ</a:t>
            </a:r>
          </a:p>
          <a:p>
            <a:pPr lvl="0">
              <a:lnSpc>
                <a:spcPct val="90000"/>
              </a:lnSpc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Игры школьных спортивных клубов</a:t>
            </a:r>
            <a:endParaRPr lang="ru-RU" sz="2800" dirty="0">
              <a:solidFill>
                <a:schemeClr val="accent1">
                  <a:lumMod val="50000"/>
                </a:schemeClr>
              </a:solidFill>
              <a:effectLst/>
              <a:latin typeface="Arial Black" panose="020B0A04020102020204" pitchFamily="34" charset="0"/>
            </a:endParaRPr>
          </a:p>
          <a:p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/>
          </p:nvPr>
        </p:nvGraphicFramePr>
        <p:xfrm>
          <a:off x="-25152" y="1340772"/>
          <a:ext cx="9169931" cy="55625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1080">
                  <a:extLst>
                    <a:ext uri="{9D8B030D-6E8A-4147-A177-3AD203B41FA5}">
                      <a16:colId xmlns:a16="http://schemas.microsoft.com/office/drawing/2014/main" val="74930819"/>
                    </a:ext>
                  </a:extLst>
                </a:gridCol>
                <a:gridCol w="3827248">
                  <a:extLst>
                    <a:ext uri="{9D8B030D-6E8A-4147-A177-3AD203B41FA5}">
                      <a16:colId xmlns:a16="http://schemas.microsoft.com/office/drawing/2014/main" val="2121209690"/>
                    </a:ext>
                  </a:extLst>
                </a:gridCol>
                <a:gridCol w="1660881">
                  <a:extLst>
                    <a:ext uri="{9D8B030D-6E8A-4147-A177-3AD203B41FA5}">
                      <a16:colId xmlns:a16="http://schemas.microsoft.com/office/drawing/2014/main" val="3223728186"/>
                    </a:ext>
                  </a:extLst>
                </a:gridCol>
                <a:gridCol w="1588669">
                  <a:extLst>
                    <a:ext uri="{9D8B030D-6E8A-4147-A177-3AD203B41FA5}">
                      <a16:colId xmlns:a16="http://schemas.microsoft.com/office/drawing/2014/main" val="3319313713"/>
                    </a:ext>
                  </a:extLst>
                </a:gridCol>
                <a:gridCol w="1552053">
                  <a:extLst>
                    <a:ext uri="{9D8B030D-6E8A-4147-A177-3AD203B41FA5}">
                      <a16:colId xmlns:a16="http://schemas.microsoft.com/office/drawing/2014/main" val="3947957834"/>
                    </a:ext>
                  </a:extLst>
                </a:gridCol>
              </a:tblGrid>
              <a:tr h="82372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№ п/п</a:t>
                      </a:r>
                      <a:endParaRPr lang="ru-RU" sz="2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Виды спорта</a:t>
                      </a:r>
                      <a:endParaRPr lang="ru-RU" sz="2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Количество</a:t>
                      </a:r>
                      <a:r>
                        <a:rPr lang="ru-RU" sz="220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участников</a:t>
                      </a:r>
                      <a:endParaRPr lang="ru-RU" sz="2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Форма участия</a:t>
                      </a:r>
                      <a:endParaRPr lang="ru-RU" sz="2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 anchor="ctr"/>
                </a:tc>
                <a:extLst>
                  <a:ext uri="{0D108BD9-81ED-4DB2-BD59-A6C34878D82A}">
                    <a16:rowId xmlns:a16="http://schemas.microsoft.com/office/drawing/2014/main" val="3204035282"/>
                  </a:ext>
                </a:extLst>
              </a:tr>
              <a:tr h="3935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Юноши</a:t>
                      </a:r>
                      <a:endParaRPr lang="ru-RU" sz="2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Девушки</a:t>
                      </a:r>
                      <a:endParaRPr lang="ru-RU" sz="2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354002"/>
                  </a:ext>
                </a:extLst>
              </a:tr>
              <a:tr h="438905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ru-RU" sz="22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Конкурсная программа (отборочный тур)</a:t>
                      </a:r>
                      <a:endParaRPr lang="ru-RU" sz="2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 anchor="ctr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03655" algn="l"/>
                        </a:tabLst>
                      </a:pPr>
                      <a:endParaRPr lang="ru-RU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/>
                </a:tc>
                <a:extLst>
                  <a:ext uri="{0D108BD9-81ED-4DB2-BD59-A6C34878D82A}">
                    <a16:rowId xmlns:a16="http://schemas.microsoft.com/office/drawing/2014/main" val="2217741173"/>
                  </a:ext>
                </a:extLst>
              </a:tr>
              <a:tr h="748132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ru-RU" sz="2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1.</a:t>
                      </a:r>
                      <a:endParaRPr lang="ru-RU" sz="2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Домашнее задание «Видеоролики»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командная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17495881"/>
                  </a:ext>
                </a:extLst>
              </a:tr>
              <a:tr h="748132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ru-RU" sz="2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2.</a:t>
                      </a:r>
                      <a:endParaRPr lang="ru-RU" sz="2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Фотоконкурс «История наших игр»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командная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29683420"/>
                  </a:ext>
                </a:extLst>
              </a:tr>
              <a:tr h="482028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ru-RU" sz="22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Спортивные виды программы (финальный тур)</a:t>
                      </a:r>
                      <a:endParaRPr lang="ru-RU" sz="2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 anchor="ctr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15060" algn="l"/>
                        </a:tabLst>
                      </a:pPr>
                      <a:endParaRPr lang="ru-RU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/>
                </a:tc>
                <a:extLst>
                  <a:ext uri="{0D108BD9-81ED-4DB2-BD59-A6C34878D82A}">
                    <a16:rowId xmlns:a16="http://schemas.microsoft.com/office/drawing/2014/main" val="2157378378"/>
                  </a:ext>
                </a:extLst>
              </a:tr>
              <a:tr h="4820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1.</a:t>
                      </a:r>
                      <a:endParaRPr lang="ru-RU" sz="2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Бадминтон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командная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52627653"/>
                  </a:ext>
                </a:extLst>
              </a:tr>
              <a:tr h="4820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2.</a:t>
                      </a:r>
                      <a:endParaRPr lang="ru-RU" sz="2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Баскетбол 3х3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командная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68698541"/>
                  </a:ext>
                </a:extLst>
              </a:tr>
              <a:tr h="4820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3.</a:t>
                      </a:r>
                      <a:endParaRPr lang="ru-RU" sz="2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Лёгкая атлетика (эстафеты)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командная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64848703"/>
                  </a:ext>
                </a:extLst>
              </a:tr>
              <a:tr h="4820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4.</a:t>
                      </a:r>
                      <a:endParaRPr lang="ru-RU" sz="2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Настольный теннис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командная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656127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3770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780" y="188641"/>
            <a:ext cx="9144000" cy="93610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Домашнее задание «Видеоролики»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8284" y="1340768"/>
            <a:ext cx="892899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</a:rPr>
              <a:t>Видеоролик должен отражать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</a:rPr>
              <a:t>:</a:t>
            </a:r>
            <a:endParaRPr lang="ru-RU" sz="2800" dirty="0" smtClean="0">
              <a:solidFill>
                <a:schemeClr val="accent1">
                  <a:lumMod val="50000"/>
                </a:schemeClr>
              </a:solidFill>
              <a:ea typeface="Times New Roman" panose="02020603050405020304" pitchFamily="18" charset="0"/>
            </a:endParaRPr>
          </a:p>
          <a:p>
            <a:pPr indent="450215" algn="ctr">
              <a:spcAft>
                <a:spcPts val="0"/>
              </a:spcAft>
            </a:pPr>
            <a:endParaRPr lang="ru-RU" sz="1200" dirty="0">
              <a:solidFill>
                <a:schemeClr val="accent1">
                  <a:lumMod val="50000"/>
                </a:schemeClr>
              </a:solidFill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</a:rPr>
              <a:t>работу школьного спортивного клуба и участие обучающихся в его деятельности;</a:t>
            </a:r>
            <a:endParaRPr lang="ru-RU" sz="2400" dirty="0">
              <a:solidFill>
                <a:schemeClr val="accent1">
                  <a:lumMod val="50000"/>
                </a:schemeClr>
              </a:solidFill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</a:rPr>
              <a:t>наиболее яркие и интересные моменты жизни школьного спортивного клуба;</a:t>
            </a:r>
            <a:endParaRPr lang="ru-RU" sz="2400" dirty="0">
              <a:solidFill>
                <a:schemeClr val="accent1">
                  <a:lumMod val="50000"/>
                </a:schemeClr>
              </a:solidFill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</a:rPr>
              <a:t>соревновательную деятельность и достижения воспитанников школьного спортивного клуба;</a:t>
            </a:r>
            <a:endParaRPr lang="ru-RU" sz="2400" dirty="0">
              <a:solidFill>
                <a:schemeClr val="accent1">
                  <a:lumMod val="50000"/>
                </a:schemeClr>
              </a:solidFill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</a:rPr>
              <a:t>выступление команды школьного спортивного клуба на муниципальном этапе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</a:rPr>
              <a:t>мероприятия.</a:t>
            </a:r>
            <a:endParaRPr lang="ru-RU" sz="2400" dirty="0">
              <a:solidFill>
                <a:schemeClr val="accent1">
                  <a:lumMod val="50000"/>
                </a:schemeClr>
              </a:solidFill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endParaRPr lang="ru-RU" sz="1200" dirty="0" smtClean="0">
              <a:solidFill>
                <a:schemeClr val="accent1">
                  <a:lumMod val="50000"/>
                </a:schemeClr>
              </a:solidFill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</a:rPr>
              <a:t>Максимальная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</a:rPr>
              <a:t>продолжительность видеоролика не более 5 мин.</a:t>
            </a:r>
            <a:endParaRPr lang="ru-RU" sz="2400" dirty="0">
              <a:solidFill>
                <a:schemeClr val="accent1">
                  <a:lumMod val="50000"/>
                </a:schemeClr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537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780" y="188641"/>
            <a:ext cx="9144000" cy="93610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Домашнее задание (фотоконкурс) «История наших игр»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5008" y="1348745"/>
            <a:ext cx="8928992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dirty="0">
                <a:solidFill>
                  <a:schemeClr val="accent1">
                    <a:lumMod val="50000"/>
                  </a:schemeClr>
                </a:solidFill>
              </a:rPr>
              <a:t>Количество фоторабот </a:t>
            </a:r>
            <a:r>
              <a:rPr lang="ru-RU" sz="2500" dirty="0">
                <a:solidFill>
                  <a:schemeClr val="accent1">
                    <a:lumMod val="50000"/>
                  </a:schemeClr>
                </a:solidFill>
              </a:rPr>
              <a:t>– не более 3 шт. от команды</a:t>
            </a:r>
            <a:r>
              <a:rPr lang="ru-RU" sz="25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2500" b="1" dirty="0">
                <a:solidFill>
                  <a:schemeClr val="accent1">
                    <a:lumMod val="50000"/>
                  </a:schemeClr>
                </a:solidFill>
              </a:rPr>
              <a:t>Работы оцениваются по двум номинациям</a:t>
            </a:r>
            <a:r>
              <a:rPr lang="ru-RU" sz="2500" dirty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pPr lvl="0" algn="just"/>
            <a:r>
              <a:rPr lang="ru-RU" sz="2500" dirty="0" smtClean="0">
                <a:solidFill>
                  <a:schemeClr val="accent1">
                    <a:lumMod val="50000"/>
                  </a:schemeClr>
                </a:solidFill>
              </a:rPr>
              <a:t>- лучший </a:t>
            </a:r>
            <a:r>
              <a:rPr lang="ru-RU" sz="2500" dirty="0">
                <a:solidFill>
                  <a:schemeClr val="accent1">
                    <a:lumMod val="50000"/>
                  </a:schemeClr>
                </a:solidFill>
              </a:rPr>
              <a:t>фоторепортаж (оценивается вся совокупность фотографий, представленных командой на конкурс);</a:t>
            </a:r>
          </a:p>
          <a:p>
            <a:pPr lvl="0" algn="just"/>
            <a:r>
              <a:rPr lang="ru-RU" sz="2500" dirty="0" smtClean="0">
                <a:solidFill>
                  <a:schemeClr val="accent1">
                    <a:lumMod val="50000"/>
                  </a:schemeClr>
                </a:solidFill>
              </a:rPr>
              <a:t>- лучшая </a:t>
            </a:r>
            <a:r>
              <a:rPr lang="ru-RU" sz="2500" dirty="0">
                <a:solidFill>
                  <a:schemeClr val="accent1">
                    <a:lumMod val="50000"/>
                  </a:schemeClr>
                </a:solidFill>
              </a:rPr>
              <a:t>фоторабота.</a:t>
            </a:r>
          </a:p>
          <a:p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2500" b="1" dirty="0" smtClean="0">
                <a:solidFill>
                  <a:schemeClr val="accent1">
                    <a:lumMod val="50000"/>
                  </a:schemeClr>
                </a:solidFill>
              </a:rPr>
              <a:t>Критерии </a:t>
            </a:r>
            <a:r>
              <a:rPr lang="ru-RU" sz="2500" b="1" dirty="0">
                <a:solidFill>
                  <a:schemeClr val="accent1">
                    <a:lumMod val="50000"/>
                  </a:schemeClr>
                </a:solidFill>
              </a:rPr>
              <a:t>оценки работ</a:t>
            </a:r>
            <a:r>
              <a:rPr lang="ru-RU" sz="2500" dirty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pPr lvl="0"/>
            <a:r>
              <a:rPr lang="ru-RU" sz="2500" dirty="0" smtClean="0">
                <a:solidFill>
                  <a:schemeClr val="accent1">
                    <a:lumMod val="50000"/>
                  </a:schemeClr>
                </a:solidFill>
              </a:rPr>
              <a:t>- художественный </a:t>
            </a:r>
            <a:r>
              <a:rPr lang="ru-RU" sz="2500" dirty="0">
                <a:solidFill>
                  <a:schemeClr val="accent1">
                    <a:lumMod val="50000"/>
                  </a:schemeClr>
                </a:solidFill>
              </a:rPr>
              <a:t>и эстетический уровень </a:t>
            </a:r>
            <a:r>
              <a:rPr lang="ru-RU" sz="2500" dirty="0" smtClean="0">
                <a:solidFill>
                  <a:schemeClr val="accent1">
                    <a:lumMod val="50000"/>
                  </a:schemeClr>
                </a:solidFill>
              </a:rPr>
              <a:t>фотографии;</a:t>
            </a:r>
            <a:endParaRPr lang="ru-RU" sz="2500" dirty="0">
              <a:solidFill>
                <a:schemeClr val="accent1">
                  <a:lumMod val="50000"/>
                </a:schemeClr>
              </a:solidFill>
            </a:endParaRPr>
          </a:p>
          <a:p>
            <a:pPr lvl="0"/>
            <a:r>
              <a:rPr lang="ru-RU" sz="2500" dirty="0" smtClean="0">
                <a:solidFill>
                  <a:schemeClr val="accent1">
                    <a:lumMod val="50000"/>
                  </a:schemeClr>
                </a:solidFill>
              </a:rPr>
              <a:t>- технический </a:t>
            </a:r>
            <a:r>
              <a:rPr lang="ru-RU" sz="2500" dirty="0">
                <a:solidFill>
                  <a:schemeClr val="accent1">
                    <a:lumMod val="50000"/>
                  </a:schemeClr>
                </a:solidFill>
              </a:rPr>
              <a:t>уровень </a:t>
            </a:r>
            <a:r>
              <a:rPr lang="ru-RU" sz="2500" dirty="0" smtClean="0">
                <a:solidFill>
                  <a:schemeClr val="accent1">
                    <a:lumMod val="50000"/>
                  </a:schemeClr>
                </a:solidFill>
              </a:rPr>
              <a:t>фотографии;</a:t>
            </a:r>
            <a:endParaRPr lang="ru-RU" sz="2500" dirty="0">
              <a:solidFill>
                <a:schemeClr val="accent1">
                  <a:lumMod val="50000"/>
                </a:schemeClr>
              </a:solidFill>
            </a:endParaRPr>
          </a:p>
          <a:p>
            <a:pPr lvl="0"/>
            <a:r>
              <a:rPr lang="ru-RU" sz="2500" dirty="0" smtClean="0">
                <a:solidFill>
                  <a:schemeClr val="accent1">
                    <a:lumMod val="50000"/>
                  </a:schemeClr>
                </a:solidFill>
              </a:rPr>
              <a:t>- композиционная целостность;</a:t>
            </a:r>
            <a:endParaRPr lang="ru-RU" sz="2500" dirty="0">
              <a:solidFill>
                <a:schemeClr val="accent1">
                  <a:lumMod val="50000"/>
                </a:schemeClr>
              </a:solidFill>
            </a:endParaRPr>
          </a:p>
          <a:p>
            <a:pPr lvl="0"/>
            <a:r>
              <a:rPr lang="ru-RU" sz="2500" dirty="0" smtClean="0">
                <a:solidFill>
                  <a:schemeClr val="accent1">
                    <a:lumMod val="50000"/>
                  </a:schemeClr>
                </a:solidFill>
              </a:rPr>
              <a:t>- доступность </a:t>
            </a:r>
            <a:r>
              <a:rPr lang="ru-RU" sz="2500" dirty="0">
                <a:solidFill>
                  <a:schemeClr val="accent1">
                    <a:lumMod val="50000"/>
                  </a:schemeClr>
                </a:solidFill>
              </a:rPr>
              <a:t>восприятия художественного </a:t>
            </a:r>
            <a:r>
              <a:rPr lang="ru-RU" sz="2500" dirty="0" smtClean="0">
                <a:solidFill>
                  <a:schemeClr val="accent1">
                    <a:lumMod val="50000"/>
                  </a:schemeClr>
                </a:solidFill>
              </a:rPr>
              <a:t>плана;</a:t>
            </a:r>
            <a:endParaRPr lang="ru-RU" sz="2500" dirty="0">
              <a:solidFill>
                <a:schemeClr val="accent1">
                  <a:lumMod val="50000"/>
                </a:schemeClr>
              </a:solidFill>
            </a:endParaRPr>
          </a:p>
          <a:p>
            <a:pPr lvl="0"/>
            <a:r>
              <a:rPr lang="ru-RU" sz="2500" dirty="0" smtClean="0">
                <a:solidFill>
                  <a:schemeClr val="accent1">
                    <a:lumMod val="50000"/>
                  </a:schemeClr>
                </a:solidFill>
              </a:rPr>
              <a:t>- выразительное </a:t>
            </a:r>
            <a:r>
              <a:rPr lang="ru-RU" sz="2500" dirty="0">
                <a:solidFill>
                  <a:schemeClr val="accent1">
                    <a:lumMod val="50000"/>
                  </a:schemeClr>
                </a:solidFill>
              </a:rPr>
              <a:t>и оригинальное авторское </a:t>
            </a:r>
            <a:r>
              <a:rPr lang="ru-RU" sz="2500" dirty="0" smtClean="0">
                <a:solidFill>
                  <a:schemeClr val="accent1">
                    <a:lumMod val="50000"/>
                  </a:schemeClr>
                </a:solidFill>
              </a:rPr>
              <a:t>решение;</a:t>
            </a:r>
            <a:endParaRPr lang="ru-RU" sz="2500" dirty="0">
              <a:solidFill>
                <a:schemeClr val="accent1">
                  <a:lumMod val="50000"/>
                </a:schemeClr>
              </a:solidFill>
            </a:endParaRPr>
          </a:p>
          <a:p>
            <a:pPr lvl="0"/>
            <a:r>
              <a:rPr lang="ru-RU" sz="2500" dirty="0" smtClean="0">
                <a:solidFill>
                  <a:schemeClr val="accent1">
                    <a:lumMod val="50000"/>
                  </a:schemeClr>
                </a:solidFill>
              </a:rPr>
              <a:t>- уровень </a:t>
            </a:r>
            <a:r>
              <a:rPr lang="ru-RU" sz="2500" dirty="0">
                <a:solidFill>
                  <a:schemeClr val="accent1">
                    <a:lumMod val="50000"/>
                  </a:schemeClr>
                </a:solidFill>
              </a:rPr>
              <a:t>мастерства </a:t>
            </a:r>
            <a:r>
              <a:rPr lang="ru-RU" sz="2500" dirty="0" smtClean="0">
                <a:solidFill>
                  <a:schemeClr val="accent1">
                    <a:lumMod val="50000"/>
                  </a:schemeClr>
                </a:solidFill>
              </a:rPr>
              <a:t>фотографа. </a:t>
            </a:r>
            <a:endParaRPr lang="ru-RU" sz="25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34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" y="188640"/>
            <a:ext cx="8229600" cy="1584176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Открытый заочный Всероссийский смотр-конкурс на лучшую постановку физкультурной работы и развитие массового спорта среди школьных спортивных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клубов 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" y="4581128"/>
            <a:ext cx="8229601" cy="1944216"/>
          </a:xfrm>
        </p:spPr>
        <p:txBody>
          <a:bodyPr>
            <a:noAutofit/>
          </a:bodyPr>
          <a:lstStyle/>
          <a:p>
            <a:pPr marL="137160" lvl="0" indent="0" algn="just">
              <a:buNone/>
            </a:pPr>
            <a:r>
              <a:rPr lang="ru-RU" sz="2400" dirty="0">
                <a:solidFill>
                  <a:schemeClr val="bg1"/>
                </a:solidFill>
              </a:rPr>
              <a:t> Основной </a:t>
            </a:r>
            <a:r>
              <a:rPr lang="ru-RU" sz="2400" b="1" dirty="0">
                <a:solidFill>
                  <a:schemeClr val="bg1"/>
                </a:solidFill>
              </a:rPr>
              <a:t>целью конкурса </a:t>
            </a:r>
            <a:r>
              <a:rPr lang="ru-RU" sz="2400" dirty="0">
                <a:solidFill>
                  <a:schemeClr val="bg1"/>
                </a:solidFill>
              </a:rPr>
              <a:t>является: </a:t>
            </a:r>
            <a:r>
              <a:rPr lang="ru-RU" sz="2400" u="sng" dirty="0">
                <a:solidFill>
                  <a:schemeClr val="bg1"/>
                </a:solidFill>
              </a:rPr>
              <a:t>поддержка и развитие деятельности ШСК</a:t>
            </a:r>
            <a:r>
              <a:rPr lang="ru-RU" sz="2400" dirty="0">
                <a:solidFill>
                  <a:schemeClr val="bg1"/>
                </a:solidFill>
              </a:rPr>
              <a:t>, направленной на развитие массовых и индивидуальных форм физкультурной и спортивно-массовой работы с обучающимися образовательных организаций.</a:t>
            </a:r>
            <a:endParaRPr lang="ru-RU" sz="2400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9362" y="1956183"/>
            <a:ext cx="2621260" cy="24415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27580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0" y="332656"/>
            <a:ext cx="828092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Конкурс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проводится по итогам 2020/2021 уч. года в заочном формате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в три этапа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pPr algn="just" fontAlgn="base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I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этап (муниципальный) –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с 1 июня 2021 г., проводится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в муниципальных образованиях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algn="just" fontAlgn="base"/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II этап (региональный) –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с 1 августа 2021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г, проводится в субъектах Российской Федерации;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algn="just" fontAlgn="base"/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III этап (всероссийский) – с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6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по 30 сентября 2020 г.,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проводится ФГБУ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«Федеральный центр организационно – методического обеспечения физического воспитания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».</a:t>
            </a:r>
            <a:endParaRPr lang="ru-RU" sz="2400" b="0" i="0" u="none" strike="noStrike" dirty="0"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0433" y="3882894"/>
            <a:ext cx="4999153" cy="2975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88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effectLst/>
                <a:latin typeface="+mn-lt"/>
              </a:rPr>
              <a:t>Конкурс проводится по следующим номинациям: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7180" y="1340768"/>
            <a:ext cx="8789640" cy="5257800"/>
          </a:xfrm>
        </p:spPr>
        <p:txBody>
          <a:bodyPr>
            <a:noAutofit/>
          </a:bodyPr>
          <a:lstStyle/>
          <a:p>
            <a:pPr fontAlgn="base"/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</a:rPr>
              <a:t>номинация </a:t>
            </a:r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</a:rPr>
              <a:t>№ 1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«Звезды школьного спорта» 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– школьный спортивный клуб, реализующий социально значимые мероприятия: всероссийские спортивные соревнования (игры) школьников «Президентские состязания» и «Президентские спортивные игры», ВФСК «Готов к труду и обороне» (ГТО).</a:t>
            </a:r>
          </a:p>
          <a:p>
            <a:pPr fontAlgn="base"/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</a:rPr>
              <a:t>номинация № 2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«Спортивный резерв»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 – школьный спортивный клуб, развивающий национальные и неолимпийские виды спорта.</a:t>
            </a:r>
          </a:p>
          <a:p>
            <a:pPr fontAlgn="base"/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</a:rPr>
              <a:t>номинация № 3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 «Спорт без границ» 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– школьный спортивный клуб по организации работы с различными социальными категориями детей (детьми с ОВЗ, и детьми, попавшими в трудную жизненную ситуацию, детьми из многодетных и малообеспеченных семей, детьми-инвалидами, детьми с единственным родителем, детьми-сиротами и детьми, оставшимися без попечения родителей)»;</a:t>
            </a:r>
          </a:p>
          <a:p>
            <a:pPr fontAlgn="base"/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</a:rPr>
              <a:t>номинация № 4 «Спорт-инфо-просвет» 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– школьный спортивный клуб, занимающийся информационно-просветительским освещением олимпийского движения;</a:t>
            </a:r>
          </a:p>
          <a:p>
            <a:pPr fontAlgn="base"/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</a:rPr>
              <a:t>номинация № 5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 – «Лучший руководитель школьного спортивного клуба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».</a:t>
            </a:r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41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99592" y="188640"/>
            <a:ext cx="7344816" cy="5432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  <a:t/>
            </a:r>
            <a:b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</a:br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  <a:t>МИНИСТЕРСТВО ОБРАЗОВАНИЯ, НАУКИ И </a:t>
            </a:r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</a:rPr>
              <a:t>МОЛОДЕЖИ РЕСПУБЛИКИ КРЫМ</a:t>
            </a:r>
            <a:endParaRPr lang="ru-RU" sz="1400" b="1" dirty="0">
              <a:solidFill>
                <a:srgbClr val="59A9F2">
                  <a:lumMod val="50000"/>
                </a:srgbClr>
              </a:solidFill>
              <a:latin typeface="Arial"/>
            </a:endParaRPr>
          </a:p>
          <a:p>
            <a:pPr algn="ctr"/>
            <a:endParaRPr lang="ru-RU" sz="1400" b="1" dirty="0">
              <a:solidFill>
                <a:srgbClr val="59A9F2">
                  <a:lumMod val="50000"/>
                </a:srgbClr>
              </a:solidFill>
              <a:latin typeface="Arial"/>
            </a:endParaRPr>
          </a:p>
          <a:p>
            <a:pPr algn="ctr"/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ГОСУДАРСТВЕННОЕ БЮДЖЕТНОЕ ОБРАЗОВАТЕЛЬНОЕ УЧРЕЖДЕНИЕ ДОПОЛНИТЕЛЬНОГО ОБРАЗОВАНИЯ </a:t>
            </a:r>
          </a:p>
          <a:p>
            <a:pPr algn="ctr"/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РЕСПУБЛИКИ КРЫМ </a:t>
            </a:r>
          </a:p>
          <a:p>
            <a:pPr algn="ctr"/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«ЦЕНТР ДЕТСКО-ЮНОШЕСКОГО ТУРИЗМА И КРАЕВЕДЕНИЯ»</a:t>
            </a:r>
          </a:p>
          <a:p>
            <a:pPr algn="ctr"/>
            <a:endParaRPr lang="ru-RU" sz="2400" b="1" dirty="0" smtClean="0">
              <a:solidFill>
                <a:srgbClr val="59A9F2">
                  <a:lumMod val="50000"/>
                </a:srgbClr>
              </a:solidFill>
              <a:latin typeface="Arial"/>
              <a:cs typeface="Times New Roman" pitchFamily="18" charset="0"/>
            </a:endParaRPr>
          </a:p>
          <a:p>
            <a:pPr algn="ctr"/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</a:rPr>
              <a:t>РЕСПУБЛИКАНСКИЙ СЕМИНАР</a:t>
            </a:r>
          </a:p>
          <a:p>
            <a:pPr algn="ctr"/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</a:rPr>
              <a:t>по </a:t>
            </a:r>
            <a:r>
              <a:rPr lang="ru-RU" sz="2100" b="1" dirty="0">
                <a:solidFill>
                  <a:schemeClr val="accent1">
                    <a:lumMod val="50000"/>
                  </a:schemeClr>
                </a:solidFill>
              </a:rPr>
              <a:t>организации </a:t>
            </a: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</a:rPr>
              <a:t>деятельности школьных спортивных клубов в общеобразовательных учреждениях </a:t>
            </a:r>
          </a:p>
          <a:p>
            <a:pPr algn="ctr"/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</a:rPr>
              <a:t>Республики </a:t>
            </a: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</a:rPr>
              <a:t>Крым</a:t>
            </a:r>
          </a:p>
          <a:p>
            <a:pPr algn="ctr"/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в 2021 году</a:t>
            </a:r>
            <a:endParaRPr lang="ru-RU" sz="2100" b="1" dirty="0">
              <a:solidFill>
                <a:schemeClr val="accent1">
                  <a:lumMod val="50000"/>
                </a:schemeClr>
              </a:solidFill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dirty="0">
              <a:solidFill>
                <a:prstClr val="black"/>
              </a:solidFill>
            </a:endParaRPr>
          </a:p>
        </p:txBody>
      </p:sp>
      <p:pic>
        <p:nvPicPr>
          <p:cNvPr id="5" name="Рисунок 4" descr="лого(1)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7242" y="3717032"/>
            <a:ext cx="3009516" cy="301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75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" y="404664"/>
            <a:ext cx="8229600" cy="432048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Порядок осуществления деятельности школьных спортивных клубов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4380" y="1484784"/>
            <a:ext cx="7931224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4500" algn="just">
              <a:buFontTx/>
              <a:buChar char="-"/>
            </a:pPr>
            <a:r>
              <a:rPr lang="ru-RU" sz="2000" dirty="0">
                <a:solidFill>
                  <a:srgbClr val="002060"/>
                </a:solidFill>
              </a:rPr>
              <a:t>Межотраслевая программа развития школьного спорта до 2024 </a:t>
            </a:r>
            <a:r>
              <a:rPr lang="ru-RU" sz="2000" dirty="0" smtClean="0">
                <a:solidFill>
                  <a:srgbClr val="002060"/>
                </a:solidFill>
              </a:rPr>
              <a:t>года утвержденная приказом Министра </a:t>
            </a:r>
            <a:r>
              <a:rPr lang="ru-RU" sz="2000" dirty="0">
                <a:solidFill>
                  <a:srgbClr val="002060"/>
                </a:solidFill>
              </a:rPr>
              <a:t>спорта Российской </a:t>
            </a:r>
            <a:r>
              <a:rPr lang="ru-RU" sz="2000" dirty="0" smtClean="0">
                <a:solidFill>
                  <a:srgbClr val="002060"/>
                </a:solidFill>
              </a:rPr>
              <a:t>Федерации                  О.В</a:t>
            </a:r>
            <a:r>
              <a:rPr lang="ru-RU" sz="2000" dirty="0">
                <a:solidFill>
                  <a:srgbClr val="002060"/>
                </a:solidFill>
              </a:rPr>
              <a:t>. </a:t>
            </a:r>
            <a:r>
              <a:rPr lang="ru-RU" sz="2000" dirty="0" err="1">
                <a:solidFill>
                  <a:srgbClr val="002060"/>
                </a:solidFill>
              </a:rPr>
              <a:t>Матыциным</a:t>
            </a:r>
            <a:r>
              <a:rPr lang="ru-RU" sz="2000" dirty="0">
                <a:solidFill>
                  <a:srgbClr val="002060"/>
                </a:solidFill>
              </a:rPr>
              <a:t> и Министром просвещения Российской </a:t>
            </a:r>
            <a:r>
              <a:rPr lang="ru-RU" sz="2000" dirty="0" smtClean="0">
                <a:solidFill>
                  <a:srgbClr val="002060"/>
                </a:solidFill>
              </a:rPr>
              <a:t>Федерации             </a:t>
            </a:r>
            <a:r>
              <a:rPr lang="ru-RU" sz="2000" dirty="0">
                <a:solidFill>
                  <a:srgbClr val="002060"/>
                </a:solidFill>
              </a:rPr>
              <a:t>С.С. Кравцовым № </a:t>
            </a:r>
            <a:r>
              <a:rPr lang="ru-RU" sz="2000" dirty="0" smtClean="0">
                <a:solidFill>
                  <a:srgbClr val="002060"/>
                </a:solidFill>
              </a:rPr>
              <a:t>86/59 от </a:t>
            </a:r>
            <a:r>
              <a:rPr lang="ru-RU" sz="2000" dirty="0">
                <a:solidFill>
                  <a:srgbClr val="002060"/>
                </a:solidFill>
              </a:rPr>
              <a:t>17 февраля 2021</a:t>
            </a:r>
            <a:endParaRPr lang="ru-RU" sz="2000" dirty="0" smtClean="0">
              <a:solidFill>
                <a:srgbClr val="002060"/>
              </a:solidFill>
            </a:endParaRPr>
          </a:p>
          <a:p>
            <a:pPr lvl="0" indent="444500" algn="just">
              <a:buFontTx/>
              <a:buChar char="-"/>
            </a:pPr>
            <a:endParaRPr lang="ru-RU" sz="2000" dirty="0">
              <a:solidFill>
                <a:srgbClr val="002060"/>
              </a:solidFill>
            </a:endParaRPr>
          </a:p>
          <a:p>
            <a:pPr indent="444500" algn="just">
              <a:buFontTx/>
              <a:buChar char="-"/>
            </a:pPr>
            <a:r>
              <a:rPr lang="ru-RU" sz="2000" dirty="0">
                <a:solidFill>
                  <a:srgbClr val="002060"/>
                </a:solidFill>
              </a:rPr>
              <a:t>Распоряжение Правительства РФ от 23 января 2021 г. № 122-р Об утверждении плана основных мероприятий, проводимых в рамках Десятилетия детства, на период до 2027 г</a:t>
            </a:r>
            <a:r>
              <a:rPr lang="ru-RU" sz="2000" dirty="0" smtClean="0">
                <a:solidFill>
                  <a:srgbClr val="002060"/>
                </a:solidFill>
              </a:rPr>
              <a:t>.</a:t>
            </a:r>
          </a:p>
          <a:p>
            <a:pPr lvl="0" indent="444500" algn="just">
              <a:buFontTx/>
              <a:buChar char="-"/>
            </a:pPr>
            <a:endParaRPr lang="ru-RU" sz="2000" dirty="0">
              <a:solidFill>
                <a:srgbClr val="002060"/>
              </a:solidFill>
            </a:endParaRPr>
          </a:p>
          <a:p>
            <a:pPr lvl="0" indent="444500" algn="just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</a:rPr>
              <a:t>Приказ Министерства Просвещения Российской Федерации от</a:t>
            </a:r>
            <a:r>
              <a:rPr lang="ru-RU" sz="2000" dirty="0">
                <a:solidFill>
                  <a:srgbClr val="002060"/>
                </a:solidFill>
              </a:rPr>
              <a:t> </a:t>
            </a:r>
            <a:r>
              <a:rPr lang="ru-RU" sz="2000" dirty="0" smtClean="0">
                <a:solidFill>
                  <a:srgbClr val="002060"/>
                </a:solidFill>
              </a:rPr>
              <a:t>23 марта 2020 </a:t>
            </a:r>
            <a:r>
              <a:rPr lang="ru-RU" sz="2000" dirty="0">
                <a:solidFill>
                  <a:srgbClr val="002060"/>
                </a:solidFill>
              </a:rPr>
              <a:t>года № </a:t>
            </a:r>
            <a:r>
              <a:rPr lang="ru-RU" sz="2000" dirty="0" smtClean="0">
                <a:solidFill>
                  <a:srgbClr val="002060"/>
                </a:solidFill>
              </a:rPr>
              <a:t>117 </a:t>
            </a:r>
            <a:r>
              <a:rPr lang="ru-RU" sz="2000" dirty="0">
                <a:solidFill>
                  <a:srgbClr val="002060"/>
                </a:solidFill>
              </a:rPr>
              <a:t>«Об утверждении </a:t>
            </a:r>
            <a:r>
              <a:rPr lang="ru-RU" sz="2000" dirty="0" smtClean="0">
                <a:solidFill>
                  <a:srgbClr val="002060"/>
                </a:solidFill>
              </a:rPr>
              <a:t>Порядка </a:t>
            </a:r>
            <a:r>
              <a:rPr lang="ru-RU" sz="2000" dirty="0">
                <a:solidFill>
                  <a:srgbClr val="002060"/>
                </a:solidFill>
              </a:rPr>
              <a:t>осуществления деятельности школьных спортивных клубов </a:t>
            </a:r>
            <a:r>
              <a:rPr lang="ru-RU" sz="2000" dirty="0" smtClean="0">
                <a:solidFill>
                  <a:srgbClr val="002060"/>
                </a:solidFill>
              </a:rPr>
              <a:t>(в том числе в виде общественных объединений), не являющихся юридическими лицами».</a:t>
            </a:r>
          </a:p>
          <a:p>
            <a:pPr lvl="0" indent="444500" algn="just">
              <a:buFontTx/>
              <a:buChar char="-"/>
            </a:pPr>
            <a:endParaRPr lang="ru-RU" sz="2000" dirty="0" smtClean="0">
              <a:solidFill>
                <a:srgbClr val="002060"/>
              </a:solidFill>
            </a:endParaRPr>
          </a:p>
          <a:p>
            <a:pPr lvl="0" indent="444500" algn="just"/>
            <a:r>
              <a:rPr lang="ru-RU" sz="2000" dirty="0" smtClean="0">
                <a:solidFill>
                  <a:srgbClr val="002060"/>
                </a:solidFill>
              </a:rPr>
              <a:t>- Письмо Министра образования науки и молодежи Республики Крым от 24.09.2019 № 01-14</a:t>
            </a:r>
            <a:r>
              <a:rPr lang="en-US" sz="2000" dirty="0" smtClean="0">
                <a:solidFill>
                  <a:srgbClr val="002060"/>
                </a:solidFill>
              </a:rPr>
              <a:t>/</a:t>
            </a:r>
            <a:r>
              <a:rPr lang="ru-RU" sz="2000" dirty="0" smtClean="0">
                <a:solidFill>
                  <a:srgbClr val="002060"/>
                </a:solidFill>
              </a:rPr>
              <a:t>2777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smtClean="0">
                <a:solidFill>
                  <a:srgbClr val="002060"/>
                </a:solidFill>
              </a:rPr>
              <a:t>«О необходимости функционирования и создания школьных спортивных клубов»</a:t>
            </a:r>
            <a:endParaRPr lang="ru-RU" sz="2000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216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" y="404664"/>
            <a:ext cx="8229600" cy="432048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Порядок осуществления деятельности школьных спортивных клубов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6138" t="11501" r="17713" b="17800"/>
          <a:stretch/>
        </p:blipFill>
        <p:spPr>
          <a:xfrm>
            <a:off x="179512" y="1133102"/>
            <a:ext cx="8809929" cy="5296446"/>
          </a:xfrm>
          <a:prstGeom prst="rect">
            <a:avLst/>
          </a:prstGeom>
        </p:spPr>
      </p:pic>
      <p:sp>
        <p:nvSpPr>
          <p:cNvPr id="6" name="Стрелка вверх 5"/>
          <p:cNvSpPr/>
          <p:nvPr/>
        </p:nvSpPr>
        <p:spPr>
          <a:xfrm>
            <a:off x="5580112" y="6237312"/>
            <a:ext cx="144016" cy="432048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8" name="Стрелка вверх 7"/>
          <p:cNvSpPr/>
          <p:nvPr/>
        </p:nvSpPr>
        <p:spPr>
          <a:xfrm>
            <a:off x="8100392" y="6237312"/>
            <a:ext cx="144016" cy="432048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261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" y="404664"/>
            <a:ext cx="8229600" cy="432048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Порядок осуществления деятельности школьных спортивных клубов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0075" t="19900" r="20863" b="8001"/>
          <a:stretch/>
        </p:blipFill>
        <p:spPr>
          <a:xfrm>
            <a:off x="385192" y="1059293"/>
            <a:ext cx="8444718" cy="5798707"/>
          </a:xfrm>
          <a:prstGeom prst="rect">
            <a:avLst/>
          </a:prstGeom>
        </p:spPr>
      </p:pic>
      <p:sp>
        <p:nvSpPr>
          <p:cNvPr id="5" name="Стрелка вправо 4"/>
          <p:cNvSpPr/>
          <p:nvPr/>
        </p:nvSpPr>
        <p:spPr>
          <a:xfrm>
            <a:off x="-468560" y="5013176"/>
            <a:ext cx="1152128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074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1" y="0"/>
          <a:ext cx="4572000" cy="68580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2521">
                  <a:extLst>
                    <a:ext uri="{9D8B030D-6E8A-4147-A177-3AD203B41FA5}">
                      <a16:colId xmlns:a16="http://schemas.microsoft.com/office/drawing/2014/main" val="2839178255"/>
                    </a:ext>
                  </a:extLst>
                </a:gridCol>
                <a:gridCol w="2300002">
                  <a:extLst>
                    <a:ext uri="{9D8B030D-6E8A-4147-A177-3AD203B41FA5}">
                      <a16:colId xmlns:a16="http://schemas.microsoft.com/office/drawing/2014/main" val="3379513042"/>
                    </a:ext>
                  </a:extLst>
                </a:gridCol>
                <a:gridCol w="831370">
                  <a:extLst>
                    <a:ext uri="{9D8B030D-6E8A-4147-A177-3AD203B41FA5}">
                      <a16:colId xmlns:a16="http://schemas.microsoft.com/office/drawing/2014/main" val="3586176023"/>
                    </a:ext>
                  </a:extLst>
                </a:gridCol>
                <a:gridCol w="1058107">
                  <a:extLst>
                    <a:ext uri="{9D8B030D-6E8A-4147-A177-3AD203B41FA5}">
                      <a16:colId xmlns:a16="http://schemas.microsoft.com/office/drawing/2014/main" val="3475308031"/>
                    </a:ext>
                  </a:extLst>
                </a:gridCol>
              </a:tblGrid>
              <a:tr h="128587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>
                          <a:effectLst/>
                        </a:rPr>
                        <a:t>№ п/п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>
                          <a:effectLst/>
                        </a:rPr>
                        <a:t>Регион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Кол-во  ШСК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3954975238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</a:tabLs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r>
                        <a:rPr lang="ru-RU" sz="2000" dirty="0" smtClean="0">
                          <a:effectLst/>
                        </a:rPr>
                        <a:t>1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Алушта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12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100 %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3295651352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</a:tabLs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r>
                        <a:rPr lang="ru-RU" sz="2000" dirty="0" smtClean="0">
                          <a:effectLst/>
                        </a:rPr>
                        <a:t>2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Армянск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14,3 %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2663596070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</a:tabLs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r>
                        <a:rPr lang="ru-RU" sz="2000" dirty="0" smtClean="0">
                          <a:effectLst/>
                        </a:rPr>
                        <a:t>3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Джанкой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12,5 %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2027715919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</a:tabLs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r>
                        <a:rPr lang="ru-RU" sz="2000" dirty="0" smtClean="0">
                          <a:effectLst/>
                        </a:rPr>
                        <a:t>4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Евпатория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23,5 %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604948649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</a:tabLs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r>
                        <a:rPr lang="ru-RU" sz="2000" dirty="0" smtClean="0">
                          <a:effectLst/>
                        </a:rPr>
                        <a:t>5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Керчь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11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52,4 %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3237947925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</a:tabLs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r>
                        <a:rPr lang="ru-RU" sz="2000" dirty="0" smtClean="0">
                          <a:effectLst/>
                        </a:rPr>
                        <a:t>6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Красноперекопск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80 %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1431155310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</a:tabLs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r>
                        <a:rPr lang="ru-RU" sz="2000" dirty="0" smtClean="0">
                          <a:effectLst/>
                        </a:rPr>
                        <a:t>7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Саки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100 %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4067281619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</a:tabLs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r>
                        <a:rPr lang="ru-RU" sz="2000" dirty="0" smtClean="0">
                          <a:effectLst/>
                        </a:rPr>
                        <a:t>8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Симферополь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8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15,4 %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486864120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</a:tabLs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r>
                        <a:rPr lang="ru-RU" sz="2000" dirty="0" smtClean="0">
                          <a:effectLst/>
                        </a:rPr>
                        <a:t>9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Судак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22 %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1119476465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10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Феодосия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15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68 %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1283436630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11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Ялта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8 %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2633262058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12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Бахчисарайский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20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74 %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2588437056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13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>
                          <a:effectLst/>
                        </a:rPr>
                        <a:t>Белогорский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12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44,5 %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3356922064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4572001" y="0"/>
          <a:ext cx="4572000" cy="6858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2521">
                  <a:extLst>
                    <a:ext uri="{9D8B030D-6E8A-4147-A177-3AD203B41FA5}">
                      <a16:colId xmlns:a16="http://schemas.microsoft.com/office/drawing/2014/main" val="2839178255"/>
                    </a:ext>
                  </a:extLst>
                </a:gridCol>
                <a:gridCol w="2300002">
                  <a:extLst>
                    <a:ext uri="{9D8B030D-6E8A-4147-A177-3AD203B41FA5}">
                      <a16:colId xmlns:a16="http://schemas.microsoft.com/office/drawing/2014/main" val="3379513042"/>
                    </a:ext>
                  </a:extLst>
                </a:gridCol>
                <a:gridCol w="831370">
                  <a:extLst>
                    <a:ext uri="{9D8B030D-6E8A-4147-A177-3AD203B41FA5}">
                      <a16:colId xmlns:a16="http://schemas.microsoft.com/office/drawing/2014/main" val="3586176023"/>
                    </a:ext>
                  </a:extLst>
                </a:gridCol>
                <a:gridCol w="1058107">
                  <a:extLst>
                    <a:ext uri="{9D8B030D-6E8A-4147-A177-3AD203B41FA5}">
                      <a16:colId xmlns:a16="http://schemas.microsoft.com/office/drawing/2014/main" val="3475308031"/>
                    </a:ext>
                  </a:extLst>
                </a:gridCol>
              </a:tblGrid>
              <a:tr h="128587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>
                          <a:effectLst/>
                        </a:rPr>
                        <a:t>№ п/п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>
                          <a:effectLst/>
                        </a:rPr>
                        <a:t>Регион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Кол-во  ШСК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3954975238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14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Джанкойский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8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23 %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2952270708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15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Кировский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17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100 %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1088147964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16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Красногвардейский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15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50 %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968693589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17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Красноперекопский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46 %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41434573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18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Ленинский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3,5 %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1337575148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19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Нижнегорский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>
                          <a:effectLst/>
                        </a:rPr>
                        <a:t>1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4,4 %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3312714023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20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Первомайский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>
                          <a:effectLst/>
                        </a:rPr>
                        <a:t>6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33,3 %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2418149594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21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50">
                          <a:effectLst/>
                        </a:rPr>
                        <a:t>Раздольненский</a:t>
                      </a:r>
                      <a:endParaRPr lang="ru-RU" sz="1800" kern="150">
                        <a:effectLst/>
                        <a:latin typeface="Times New Roman" panose="02020603050405020304" pitchFamily="18" charset="0"/>
                        <a:ea typeface="Andale Sans UI"/>
                        <a:cs typeface="Tahoma" panose="020B0604030504040204" pitchFamily="34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16,7 %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958259975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22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Сакский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16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47 %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2145922261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23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Симферопольский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29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70,73 %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1208650917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24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Советский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20 %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4093196517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25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>
                          <a:effectLst/>
                        </a:rPr>
                        <a:t>Черноморский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>
                          <a:effectLst/>
                        </a:rPr>
                        <a:t>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0 %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4173079813"/>
                  </a:ext>
                </a:extLst>
              </a:tr>
              <a:tr h="428625"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>
                          <a:effectLst/>
                        </a:rPr>
                        <a:t>Итого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>
                          <a:effectLst/>
                        </a:rPr>
                        <a:t>203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38,6 %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7254180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093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2">
                    <a:lumMod val="50000"/>
                  </a:schemeClr>
                </a:solidFill>
              </a:rPr>
              <a:t>Создание школьного спортивного клуба</a:t>
            </a:r>
            <a:endParaRPr lang="ru-RU" sz="4000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600200"/>
          <a:ext cx="8229600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407497861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681075266"/>
                    </a:ext>
                  </a:extLst>
                </a:gridCol>
              </a:tblGrid>
              <a:tr h="83164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Структурное</a:t>
                      </a:r>
                      <a:r>
                        <a:rPr lang="ru-RU" sz="2000" baseline="0" dirty="0" smtClean="0"/>
                        <a:t> подразделение в общеобразовательном учреждении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Общественное</a:t>
                      </a:r>
                      <a:r>
                        <a:rPr lang="ru-RU" sz="2000" baseline="0" dirty="0" smtClean="0"/>
                        <a:t> объединение</a:t>
                      </a:r>
                    </a:p>
                    <a:p>
                      <a:pPr algn="ctr"/>
                      <a:r>
                        <a:rPr lang="ru-RU" sz="2000" baseline="0" dirty="0" smtClean="0"/>
                        <a:t>(без юридического лица)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6467931"/>
                  </a:ext>
                </a:extLst>
              </a:tr>
              <a:tr h="2797354">
                <a:tc>
                  <a:txBody>
                    <a:bodyPr/>
                    <a:lstStyle/>
                    <a:p>
                      <a:pPr marL="0" indent="444500" algn="just">
                        <a:buAutoNum type="arabicPeriod"/>
                      </a:pPr>
                      <a:r>
                        <a:rPr lang="ru-RU" dirty="0" smtClean="0"/>
                        <a:t>Приказ директора</a:t>
                      </a:r>
                      <a:r>
                        <a:rPr lang="ru-RU" baseline="0" dirty="0" smtClean="0"/>
                        <a:t> общеобразовательного учреждения «О создании школьного спортивного клуба» и назначении руководителя школьного спортивного клуба.</a:t>
                      </a:r>
                    </a:p>
                    <a:p>
                      <a:pPr marL="0" indent="0" algn="just">
                        <a:buNone/>
                      </a:pPr>
                      <a:endParaRPr lang="ru-RU" baseline="0" dirty="0" smtClean="0"/>
                    </a:p>
                    <a:p>
                      <a:pPr marL="0" indent="444500" algn="just">
                        <a:buNone/>
                      </a:pPr>
                      <a:r>
                        <a:rPr lang="ru-RU" baseline="0" dirty="0" smtClean="0"/>
                        <a:t>2. Разработка и утверждение Положения о школьном спортивном клубе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endParaRPr lang="ru-RU" dirty="0" smtClean="0"/>
                    </a:p>
                    <a:p>
                      <a:pPr marL="342900" indent="-342900" algn="l">
                        <a:buAutoNum type="arabicPeriod"/>
                      </a:pPr>
                      <a:endParaRPr lang="ru-RU" baseline="0" dirty="0" smtClean="0"/>
                    </a:p>
                    <a:p>
                      <a:pPr marL="342900" indent="-342900" algn="l">
                        <a:buAutoNum type="arabicPeriod"/>
                      </a:pP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444500" algn="just">
                        <a:buAutoNum type="arabicPeriod"/>
                      </a:pPr>
                      <a:r>
                        <a:rPr lang="ru-RU" dirty="0" smtClean="0"/>
                        <a:t>Протокол</a:t>
                      </a:r>
                      <a:r>
                        <a:rPr lang="ru-RU" baseline="0" dirty="0" smtClean="0"/>
                        <a:t> заседания о создании общественного объединения (не менее 3 участников)</a:t>
                      </a:r>
                    </a:p>
                    <a:p>
                      <a:pPr marL="0" indent="0" algn="just">
                        <a:buNone/>
                      </a:pPr>
                      <a:endParaRPr lang="ru-RU" baseline="0" dirty="0" smtClean="0"/>
                    </a:p>
                    <a:p>
                      <a:pPr marL="0" indent="0" algn="just">
                        <a:buNone/>
                      </a:pPr>
                      <a:endParaRPr lang="ru-RU" baseline="0" dirty="0" smtClean="0"/>
                    </a:p>
                    <a:p>
                      <a:pPr marL="0" indent="0" algn="just">
                        <a:buNone/>
                      </a:pPr>
                      <a:endParaRPr lang="ru-RU" baseline="0" dirty="0" smtClean="0"/>
                    </a:p>
                    <a:p>
                      <a:pPr marL="0" indent="444500" algn="just">
                        <a:buNone/>
                      </a:pPr>
                      <a:r>
                        <a:rPr lang="ru-RU" baseline="0" dirty="0" smtClean="0"/>
                        <a:t>2. Устав общественного объединения «Школьный спортивный клуб»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71854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8807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99592" y="188640"/>
            <a:ext cx="7344816" cy="5432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  <a:t/>
            </a:r>
            <a:b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</a:br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  <a:t>МИНИСТЕРСТВО ОБРАЗОВАНИЯ, НАУКИ И </a:t>
            </a:r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</a:rPr>
              <a:t>МОЛОДЕЖИ РЕСПУБЛИКИ КРЫМ</a:t>
            </a:r>
            <a:endParaRPr lang="ru-RU" sz="1400" b="1" dirty="0">
              <a:solidFill>
                <a:srgbClr val="59A9F2">
                  <a:lumMod val="50000"/>
                </a:srgbClr>
              </a:solidFill>
              <a:latin typeface="Arial"/>
            </a:endParaRPr>
          </a:p>
          <a:p>
            <a:pPr algn="ctr"/>
            <a:endParaRPr lang="ru-RU" sz="1400" b="1" dirty="0">
              <a:solidFill>
                <a:srgbClr val="59A9F2">
                  <a:lumMod val="50000"/>
                </a:srgbClr>
              </a:solidFill>
              <a:latin typeface="Arial"/>
            </a:endParaRPr>
          </a:p>
          <a:p>
            <a:pPr algn="ctr"/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ГОСУДАРСТВЕННОЕ БЮДЖЕТНОЕ ОБРАЗОВАТЕЛЬНОЕ УЧРЕЖДЕНИЕ ДОПОЛНИТЕЛЬНОГО ОБРАЗОВАНИЯ </a:t>
            </a:r>
          </a:p>
          <a:p>
            <a:pPr algn="ctr"/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РЕСПУБЛИКИ КРЫМ </a:t>
            </a:r>
          </a:p>
          <a:p>
            <a:pPr algn="ctr"/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«ЦЕНТР ДЕТСКО-ЮНОШЕСКОГО ТУРИЗМА И КРАЕВЕДЕНИЯ»</a:t>
            </a:r>
          </a:p>
          <a:p>
            <a:pPr algn="ctr"/>
            <a:endParaRPr lang="ru-RU" sz="2400" b="1" dirty="0" smtClean="0">
              <a:solidFill>
                <a:srgbClr val="59A9F2">
                  <a:lumMod val="50000"/>
                </a:srgbClr>
              </a:solidFill>
              <a:latin typeface="Arial"/>
              <a:cs typeface="Times New Roman" pitchFamily="18" charset="0"/>
            </a:endParaRPr>
          </a:p>
          <a:p>
            <a:pPr algn="ctr"/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</a:rPr>
              <a:t>РЕСПУБЛИКАНСКИЙ СЕМИНАР</a:t>
            </a:r>
          </a:p>
          <a:p>
            <a:pPr algn="ctr"/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</a:rPr>
              <a:t>по </a:t>
            </a:r>
            <a:r>
              <a:rPr lang="ru-RU" sz="2100" b="1" dirty="0">
                <a:solidFill>
                  <a:schemeClr val="accent1">
                    <a:lumMod val="50000"/>
                  </a:schemeClr>
                </a:solidFill>
              </a:rPr>
              <a:t>организации </a:t>
            </a: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</a:rPr>
              <a:t>деятельности школьных спортивных клубов в общеобразовательных учреждениях </a:t>
            </a:r>
          </a:p>
          <a:p>
            <a:pPr algn="ctr"/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</a:rPr>
              <a:t>Республики </a:t>
            </a: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</a:rPr>
              <a:t>Крым</a:t>
            </a:r>
          </a:p>
          <a:p>
            <a:pPr algn="ctr"/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в 2021 году</a:t>
            </a:r>
            <a:endParaRPr lang="ru-RU" sz="2100" b="1" dirty="0">
              <a:solidFill>
                <a:schemeClr val="accent1">
                  <a:lumMod val="50000"/>
                </a:schemeClr>
              </a:solidFill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dirty="0">
              <a:solidFill>
                <a:prstClr val="black"/>
              </a:solidFill>
            </a:endParaRPr>
          </a:p>
        </p:txBody>
      </p:sp>
      <p:pic>
        <p:nvPicPr>
          <p:cNvPr id="5" name="Рисунок 4" descr="лого(1)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7242" y="3717032"/>
            <a:ext cx="3009516" cy="301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612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99592" y="188640"/>
            <a:ext cx="7344816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  <a:t/>
            </a:r>
            <a:b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</a:br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  <a:t>МИНИСТЕРСТВО ОБРАЗОВАНИЯ, НАУКИ И </a:t>
            </a:r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</a:rPr>
              <a:t>МОЛОДЕЖИ РЕСПУБЛИКИ КРЫМ</a:t>
            </a:r>
            <a:endParaRPr lang="ru-RU" sz="1400" b="1" dirty="0">
              <a:solidFill>
                <a:srgbClr val="59A9F2">
                  <a:lumMod val="50000"/>
                </a:srgbClr>
              </a:solidFill>
              <a:latin typeface="Arial"/>
            </a:endParaRPr>
          </a:p>
          <a:p>
            <a:pPr algn="ctr"/>
            <a:endParaRPr lang="ru-RU" sz="1400" b="1" dirty="0">
              <a:solidFill>
                <a:srgbClr val="59A9F2">
                  <a:lumMod val="50000"/>
                </a:srgbClr>
              </a:solidFill>
              <a:latin typeface="Arial"/>
            </a:endParaRPr>
          </a:p>
          <a:p>
            <a:pPr algn="ctr"/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ГОСУДАРСТВЕННОЕ БЮДЖЕТНОЕ ОБРАЗОВАТЕЛЬНОЕ УЧРЕЖДЕНИЕ ДОПОЛНИТЕЛЬНОГО ОБРАЗОВАНИЯ </a:t>
            </a:r>
          </a:p>
          <a:p>
            <a:pPr algn="ctr"/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РЕСПУБЛИКИ КРЫМ </a:t>
            </a:r>
          </a:p>
          <a:p>
            <a:pPr algn="ctr"/>
            <a:r>
              <a:rPr lang="ru-RU" sz="1400" b="1" dirty="0" smtClean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«ЦЕНТР ДЕТСКО-ЮНОШЕСКОГО ТУРИЗМА И КРАЕВЕДЕНИЯ»</a:t>
            </a:r>
          </a:p>
          <a:p>
            <a:pPr algn="ctr"/>
            <a:endParaRPr lang="ru-RU" sz="2400" b="1" dirty="0" smtClean="0">
              <a:solidFill>
                <a:srgbClr val="59A9F2">
                  <a:lumMod val="50000"/>
                </a:srgbClr>
              </a:solidFill>
              <a:latin typeface="Arial"/>
              <a:cs typeface="Times New Roman" pitchFamily="18" charset="0"/>
            </a:endParaRPr>
          </a:p>
          <a:p>
            <a:pPr algn="ctr"/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</a:rPr>
              <a:t>РЕСПУБЛИКАНСКИЙ СЕМИНАР</a:t>
            </a:r>
          </a:p>
          <a:p>
            <a:pPr algn="ctr"/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</a:rPr>
              <a:t>по </a:t>
            </a:r>
            <a:r>
              <a:rPr lang="ru-RU" sz="2100" b="1" dirty="0">
                <a:solidFill>
                  <a:schemeClr val="accent1">
                    <a:lumMod val="50000"/>
                  </a:schemeClr>
                </a:solidFill>
              </a:rPr>
              <a:t>организации </a:t>
            </a: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</a:rPr>
              <a:t>деятельности школьных спортивных клубов в общеобразовательных учреждениях </a:t>
            </a:r>
          </a:p>
          <a:p>
            <a:pPr algn="ctr"/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</a:rPr>
              <a:t>Республики Крым</a:t>
            </a:r>
            <a:endParaRPr lang="ru-RU" sz="2100" b="1" i="1" dirty="0">
              <a:solidFill>
                <a:schemeClr val="accent1">
                  <a:lumMod val="50000"/>
                </a:schemeClr>
              </a:solidFill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dirty="0">
              <a:solidFill>
                <a:prstClr val="black"/>
              </a:solidFill>
            </a:endParaRPr>
          </a:p>
        </p:txBody>
      </p:sp>
      <p:pic>
        <p:nvPicPr>
          <p:cNvPr id="5" name="Рисунок 4" descr="лого(1)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9447" y="3645024"/>
            <a:ext cx="3009516" cy="3014225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65037" y="3857005"/>
            <a:ext cx="5515159" cy="228606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45720" tIns="0" rIns="45720" bIns="0" anchor="ctr" anchorCtr="0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800" b="1" kern="1200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ФОРМИРОВАНИЕ ЕДИНОГО ВСЕРОССИЙСКОГО ПЕРЕЧНЯ (РЕЕСТРА) ШКОЛЬНЫХ СПОРТИВНЫХ КЛУБОВ</a:t>
            </a:r>
          </a:p>
          <a:p>
            <a:pPr algn="r"/>
            <a:endParaRPr lang="ru-RU" sz="1400" i="1" cap="none" dirty="0" smtClean="0">
              <a:solidFill>
                <a:schemeClr val="accent1">
                  <a:lumMod val="50000"/>
                </a:schemeClr>
              </a:solidFill>
              <a:effectLst/>
            </a:endParaRPr>
          </a:p>
          <a:p>
            <a:pPr algn="r"/>
            <a:r>
              <a:rPr lang="ru-RU" sz="1400" i="1" cap="none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Докладчик: Павлова Екатерина Сергеевна, </a:t>
            </a:r>
          </a:p>
          <a:p>
            <a:pPr algn="r"/>
            <a:r>
              <a:rPr lang="ru-RU" sz="1400" i="1" cap="none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методист ГБОУ ДО РК «ЦДЮТК»</a:t>
            </a:r>
          </a:p>
        </p:txBody>
      </p:sp>
    </p:spTree>
    <p:extLst>
      <p:ext uri="{BB962C8B-B14F-4D97-AF65-F5344CB8AC3E}">
        <p14:creationId xmlns:p14="http://schemas.microsoft.com/office/powerpoint/2010/main" val="4124516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1">
      <a:dk1>
        <a:sysClr val="windowText" lastClr="000000"/>
      </a:dk1>
      <a:lt1>
        <a:sysClr val="window" lastClr="FFFFFF"/>
      </a:lt1>
      <a:dk2>
        <a:srgbClr val="59A9F2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3441</TotalTime>
  <Words>964</Words>
  <Application>Microsoft Office PowerPoint</Application>
  <PresentationFormat>Экран (4:3)</PresentationFormat>
  <Paragraphs>432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41" baseType="lpstr">
      <vt:lpstr>Andale Sans UI</vt:lpstr>
      <vt:lpstr>Arial</vt:lpstr>
      <vt:lpstr>Arial Black</vt:lpstr>
      <vt:lpstr>Book Antiqua</vt:lpstr>
      <vt:lpstr>Calibri</vt:lpstr>
      <vt:lpstr>Lucida Sans</vt:lpstr>
      <vt:lpstr>Symbol</vt:lpstr>
      <vt:lpstr>Tahoma</vt:lpstr>
      <vt:lpstr>Times New Roman</vt:lpstr>
      <vt:lpstr>Wingdings</vt:lpstr>
      <vt:lpstr>Wingdings 2</vt:lpstr>
      <vt:lpstr>Wingdings 3</vt:lpstr>
      <vt:lpstr>Апекс</vt:lpstr>
      <vt:lpstr>Презентация PowerPoint</vt:lpstr>
      <vt:lpstr>Презентация PowerPoint</vt:lpstr>
      <vt:lpstr>Порядок осуществления деятельности школьных спортивных клубов</vt:lpstr>
      <vt:lpstr>Порядок осуществления деятельности школьных спортивных клубов</vt:lpstr>
      <vt:lpstr>Порядок осуществления деятельности школьных спортивных клубов</vt:lpstr>
      <vt:lpstr>Презентация PowerPoint</vt:lpstr>
      <vt:lpstr>Создание школьного спортивного клуба</vt:lpstr>
      <vt:lpstr>Презентация PowerPoint</vt:lpstr>
      <vt:lpstr>Презентация PowerPoint</vt:lpstr>
      <vt:lpstr>Формирование Всероссийского перечня (реестра) школьных спортивных клубов (далее – Всероссийский перечень)</vt:lpstr>
      <vt:lpstr>Презентация PowerPoint</vt:lpstr>
      <vt:lpstr>Приложение № 1  к письму Минпросвещения РФ от 03.09.2020 № ДГ-1384/06 «О формировании Единого всероссийского перечня (реестра) школьных спортивных клубов»</vt:lpstr>
      <vt:lpstr>Приложение № 2  к письму Минпросвещения РФ от 03.09.2020 № ДГ-1384/06 «О формировании Единого всероссийского перечня (реестра) школьных спортивных клубов»</vt:lpstr>
      <vt:lpstr>Презентация PowerPoint</vt:lpstr>
      <vt:lpstr>ФЦОМОФВ.РФ  «Деятельность центра» – «Школьные спортивные клубы» – «Реестр ШСК» </vt:lpstr>
      <vt:lpstr>ЕДИНАЯ ИНФОРМАЦИОННАЯ ПЛОЩАДКА ПО НАПРАВЛЕНИЮ «ФИЗИЧЕСКАЯ КУЛЬТУРА И СПОРТ В ОБРАЗОВАНИИ» ЕИП-ФКИС.РФ</vt:lpstr>
      <vt:lpstr>ЕДИНАЯ ИНФОРМАЦИОННАЯ ПЛОЩАДКА ПО НАПРАВЛЕНИЮ «ФИЗИЧЕСКАЯ КУЛЬТУРА И СПОРТ В ОБРАЗОВАНИИ» ЕИП-ФКИС.РФ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Открытый заочный Всероссийский смотр-конкурс на лучшую постановку физкультурной работы и развитие массового спорта среди школьных спортивных клубов </vt:lpstr>
      <vt:lpstr>Презентация PowerPoint</vt:lpstr>
      <vt:lpstr>Конкурс проводится по следующим номинациям: 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ГБОУ ДО РК ЦДЮТК</cp:lastModifiedBy>
  <cp:revision>278</cp:revision>
  <dcterms:created xsi:type="dcterms:W3CDTF">2015-08-24T15:47:52Z</dcterms:created>
  <dcterms:modified xsi:type="dcterms:W3CDTF">2021-02-26T06:14:46Z</dcterms:modified>
</cp:coreProperties>
</file>