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0" r:id="rId7"/>
    <p:sldId id="263" r:id="rId8"/>
    <p:sldId id="262" r:id="rId9"/>
    <p:sldId id="270" r:id="rId10"/>
    <p:sldId id="271" r:id="rId11"/>
    <p:sldId id="272" r:id="rId12"/>
    <p:sldId id="273" r:id="rId13"/>
    <p:sldId id="274" r:id="rId14"/>
    <p:sldId id="266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2F08-BC9B-457E-9995-75AEA921FAD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C596-0A22-44A0-B612-FAB29F4015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2F08-BC9B-457E-9995-75AEA921FAD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C596-0A22-44A0-B612-FAB29F401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2F08-BC9B-457E-9995-75AEA921FAD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C596-0A22-44A0-B612-FAB29F401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2F08-BC9B-457E-9995-75AEA921FAD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C596-0A22-44A0-B612-FAB29F401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2F08-BC9B-457E-9995-75AEA921FAD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34C596-0A22-44A0-B612-FAB29F401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2F08-BC9B-457E-9995-75AEA921FAD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C596-0A22-44A0-B612-FAB29F401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2F08-BC9B-457E-9995-75AEA921FAD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C596-0A22-44A0-B612-FAB29F401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2F08-BC9B-457E-9995-75AEA921FAD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C596-0A22-44A0-B612-FAB29F401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2F08-BC9B-457E-9995-75AEA921FAD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C596-0A22-44A0-B612-FAB29F401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2F08-BC9B-457E-9995-75AEA921FAD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C596-0A22-44A0-B612-FAB29F401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2F08-BC9B-457E-9995-75AEA921FAD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C596-0A22-44A0-B612-FAB29F401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1E2F08-BC9B-457E-9995-75AEA921FAD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34C596-0A22-44A0-B612-FAB29F401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Не дай себя обмануть!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7992888" cy="472514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1400" dirty="0">
                <a:solidFill>
                  <a:srgbClr val="00133A"/>
                </a:solidFill>
              </a:rPr>
              <a:t>                                                                                       </a:t>
            </a:r>
          </a:p>
          <a:p>
            <a:r>
              <a:rPr lang="ru-RU" sz="1400" dirty="0">
                <a:solidFill>
                  <a:srgbClr val="00133A"/>
                </a:solidFill>
              </a:rPr>
              <a:t>                                                                                                               </a:t>
            </a:r>
          </a:p>
          <a:p>
            <a:endParaRPr lang="ru-RU" sz="1400" dirty="0">
              <a:solidFill>
                <a:srgbClr val="00133A"/>
              </a:solidFill>
            </a:endParaRPr>
          </a:p>
        </p:txBody>
      </p:sp>
      <p:pic>
        <p:nvPicPr>
          <p:cNvPr id="5" name="Рисунок 4" descr="S-bankovskoj-karty-propali-den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268760"/>
            <a:ext cx="5216580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Мошенники представляются работниками банка. Еще одна распространенная схема</a:t>
            </a: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interesno.cc/uploads/tumb/img/201603/1_v_okruge_oruduyut_moshenniki_09012013_tumb_6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4176464" cy="354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Мошенничество с помощью беспроводного терминала и бесконтактной технологии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PayPass</a:t>
            </a: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Visa Electron PayWave - debetna.jpg"/>
          <p:cNvPicPr>
            <a:picLocks noChangeAspect="1"/>
          </p:cNvPicPr>
          <p:nvPr/>
        </p:nvPicPr>
        <p:blipFill>
          <a:blip r:embed="rId2" cstate="print"/>
          <a:srcRect r="52398"/>
          <a:stretch>
            <a:fillRect/>
          </a:stretch>
        </p:blipFill>
        <p:spPr>
          <a:xfrm>
            <a:off x="1907704" y="2781299"/>
            <a:ext cx="5616624" cy="35659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interesno.cc/uploads/tumb/img/201603/12651272_1565841057075425_5081878884493955627_n_tumb_6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4824536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stainless-steel-wallet-credit-card-holder-deluxe-2-pack-bonus-carry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564904"/>
            <a:ext cx="4037434" cy="4037434"/>
          </a:xfrm>
          <a:prstGeom prst="rect">
            <a:avLst/>
          </a:prstGeom>
        </p:spPr>
      </p:pic>
      <p:pic>
        <p:nvPicPr>
          <p:cNvPr id="4" name="Рисунок 3" descr="shop_items_catalog_image6265.jpg"/>
          <p:cNvPicPr>
            <a:picLocks noChangeAspect="1"/>
          </p:cNvPicPr>
          <p:nvPr/>
        </p:nvPicPr>
        <p:blipFill>
          <a:blip r:embed="rId3" cstate="print"/>
          <a:srcRect t="2314" b="2315"/>
          <a:stretch>
            <a:fillRect/>
          </a:stretch>
        </p:blipFill>
        <p:spPr>
          <a:xfrm>
            <a:off x="4716016" y="332656"/>
            <a:ext cx="3887713" cy="3707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8003232" cy="5771728"/>
          </a:xfrm>
        </p:spPr>
        <p:txBody>
          <a:bodyPr/>
          <a:lstStyle/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548680"/>
            <a:ext cx="7859216" cy="662473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несколько простых способов, которые обезопасят вас:</a:t>
            </a:r>
          </a:p>
          <a:p>
            <a:endParaRPr lang="ru-RU" sz="4600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/>
              <a:t> </a:t>
            </a:r>
            <a:r>
              <a:rPr lang="ru-RU" sz="5100" dirty="0">
                <a:solidFill>
                  <a:srgbClr val="002060"/>
                </a:solidFill>
              </a:rPr>
              <a:t>Все кредитные организации по электронной почте или телефону обращаются к клиенту по имени и фамилии. Если в обращении это не указано, то, скорее всего, имеет место факт мошенничества.</a:t>
            </a:r>
          </a:p>
          <a:p>
            <a:pPr>
              <a:buFont typeface="Arial" pitchFamily="34" charset="0"/>
              <a:buChar char="•"/>
            </a:pPr>
            <a:endParaRPr lang="ru-RU" sz="5100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5100" dirty="0">
                <a:solidFill>
                  <a:srgbClr val="002060"/>
                </a:solidFill>
              </a:rPr>
              <a:t> Если звонящий вам представляется вашим провайдером и задает вопросы относительно конфиденциальных данных, то он, скорее всего, мошенник.</a:t>
            </a:r>
            <a:br>
              <a:rPr lang="ru-RU" sz="3200" dirty="0"/>
            </a:br>
            <a:br>
              <a:rPr lang="ru-RU" sz="3200" dirty="0"/>
            </a:br>
            <a:br>
              <a:rPr lang="ru-RU" sz="3600" dirty="0">
                <a:solidFill>
                  <a:srgbClr val="002060"/>
                </a:solidFill>
              </a:rPr>
            </a:br>
            <a:br>
              <a:rPr lang="ru-RU" sz="3600" dirty="0"/>
            </a:b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Не дай себя обмануть!</a:t>
            </a: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мошенничество с банковскими картами куда обращаться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92007"/>
            <a:ext cx="6048671" cy="414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200223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effectLst/>
                <a:latin typeface="+mn-lt"/>
              </a:rPr>
              <a:t>Достаточно часто сегодня приходится слышать термин «Мошенничество». УК РФ признает его преступлением и предусматривает соответствующее наказание.</a:t>
            </a:r>
          </a:p>
        </p:txBody>
      </p:sp>
      <p:pic>
        <p:nvPicPr>
          <p:cNvPr id="4" name="Содержимое 3" descr="мошенничество с банковскими картами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60486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pPr algn="l"/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                     </a:t>
            </a:r>
            <a:r>
              <a:rPr lang="ru-RU" sz="5300" dirty="0">
                <a:solidFill>
                  <a:srgbClr val="002060"/>
                </a:solidFill>
              </a:rPr>
              <a:t>Самые   </a:t>
            </a:r>
            <a:br>
              <a:rPr lang="ru-RU" sz="5300" dirty="0">
                <a:solidFill>
                  <a:srgbClr val="002060"/>
                </a:solidFill>
              </a:rPr>
            </a:br>
            <a:r>
              <a:rPr lang="ru-RU" sz="5300" dirty="0">
                <a:solidFill>
                  <a:srgbClr val="002060"/>
                </a:solidFill>
              </a:rPr>
              <a:t>      распространенные способы мошенничества  </a:t>
            </a:r>
            <a:br>
              <a:rPr lang="ru-RU" sz="5300" dirty="0">
                <a:solidFill>
                  <a:srgbClr val="002060"/>
                </a:solidFill>
              </a:rPr>
            </a:br>
            <a:r>
              <a:rPr lang="ru-RU" sz="5300" dirty="0">
                <a:solidFill>
                  <a:srgbClr val="002060"/>
                </a:solidFill>
              </a:rPr>
              <a:t>              с картами</a:t>
            </a:r>
            <a:br>
              <a:rPr lang="ru-RU" sz="5300" dirty="0">
                <a:solidFill>
                  <a:srgbClr val="002060"/>
                </a:solidFill>
              </a:rPr>
            </a:br>
            <a:r>
              <a:rPr lang="ru-RU" sz="3600" b="0" dirty="0">
                <a:solidFill>
                  <a:srgbClr val="002060"/>
                </a:solidFill>
              </a:rPr>
              <a:t>-</a:t>
            </a:r>
            <a:r>
              <a:rPr lang="ru-RU" sz="5300" dirty="0">
                <a:solidFill>
                  <a:srgbClr val="002060"/>
                </a:solidFill>
              </a:rPr>
              <a:t> </a:t>
            </a:r>
            <a:r>
              <a:rPr lang="ru-RU" sz="3100" b="0" dirty="0">
                <a:solidFill>
                  <a:srgbClr val="002060"/>
                </a:solidFill>
              </a:rPr>
              <a:t>Кража карты и обнуление счета</a:t>
            </a:r>
            <a:br>
              <a:rPr lang="ru-RU" sz="3100" b="0" dirty="0">
                <a:solidFill>
                  <a:srgbClr val="002060"/>
                </a:solidFill>
              </a:rPr>
            </a:br>
            <a:r>
              <a:rPr lang="ru-RU" sz="3100" b="0" dirty="0">
                <a:solidFill>
                  <a:srgbClr val="002060"/>
                </a:solidFill>
              </a:rPr>
              <a:t>-  Кража </a:t>
            </a:r>
            <a:r>
              <a:rPr lang="en-US" sz="3100" b="0" dirty="0">
                <a:solidFill>
                  <a:srgbClr val="002060"/>
                </a:solidFill>
              </a:rPr>
              <a:t>PIN – </a:t>
            </a:r>
            <a:r>
              <a:rPr lang="ru-RU" sz="3100" b="0" dirty="0">
                <a:solidFill>
                  <a:srgbClr val="002060"/>
                </a:solidFill>
              </a:rPr>
              <a:t>кода </a:t>
            </a:r>
            <a:br>
              <a:rPr lang="ru-RU" sz="3100" b="0" dirty="0">
                <a:solidFill>
                  <a:srgbClr val="002060"/>
                </a:solidFill>
              </a:rPr>
            </a:br>
            <a:r>
              <a:rPr lang="ru-RU" sz="3100" b="0" dirty="0">
                <a:solidFill>
                  <a:srgbClr val="002060"/>
                </a:solidFill>
              </a:rPr>
              <a:t>-  Подделка карт</a:t>
            </a:r>
            <a:br>
              <a:rPr lang="ru-RU" sz="3100" b="0" dirty="0">
                <a:solidFill>
                  <a:srgbClr val="002060"/>
                </a:solidFill>
              </a:rPr>
            </a:br>
            <a:r>
              <a:rPr lang="ru-RU" sz="3100" b="0" dirty="0">
                <a:solidFill>
                  <a:srgbClr val="002060"/>
                </a:solidFill>
              </a:rPr>
              <a:t>-  Заказ товаров и услуг по интернету</a:t>
            </a:r>
            <a:br>
              <a:rPr lang="ru-RU" sz="3100" b="0" dirty="0">
                <a:solidFill>
                  <a:srgbClr val="002060"/>
                </a:solidFill>
              </a:rPr>
            </a:br>
            <a:br>
              <a:rPr lang="ru-RU" sz="3100" b="0" dirty="0">
                <a:solidFill>
                  <a:srgbClr val="002060"/>
                </a:solidFill>
              </a:rPr>
            </a:br>
            <a:br>
              <a:rPr lang="ru-RU" sz="5300" dirty="0">
                <a:solidFill>
                  <a:srgbClr val="002060"/>
                </a:solidFill>
              </a:rPr>
            </a:br>
            <a:br>
              <a:rPr lang="ru-RU" sz="5300" dirty="0">
                <a:solidFill>
                  <a:srgbClr val="002060"/>
                </a:solidFill>
              </a:rPr>
            </a:br>
            <a:r>
              <a:rPr lang="ru-RU" sz="5300" dirty="0">
                <a:solidFill>
                  <a:srgbClr val="002060"/>
                </a:solidFill>
              </a:rPr>
              <a:t> </a:t>
            </a:r>
            <a:br>
              <a:rPr lang="ru-RU" sz="3100" dirty="0">
                <a:solidFill>
                  <a:srgbClr val="002060"/>
                </a:solidFill>
              </a:rPr>
            </a:br>
            <a:br>
              <a:rPr lang="ru-RU" sz="3100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1440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56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sz="4400" dirty="0">
                <a:solidFill>
                  <a:srgbClr val="002060"/>
                </a:solidFill>
              </a:rPr>
              <a:t>Скимминг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Это кража данных карты при помощи специального считывающего устройства (</a:t>
            </a:r>
            <a:r>
              <a:rPr lang="ru-RU" sz="3600" dirty="0" err="1">
                <a:solidFill>
                  <a:srgbClr val="002060"/>
                </a:solidFill>
              </a:rPr>
              <a:t>скиммера</a:t>
            </a:r>
            <a:r>
              <a:rPr lang="ru-RU" sz="3600" dirty="0">
                <a:solidFill>
                  <a:srgbClr val="002060"/>
                </a:solidFill>
              </a:rPr>
              <a:t>).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83F88670-87F4-4F1A-B51E-4ACF965BF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459" y="2661349"/>
            <a:ext cx="5757082" cy="39220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interesno.cc/uploads/tumb/img/201603/3cefc2f8d6c3d0ce8745541d3b45f9b7_tumb_66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002060"/>
                </a:solidFill>
              </a:rPr>
            </a:br>
            <a:r>
              <a:rPr lang="ru-RU" sz="4400" dirty="0">
                <a:solidFill>
                  <a:srgbClr val="002060"/>
                </a:solidFill>
              </a:rPr>
              <a:t>ФИШИНГ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Мошенничество с банковскими картами может осуществляться через интернет. </a:t>
            </a:r>
            <a:br>
              <a:rPr lang="ru-RU" dirty="0">
                <a:solidFill>
                  <a:srgbClr val="002060"/>
                </a:solidFill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Phishing_DigitalEins_Bl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7910" y="2636838"/>
            <a:ext cx="6408180" cy="36718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Неэлектронный </a:t>
            </a:r>
            <a:r>
              <a:rPr lang="ru-RU" dirty="0" err="1">
                <a:solidFill>
                  <a:srgbClr val="002060"/>
                </a:solidFill>
              </a:rPr>
              <a:t>фишинг</a:t>
            </a:r>
            <a:r>
              <a:rPr lang="ru-RU" dirty="0">
                <a:solidFill>
                  <a:srgbClr val="002060"/>
                </a:solidFill>
              </a:rPr>
              <a:t>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/>
              <a:t> </a:t>
            </a:r>
            <a:r>
              <a:rPr lang="ru-RU" sz="2700" dirty="0">
                <a:solidFill>
                  <a:srgbClr val="002060"/>
                </a:solidFill>
              </a:rPr>
              <a:t>Это мошенничество с банковскими картами связано с осуществлением различных покупок по безналичному расчету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виды мошенничества с банковскими картами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0888"/>
            <a:ext cx="417646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79432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ВИШИНГ</a:t>
            </a:r>
            <a:br>
              <a:rPr lang="ru-RU" sz="3600" dirty="0">
                <a:solidFill>
                  <a:srgbClr val="002060"/>
                </a:solidFill>
              </a:rPr>
            </a:b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Телефонные мошенничества с банковскими картам считаются одними из наиболее распространенных преступлений</a:t>
            </a:r>
            <a:endParaRPr lang="ru-RU" sz="2800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3212976"/>
            <a:ext cx="4191000" cy="2590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interesno.cc/uploads/tumb/img/201603/cff0de21df9e0087dc8deddf8e461f4c080cfbd7_473_tumb_6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8052" y="138022"/>
            <a:ext cx="3870172" cy="658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585</TotalTime>
  <Words>259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Не дай себя обмануть!</vt:lpstr>
      <vt:lpstr>Достаточно часто сегодня приходится слышать термин «Мошенничество». УК РФ признает его преступлением и предусматривает соответствующее наказание.</vt:lpstr>
      <vt:lpstr>                            Самые          распространенные способы мошенничества                 с картами - Кража карты и обнуление счета -  Кража PIN – кода  -  Подделка карт -  Заказ товаров и услуг по интернету         </vt:lpstr>
      <vt:lpstr>  Скимминг Это кража данных карты при помощи специального считывающего устройства (скиммера).    </vt:lpstr>
      <vt:lpstr>Презентация PowerPoint</vt:lpstr>
      <vt:lpstr> ФИШИНГ Мошенничество с банковскими картами может осуществляться через интернет.   </vt:lpstr>
      <vt:lpstr> Неэлектронный фишинг   Это мошенничество с банковскими картами связано с осуществлением различных покупок по безналичному расчету  </vt:lpstr>
      <vt:lpstr>ВИШИНГ  Телефонные мошенничества с банковскими картам считаются одними из наиболее распространенных преступлений</vt:lpstr>
      <vt:lpstr>Презентация PowerPoint</vt:lpstr>
      <vt:lpstr>Мошенники представляются работниками банка. Еще одна распространенная схема      </vt:lpstr>
      <vt:lpstr>Мошенничество с помощью беспроводного терминала и бесконтактной технологии  PayPass       </vt:lpstr>
      <vt:lpstr>Презентация PowerPoint</vt:lpstr>
      <vt:lpstr>Презентация PowerPoint</vt:lpstr>
      <vt:lpstr>Презентация PowerPoint</vt:lpstr>
      <vt:lpstr>Не дай себя обмануть!    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user</cp:lastModifiedBy>
  <cp:revision>61</cp:revision>
  <dcterms:created xsi:type="dcterms:W3CDTF">2017-09-13T10:30:47Z</dcterms:created>
  <dcterms:modified xsi:type="dcterms:W3CDTF">2022-10-10T11:19:21Z</dcterms:modified>
</cp:coreProperties>
</file>