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6" r:id="rId6"/>
    <p:sldId id="273" r:id="rId7"/>
    <p:sldId id="269" r:id="rId8"/>
    <p:sldId id="270" r:id="rId9"/>
    <p:sldId id="276" r:id="rId10"/>
    <p:sldId id="278" r:id="rId11"/>
    <p:sldId id="272" r:id="rId12"/>
    <p:sldId id="267" r:id="rId13"/>
    <p:sldId id="274" r:id="rId14"/>
    <p:sldId id="279" r:id="rId15"/>
    <p:sldId id="280" r:id="rId16"/>
    <p:sldId id="264" r:id="rId17"/>
    <p:sldId id="265" r:id="rId18"/>
    <p:sldId id="27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D2583B-5397-4CFF-9E10-55C23E97FFF3}" type="datetimeFigureOut">
              <a:rPr lang="ru-RU" smtClean="0"/>
              <a:t>31.10.2019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AE8E1-8A55-462E-B716-0EF27E723C2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CBD0-CF60-4B72-B59A-4F3DA28C2107}" type="datetime1">
              <a:rPr lang="ru-RU" smtClean="0"/>
              <a:t>31.10.2019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E287-E709-40E3-B0F9-8E63BFB760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8900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D76EF-8F76-4A9A-96AC-F6C8CAE26B9E}" type="datetime1">
              <a:rPr lang="ru-RU" smtClean="0"/>
              <a:t>31.10.2019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E287-E709-40E3-B0F9-8E63BFB760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0402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54B4-3CEF-471C-AC33-0DB04C012EC6}" type="datetime1">
              <a:rPr lang="ru-RU" smtClean="0"/>
              <a:t>31.10.2019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E287-E709-40E3-B0F9-8E63BFB760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3792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2500-39CE-4B6F-83D0-57C35C16BD59}" type="datetime1">
              <a:rPr lang="ru-RU" smtClean="0"/>
              <a:t>31.10.2019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E287-E709-40E3-B0F9-8E63BFB760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590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6DF17-1FA0-4A54-A92A-047594BBCE79}" type="datetime1">
              <a:rPr lang="ru-RU" smtClean="0"/>
              <a:t>31.10.2019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E287-E709-40E3-B0F9-8E63BFB760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0006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BFD5-C56A-40A2-9C9F-2E14E72E1470}" type="datetime1">
              <a:rPr lang="ru-RU" smtClean="0"/>
              <a:t>31.10.2019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E287-E709-40E3-B0F9-8E63BFB760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8755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FBFC-59E7-4254-BE6F-4A58DDC38C7F}" type="datetime1">
              <a:rPr lang="ru-RU" smtClean="0"/>
              <a:t>31.10.2019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E287-E709-40E3-B0F9-8E63BFB760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4815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DC962-9632-4740-957F-B42ECFA2CBDA}" type="datetime1">
              <a:rPr lang="ru-RU" smtClean="0"/>
              <a:t>31.10.2019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E287-E709-40E3-B0F9-8E63BFB760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94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D3876-A06C-433C-8D30-A2AFA6582987}" type="datetime1">
              <a:rPr lang="ru-RU" smtClean="0"/>
              <a:t>31.10.2019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E287-E709-40E3-B0F9-8E63BFB760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7721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A9C3C-156F-4776-92E7-F0B9DE492E6D}" type="datetime1">
              <a:rPr lang="ru-RU" smtClean="0"/>
              <a:t>31.10.2019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E287-E709-40E3-B0F9-8E63BFB760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6260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C2B3-58A0-4916-A697-5D7A29777D9A}" type="datetime1">
              <a:rPr lang="ru-RU" smtClean="0"/>
              <a:t>31.10.2019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E287-E709-40E3-B0F9-8E63BFB760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35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934CC-8A0A-4AF3-A47D-630DAA4CBA38}" type="datetime1">
              <a:rPr lang="ru-RU" smtClean="0"/>
              <a:t>31.10.2019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2E287-E709-40E3-B0F9-8E63BFB760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257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1745" y="1412776"/>
            <a:ext cx="7772400" cy="2090663"/>
          </a:xfrm>
        </p:spPr>
        <p:txBody>
          <a:bodyPr>
            <a:noAutofit/>
          </a:bodyPr>
          <a:lstStyle/>
          <a:p>
            <a:r>
              <a:rPr lang="ru-RU" sz="2800" dirty="0" smtClean="0"/>
              <a:t>Доклад на тему</a:t>
            </a:r>
            <a:r>
              <a:rPr lang="ru-RU" sz="3200" dirty="0" smtClean="0"/>
              <a:t>: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«Некоторые особенности восприятия цвета на примере обучающихся </a:t>
            </a:r>
            <a:br>
              <a:rPr lang="ru-RU" sz="3200" dirty="0" smtClean="0"/>
            </a:br>
            <a:r>
              <a:rPr lang="ru-RU" sz="3200" dirty="0" smtClean="0"/>
              <a:t>живописи </a:t>
            </a:r>
            <a:r>
              <a:rPr lang="ru-RU" sz="3200" dirty="0" err="1" smtClean="0"/>
              <a:t>СДХШ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11760" y="4005064"/>
            <a:ext cx="5072608" cy="1924398"/>
          </a:xfrm>
        </p:spPr>
        <p:txBody>
          <a:bodyPr>
            <a:normAutofit fontScale="92500" lnSpcReduction="10000"/>
          </a:bodyPr>
          <a:lstStyle/>
          <a:p>
            <a:pPr algn="r"/>
            <a:endParaRPr lang="ru-RU" sz="2400" dirty="0" smtClean="0"/>
          </a:p>
          <a:p>
            <a:pPr algn="r"/>
            <a:r>
              <a:rPr lang="ru-RU" sz="2400" dirty="0" smtClean="0"/>
              <a:t>Подготовила преподаватель </a:t>
            </a:r>
            <a:r>
              <a:rPr lang="ru-RU" sz="2400" dirty="0" err="1" smtClean="0"/>
              <a:t>СДХШ</a:t>
            </a:r>
            <a:r>
              <a:rPr lang="ru-RU" sz="2400" dirty="0" smtClean="0"/>
              <a:t> </a:t>
            </a:r>
          </a:p>
          <a:p>
            <a:pPr algn="r"/>
            <a:r>
              <a:rPr lang="ru-RU" sz="2400" dirty="0" smtClean="0"/>
              <a:t>Коркишко Виктория Олеговна</a:t>
            </a:r>
          </a:p>
          <a:p>
            <a:endParaRPr lang="ru-RU" sz="1600" dirty="0" smtClean="0"/>
          </a:p>
          <a:p>
            <a:endParaRPr lang="ru-RU" sz="1600" dirty="0"/>
          </a:p>
          <a:p>
            <a:r>
              <a:rPr lang="ru-RU" sz="1600" dirty="0" smtClean="0"/>
              <a:t>Симферополь, 2019г.</a:t>
            </a:r>
            <a:endParaRPr lang="ru-RU" sz="1600" dirty="0"/>
          </a:p>
        </p:txBody>
      </p:sp>
      <p:pic>
        <p:nvPicPr>
          <p:cNvPr id="16386" name="Picture 2" descr="G:\доклад 2019\работы для конкурса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0471" y="3212976"/>
            <a:ext cx="1639321" cy="2376264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G:\доклад 2019\работы для конкурса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17033"/>
            <a:ext cx="1728192" cy="2547482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scene3d>
            <a:camera prst="isometricOffAxis2Top"/>
            <a:lightRig rig="threePt" dir="t"/>
          </a:scene3d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E287-E709-40E3-B0F9-8E63BFB7608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525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5216" y="1043060"/>
            <a:ext cx="4143248" cy="452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861487"/>
            <a:ext cx="3384376" cy="4710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E287-E709-40E3-B0F9-8E63BFB7608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8745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solidFill>
                  <a:prstClr val="black"/>
                </a:solidFill>
              </a:rPr>
              <a:t>Недостаточная координация движений при работе </a:t>
            </a:r>
            <a:r>
              <a:rPr lang="ru-RU" sz="3200" dirty="0" smtClean="0">
                <a:solidFill>
                  <a:prstClr val="black"/>
                </a:solidFill>
              </a:rPr>
              <a:t>цветом – </a:t>
            </a:r>
            <a:r>
              <a:rPr lang="ru-RU" sz="3200" dirty="0">
                <a:solidFill>
                  <a:prstClr val="black"/>
                </a:solidFill>
              </a:rPr>
              <a:t>одна из особенностей учащихся младших классов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20072" y="1700808"/>
            <a:ext cx="3644330" cy="4320481"/>
          </a:xfrm>
        </p:spPr>
        <p:txBody>
          <a:bodyPr/>
          <a:lstStyle/>
          <a:p>
            <a:pPr lvl="0" algn="ctr"/>
            <a:endParaRPr lang="ru-RU" sz="24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ru-RU" sz="2400" dirty="0" smtClean="0">
                <a:solidFill>
                  <a:prstClr val="black"/>
                </a:solidFill>
              </a:rPr>
              <a:t>Выполнение </a:t>
            </a:r>
            <a:r>
              <a:rPr lang="ru-RU" sz="2400" dirty="0">
                <a:solidFill>
                  <a:prstClr val="black"/>
                </a:solidFill>
              </a:rPr>
              <a:t>специальных упражнений позволяет учащимся наносить краски более однородным слоем, контролировать растекание краски </a:t>
            </a:r>
          </a:p>
          <a:p>
            <a:pPr marL="0" lvl="0" indent="0">
              <a:buNone/>
            </a:pPr>
            <a:r>
              <a:rPr lang="ru-RU" sz="2400" dirty="0">
                <a:solidFill>
                  <a:prstClr val="black"/>
                </a:solidFill>
              </a:rPr>
              <a:t>без образования случайных затеков</a:t>
            </a:r>
          </a:p>
          <a:p>
            <a:endParaRPr lang="ru-RU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88840"/>
            <a:ext cx="2664296" cy="207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4632" y="2062733"/>
            <a:ext cx="1885457" cy="2014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782" y="4295675"/>
            <a:ext cx="4286250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E287-E709-40E3-B0F9-8E63BFB7608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8038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284" y="1052736"/>
            <a:ext cx="4203716" cy="4977078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79904"/>
            <a:ext cx="3744416" cy="5476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E287-E709-40E3-B0F9-8E63BFB7608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4621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332656"/>
            <a:ext cx="3621088" cy="5616624"/>
          </a:xfrm>
        </p:spPr>
        <p:txBody>
          <a:bodyPr>
            <a:noAutofit/>
          </a:bodyPr>
          <a:lstStyle/>
          <a:p>
            <a:r>
              <a:rPr lang="ru-RU" sz="2400" dirty="0" err="1" smtClean="0"/>
              <a:t>Высветление</a:t>
            </a:r>
            <a:r>
              <a:rPr lang="ru-RU" sz="2400" dirty="0" smtClean="0"/>
              <a:t> теней на светлых предметах и </a:t>
            </a:r>
            <a:r>
              <a:rPr lang="ru-RU" sz="2400" dirty="0" err="1" smtClean="0"/>
              <a:t>недобирание</a:t>
            </a:r>
            <a:r>
              <a:rPr lang="ru-RU" sz="2400" dirty="0" smtClean="0"/>
              <a:t> по тону темных предметов на свету, - еще одна особенность учащихся.  Постановки в технике «гризайль» помогают ребятам справиться с этой проблемой.</a:t>
            </a:r>
            <a:endParaRPr lang="ru-RU" sz="24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3761060" cy="5216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E287-E709-40E3-B0F9-8E63BFB7608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3693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914400" y="1052513"/>
            <a:ext cx="8229600" cy="45259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	Одной из особенностей восприятия учащихся даже старших классов является некоторая </a:t>
            </a:r>
            <a:r>
              <a:rPr lang="ru-RU" dirty="0"/>
              <a:t>жесткость контуров </a:t>
            </a:r>
            <a:r>
              <a:rPr lang="ru-RU" dirty="0" smtClean="0"/>
              <a:t>предметов на </a:t>
            </a:r>
            <a:r>
              <a:rPr lang="ru-RU" dirty="0"/>
              <a:t>дальнем </a:t>
            </a:r>
            <a:r>
              <a:rPr lang="ru-RU" dirty="0" smtClean="0"/>
              <a:t>плане, неумение отображать световоздушную среду в живописи. </a:t>
            </a:r>
          </a:p>
          <a:p>
            <a:pPr marL="0" indent="0">
              <a:buNone/>
            </a:pPr>
            <a:r>
              <a:rPr lang="ru-RU" dirty="0" smtClean="0"/>
              <a:t>	Натурные постановки направлены на применение световоздушной перспективы и многообразных явлений среды на предметные цвета.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E287-E709-40E3-B0F9-8E63BFB7608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6185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837916"/>
            <a:ext cx="1986546" cy="27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893088"/>
            <a:ext cx="2120403" cy="2679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0106" y="3681663"/>
            <a:ext cx="3032254" cy="213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 descr="G:\доклад 2019\работы для конкурса\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810816"/>
            <a:ext cx="3390642" cy="489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E287-E709-40E3-B0F9-8E63BFB7608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0293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Выполнение декоративных работ, подразумевающих творческое осмысление натурных впечатлений</a:t>
            </a:r>
            <a:endParaRPr lang="ru-RU" sz="2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1772816"/>
            <a:ext cx="4433184" cy="2384333"/>
          </a:xfr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Декоративные задания предполагают лаконичное и уплощенное цветовое решение, заострение выразительных особенностей натуры. Такие задания помогают развитию цельности видения у учащихся.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21088"/>
            <a:ext cx="3676725" cy="2452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E287-E709-40E3-B0F9-8E63BFB7608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5761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>Развитие восприятия цвета на занятиях живописью достигается путем продуманного использования различных методов обучения, среди которых особо следует выделить наглядные методы</a:t>
            </a: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1191" y="1598072"/>
            <a:ext cx="4104457" cy="2793141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0202" y="4147107"/>
            <a:ext cx="1696996" cy="2306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490" y="1598072"/>
            <a:ext cx="1920088" cy="262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272" y="4465031"/>
            <a:ext cx="1453582" cy="201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54" y="1484784"/>
            <a:ext cx="1729944" cy="2460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8721" y="4628728"/>
            <a:ext cx="1289503" cy="1824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3096" y="4676721"/>
            <a:ext cx="1240645" cy="1776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565724"/>
            <a:ext cx="1329044" cy="188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E287-E709-40E3-B0F9-8E63BFB76088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9934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827584" y="1412776"/>
            <a:ext cx="7772400" cy="1500187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В качестве иллюстраций были использованы работы учащихся </a:t>
            </a:r>
            <a:r>
              <a:rPr lang="ru-RU" dirty="0" err="1" smtClean="0"/>
              <a:t>СДХШ:Тумановой</a:t>
            </a:r>
            <a:r>
              <a:rPr lang="ru-RU" dirty="0" smtClean="0"/>
              <a:t> В., </a:t>
            </a:r>
            <a:r>
              <a:rPr lang="ru-RU" dirty="0" err="1" smtClean="0"/>
              <a:t>Паболковой</a:t>
            </a:r>
            <a:r>
              <a:rPr lang="ru-RU" dirty="0" smtClean="0"/>
              <a:t> Л.,</a:t>
            </a:r>
            <a:r>
              <a:rPr lang="ru-RU" dirty="0" err="1" smtClean="0"/>
              <a:t>Романчак</a:t>
            </a:r>
            <a:r>
              <a:rPr lang="ru-RU" dirty="0" smtClean="0"/>
              <a:t> Е., Комаровой </a:t>
            </a:r>
            <a:r>
              <a:rPr lang="ru-RU" dirty="0" err="1" smtClean="0"/>
              <a:t>А.,Кашиной</a:t>
            </a:r>
            <a:r>
              <a:rPr lang="ru-RU" dirty="0" smtClean="0"/>
              <a:t> А.,</a:t>
            </a:r>
            <a:r>
              <a:rPr lang="ru-RU" dirty="0" err="1" smtClean="0"/>
              <a:t>Логвиной</a:t>
            </a:r>
            <a:r>
              <a:rPr lang="ru-RU" dirty="0" smtClean="0"/>
              <a:t> А., </a:t>
            </a:r>
            <a:r>
              <a:rPr lang="ru-RU" dirty="0" err="1" smtClean="0"/>
              <a:t>Трунченковой</a:t>
            </a:r>
            <a:r>
              <a:rPr lang="ru-RU" dirty="0" smtClean="0"/>
              <a:t> М., </a:t>
            </a:r>
            <a:r>
              <a:rPr lang="ru-RU" dirty="0" err="1" smtClean="0"/>
              <a:t>Чигиртма</a:t>
            </a:r>
            <a:r>
              <a:rPr lang="ru-RU" dirty="0" smtClean="0"/>
              <a:t> Р., Рабочих А., </a:t>
            </a:r>
            <a:r>
              <a:rPr lang="ru-RU" dirty="0" err="1" smtClean="0"/>
              <a:t>Дука</a:t>
            </a:r>
            <a:r>
              <a:rPr lang="ru-RU" dirty="0" smtClean="0"/>
              <a:t> </a:t>
            </a:r>
            <a:r>
              <a:rPr lang="ru-RU" dirty="0" err="1" smtClean="0"/>
              <a:t>К.,Денисовой</a:t>
            </a:r>
            <a:r>
              <a:rPr lang="ru-RU" dirty="0" smtClean="0"/>
              <a:t>, Садовской М.,</a:t>
            </a:r>
            <a:r>
              <a:rPr lang="ru-RU" dirty="0" err="1" smtClean="0"/>
              <a:t>Гурик</a:t>
            </a:r>
            <a:r>
              <a:rPr lang="ru-RU" dirty="0" smtClean="0"/>
              <a:t>, Морозовой, </a:t>
            </a:r>
            <a:r>
              <a:rPr lang="ru-RU" dirty="0" err="1" smtClean="0"/>
              <a:t>Сейдаметовой</a:t>
            </a:r>
            <a:r>
              <a:rPr lang="ru-RU" dirty="0" smtClean="0"/>
              <a:t> </a:t>
            </a:r>
            <a:r>
              <a:rPr lang="ru-RU" dirty="0" err="1" smtClean="0"/>
              <a:t>Л.,Ермаковой</a:t>
            </a:r>
            <a:r>
              <a:rPr lang="ru-RU" dirty="0" smtClean="0"/>
              <a:t> П.,</a:t>
            </a:r>
            <a:r>
              <a:rPr lang="ru-RU" dirty="0" err="1" smtClean="0"/>
              <a:t>Бондарюк</a:t>
            </a:r>
            <a:r>
              <a:rPr lang="ru-RU" dirty="0" smtClean="0"/>
              <a:t> Е. и других.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E287-E709-40E3-B0F9-8E63BFB76088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996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Цвет – это та или иная хроматическая </a:t>
            </a:r>
            <a:br>
              <a:rPr lang="ru-RU" sz="2800" dirty="0" smtClean="0"/>
            </a:br>
            <a:r>
              <a:rPr lang="ru-RU" sz="2800" dirty="0" smtClean="0"/>
              <a:t>окраска предмета.</a:t>
            </a:r>
            <a:br>
              <a:rPr lang="ru-RU" sz="2800" dirty="0" smtClean="0"/>
            </a:br>
            <a:r>
              <a:rPr lang="ru-RU" sz="2800" dirty="0" smtClean="0"/>
              <a:t>Цвет – важная составляющая нашей жизни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7528" y="1772816"/>
            <a:ext cx="3394472" cy="452596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772816"/>
            <a:ext cx="2520280" cy="1800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3789040"/>
            <a:ext cx="3322889" cy="2492167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E287-E709-40E3-B0F9-8E63BFB7608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726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4896544" cy="3168352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/>
              <a:t>Задача педагога – помочь в творческом поиске учащимся, научить видеть особенности предметов, их фактуру, цвет, научить, как перенести на бумагу то, что возникло в воображении.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8545" y="1052736"/>
            <a:ext cx="3779255" cy="5039007"/>
          </a:xfrm>
        </p:spPr>
      </p:pic>
      <p:pic>
        <p:nvPicPr>
          <p:cNvPr id="1026" name="Picture 2" descr="D:\Документы\ВИКА\СДХШ\семинар 2019\доклад 2019\20191014_1219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53" y="3212977"/>
            <a:ext cx="410045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E287-E709-40E3-B0F9-8E63BFB7608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6718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Человеческий глаз в обычных условиях может различать порядка 100 оттенков по цветовому фону. Это «умение» человеческого глаза тренируется. </a:t>
            </a:r>
          </a:p>
        </p:txBody>
      </p:sp>
      <p:pic>
        <p:nvPicPr>
          <p:cNvPr id="4098" name="Picture 2" descr="G:\доклад 2019\работы для конкурса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46816"/>
            <a:ext cx="2954831" cy="424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53673"/>
            <a:ext cx="3182631" cy="4261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E287-E709-40E3-B0F9-8E63BFB7608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0266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Развитие специальных качеств </a:t>
            </a:r>
            <a:r>
              <a:rPr lang="ru-RU" sz="2800" dirty="0" smtClean="0">
                <a:solidFill>
                  <a:prstClr val="black"/>
                </a:solidFill>
              </a:rPr>
              <a:t>зрительного</a:t>
            </a:r>
            <a:br>
              <a:rPr lang="ru-RU" sz="2800" dirty="0" smtClean="0">
                <a:solidFill>
                  <a:prstClr val="black"/>
                </a:solidFill>
              </a:rPr>
            </a:br>
            <a:r>
              <a:rPr lang="ru-RU" sz="2800" dirty="0" smtClean="0">
                <a:solidFill>
                  <a:prstClr val="black"/>
                </a:solidFill>
              </a:rPr>
              <a:t> </a:t>
            </a:r>
            <a:r>
              <a:rPr lang="ru-RU" sz="2800" dirty="0">
                <a:solidFill>
                  <a:prstClr val="black"/>
                </a:solidFill>
              </a:rPr>
              <a:t>восприятия цвета способствует эффективности </a:t>
            </a:r>
            <a:r>
              <a:rPr lang="ru-RU" sz="2800" dirty="0" smtClean="0">
                <a:solidFill>
                  <a:prstClr val="black"/>
                </a:solidFill>
              </a:rPr>
              <a:t/>
            </a:r>
            <a:br>
              <a:rPr lang="ru-RU" sz="2800" dirty="0" smtClean="0">
                <a:solidFill>
                  <a:prstClr val="black"/>
                </a:solidFill>
              </a:rPr>
            </a:br>
            <a:r>
              <a:rPr lang="ru-RU" sz="2800" dirty="0" smtClean="0">
                <a:solidFill>
                  <a:prstClr val="black"/>
                </a:solidFill>
              </a:rPr>
              <a:t>обучения </a:t>
            </a:r>
            <a:r>
              <a:rPr lang="ru-RU" sz="2800" dirty="0">
                <a:solidFill>
                  <a:prstClr val="black"/>
                </a:solidFill>
              </a:rPr>
              <a:t>живописной грамоте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60298"/>
            <a:ext cx="3096344" cy="4126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60299"/>
            <a:ext cx="4475163" cy="412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E287-E709-40E3-B0F9-8E63BFB7608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985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43062"/>
            <a:ext cx="3816424" cy="2719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338147"/>
            <a:ext cx="2186724" cy="2914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773" y="476672"/>
            <a:ext cx="4002211" cy="5798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E287-E709-40E3-B0F9-8E63BFB7608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8532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prstClr val="black"/>
                </a:solidFill>
              </a:rPr>
              <a:t>Основные задачи на пути профессионального видения цвета: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844824"/>
            <a:ext cx="4104456" cy="4248472"/>
          </a:xfrm>
        </p:spPr>
        <p:txBody>
          <a:bodyPr>
            <a:norm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</a:rPr>
              <a:t>цельное восприятие;</a:t>
            </a:r>
          </a:p>
          <a:p>
            <a:pPr lvl="0"/>
            <a:r>
              <a:rPr lang="ru-RU" dirty="0" smtClean="0">
                <a:solidFill>
                  <a:prstClr val="black"/>
                </a:solidFill>
              </a:rPr>
              <a:t>умение верно передавать в работе отношения с натуры;</a:t>
            </a:r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1916833"/>
            <a:ext cx="3966592" cy="4104456"/>
          </a:xfrm>
        </p:spPr>
        <p:txBody>
          <a:bodyPr>
            <a:normAutofit/>
          </a:bodyPr>
          <a:lstStyle/>
          <a:p>
            <a:pPr lvl="0" algn="just"/>
            <a:r>
              <a:rPr lang="ru-RU" dirty="0" smtClean="0">
                <a:solidFill>
                  <a:prstClr val="black"/>
                </a:solidFill>
              </a:rPr>
              <a:t>приобретение </a:t>
            </a:r>
            <a:r>
              <a:rPr lang="ru-RU" dirty="0">
                <a:solidFill>
                  <a:prstClr val="black"/>
                </a:solidFill>
              </a:rPr>
              <a:t>умения отображать световоздушную среду в живописи;</a:t>
            </a:r>
          </a:p>
          <a:p>
            <a:pPr lvl="0" algn="just"/>
            <a:r>
              <a:rPr lang="ru-RU" dirty="0" smtClean="0">
                <a:solidFill>
                  <a:prstClr val="black"/>
                </a:solidFill>
              </a:rPr>
              <a:t>передавать разнообразные влияния </a:t>
            </a:r>
            <a:r>
              <a:rPr lang="ru-RU" dirty="0">
                <a:solidFill>
                  <a:prstClr val="black"/>
                </a:solidFill>
              </a:rPr>
              <a:t>среды на </a:t>
            </a:r>
            <a:r>
              <a:rPr lang="ru-RU" dirty="0" smtClean="0">
                <a:solidFill>
                  <a:prstClr val="black"/>
                </a:solidFill>
              </a:rPr>
              <a:t>цвет </a:t>
            </a:r>
            <a:r>
              <a:rPr lang="ru-RU" dirty="0">
                <a:solidFill>
                  <a:prstClr val="black"/>
                </a:solidFill>
              </a:rPr>
              <a:t>предмета</a:t>
            </a:r>
          </a:p>
          <a:p>
            <a:pPr algn="just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E287-E709-40E3-B0F9-8E63BFB7608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765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764704"/>
            <a:ext cx="5698976" cy="5314602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>
                <a:solidFill>
                  <a:prstClr val="black"/>
                </a:solidFill>
              </a:rPr>
              <a:t>	</a:t>
            </a:r>
            <a:br>
              <a:rPr lang="ru-RU" sz="2800" dirty="0" smtClean="0">
                <a:solidFill>
                  <a:prstClr val="black"/>
                </a:solidFill>
              </a:rPr>
            </a:br>
            <a:r>
              <a:rPr lang="ru-RU" sz="2800" dirty="0">
                <a:solidFill>
                  <a:prstClr val="black"/>
                </a:solidFill>
              </a:rPr>
              <a:t>	</a:t>
            </a:r>
            <a:r>
              <a:rPr lang="ru-RU" sz="3200" dirty="0" smtClean="0">
                <a:solidFill>
                  <a:prstClr val="black"/>
                </a:solidFill>
              </a:rPr>
              <a:t>Дробность </a:t>
            </a:r>
            <a:r>
              <a:rPr lang="ru-RU" sz="3200" dirty="0" smtClean="0">
                <a:solidFill>
                  <a:prstClr val="black"/>
                </a:solidFill>
              </a:rPr>
              <a:t>- </a:t>
            </a:r>
            <a:r>
              <a:rPr lang="ru-RU" sz="3200" dirty="0" smtClean="0">
                <a:solidFill>
                  <a:prstClr val="black"/>
                </a:solidFill>
              </a:rPr>
              <a:t>одна </a:t>
            </a:r>
            <a:r>
              <a:rPr lang="ru-RU" sz="3200" dirty="0">
                <a:solidFill>
                  <a:prstClr val="black"/>
                </a:solidFill>
              </a:rPr>
              <a:t>из особенностей изобразительной деятельности многих </a:t>
            </a:r>
            <a:r>
              <a:rPr lang="ru-RU" sz="3200" dirty="0" smtClean="0">
                <a:solidFill>
                  <a:prstClr val="black"/>
                </a:solidFill>
              </a:rPr>
              <a:t>учащихся. </a:t>
            </a:r>
            <a:br>
              <a:rPr lang="ru-RU" sz="3200" dirty="0" smtClean="0">
                <a:solidFill>
                  <a:prstClr val="black"/>
                </a:solidFill>
              </a:rPr>
            </a:br>
            <a:r>
              <a:rPr lang="ru-RU" sz="3200" dirty="0" smtClean="0">
                <a:solidFill>
                  <a:prstClr val="black"/>
                </a:solidFill>
              </a:rPr>
              <a:t>	Педагоги </a:t>
            </a:r>
            <a:r>
              <a:rPr lang="ru-RU" sz="3200" dirty="0">
                <a:solidFill>
                  <a:prstClr val="black"/>
                </a:solidFill>
              </a:rPr>
              <a:t>рекомендуют, смотря на натуру, </a:t>
            </a:r>
            <a:r>
              <a:rPr lang="ru-RU" sz="3200" dirty="0" smtClean="0">
                <a:solidFill>
                  <a:prstClr val="black"/>
                </a:solidFill>
              </a:rPr>
              <a:t>прищуриваться, тем самым снижая </a:t>
            </a:r>
            <a:r>
              <a:rPr lang="ru-RU" sz="3200" dirty="0">
                <a:solidFill>
                  <a:prstClr val="black"/>
                </a:solidFill>
              </a:rPr>
              <a:t>количество света, попадающего на сетчатку, что </a:t>
            </a:r>
            <a:r>
              <a:rPr lang="ru-RU" sz="3200" dirty="0" smtClean="0">
                <a:solidFill>
                  <a:prstClr val="black"/>
                </a:solidFill>
              </a:rPr>
              <a:t>позволяет </a:t>
            </a:r>
            <a:r>
              <a:rPr lang="ru-RU" sz="3200" dirty="0">
                <a:solidFill>
                  <a:prstClr val="black"/>
                </a:solidFill>
              </a:rPr>
              <a:t>сосредоточиться на восприятии светлотных отношений.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endParaRPr lang="ru-RU" dirty="0"/>
          </a:p>
        </p:txBody>
      </p:sp>
      <p:pic>
        <p:nvPicPr>
          <p:cNvPr id="17410" name="Picture 2" descr="G:\доклад 2019\работы для конкурса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60" y="1196752"/>
            <a:ext cx="2001266" cy="312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E287-E709-40E3-B0F9-8E63BFB7608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6237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G:\доклад 2019\работы для конкурса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7802"/>
            <a:ext cx="3846740" cy="557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7965" y="908720"/>
            <a:ext cx="4054475" cy="535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2E287-E709-40E3-B0F9-8E63BFB7608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90138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311</Words>
  <Application>Microsoft Office PowerPoint</Application>
  <PresentationFormat>Экран (4:3)</PresentationFormat>
  <Paragraphs>47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Доклад на тему:  «Некоторые особенности восприятия цвета на примере обучающихся  живописи СДХШ»</vt:lpstr>
      <vt:lpstr>Цвет – это та или иная хроматическая  окраска предмета. Цвет – важная составляющая нашей жизни</vt:lpstr>
      <vt:lpstr>Задача педагога – помочь в творческом поиске учащимся, научить видеть особенности предметов, их фактуру, цвет, научить, как перенести на бумагу то, что возникло в воображении.</vt:lpstr>
      <vt:lpstr>Человеческий глаз в обычных условиях может различать порядка 100 оттенков по цветовому фону. Это «умение» человеческого глаза тренируется. </vt:lpstr>
      <vt:lpstr>Развитие специальных качеств зрительного  восприятия цвета способствует эффективности  обучения живописной грамоте</vt:lpstr>
      <vt:lpstr>Слайд 6</vt:lpstr>
      <vt:lpstr>Основные задачи на пути профессионального видения цвета:</vt:lpstr>
      <vt:lpstr>   Дробность - одна из особенностей изобразительной деятельности многих учащихся.   Педагоги рекомендуют, смотря на натуру, прищуриваться, тем самым снижая количество света, попадающего на сетчатку, что позволяет сосредоточиться на восприятии светлотных отношений. </vt:lpstr>
      <vt:lpstr>Слайд 9</vt:lpstr>
      <vt:lpstr>Слайд 10</vt:lpstr>
      <vt:lpstr>Недостаточная координация движений при работе цветом – одна из особенностей учащихся младших классов</vt:lpstr>
      <vt:lpstr>Слайд 12</vt:lpstr>
      <vt:lpstr>Высветление теней на светлых предметах и недобирание по тону темных предметов на свету, - еще одна особенность учащихся.  Постановки в технике «гризайль» помогают ребятам справиться с этой проблемой.</vt:lpstr>
      <vt:lpstr>Слайд 14</vt:lpstr>
      <vt:lpstr>Слайд 15</vt:lpstr>
      <vt:lpstr>Выполнение декоративных работ, подразумевающих творческое осмысление натурных впечатлений</vt:lpstr>
      <vt:lpstr>Развитие восприятия цвета на занятиях живописью достигается путем продуманного использования различных методов обучения, среди которых особо следует выделить наглядные методы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Коркишко</cp:lastModifiedBy>
  <cp:revision>36</cp:revision>
  <dcterms:created xsi:type="dcterms:W3CDTF">2019-10-29T10:13:13Z</dcterms:created>
  <dcterms:modified xsi:type="dcterms:W3CDTF">2019-10-31T11:33:02Z</dcterms:modified>
</cp:coreProperties>
</file>