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57" r:id="rId4"/>
    <p:sldId id="261" r:id="rId5"/>
    <p:sldId id="263" r:id="rId6"/>
    <p:sldId id="268" r:id="rId7"/>
    <p:sldId id="28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D9C9B-610A-4EFB-A783-A7329E0EF9C7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38B06-4CF7-4E5D-9CE1-3A3B97F4E7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7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78BD-175F-428E-93A2-792A3974C006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3633-C6FD-4A30-B6CE-84D61C38CF4E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0A8D-F32A-423C-BC02-D3D4EC6DBC0F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1669-4368-4164-9C72-E306F5E07C9B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5346-B09B-42D4-A5A4-3B383CF47E32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73CB-0F09-4D2E-A6E0-CCA8C3C57ACD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04FF-B97B-4671-8E72-0BEEC1224D2F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3F2B-D61F-4F9B-B51F-F0B89E5D3B68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88DD-9C9C-49EA-93D9-E7719334F89C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017C8-3911-4D8F-BFA7-FD15C043751C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BB0D-F5F6-495B-88F6-45E445A714CE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9CA4-997C-4A34-82A2-DFA0A6361ADA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3ED-1003-4067-A521-747E6AC28986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628-8D49-4D23-B848-D7CF6ADFB37B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BB10-C520-4F24-9C50-4CDF597550B0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C253-208B-4A5F-B971-3F9E40ABC7F9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D80C2-58AC-449C-8D64-FBF44BC05AA0}" type="datetime1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883" y="623455"/>
            <a:ext cx="9593478" cy="124691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rPr>
              <a:t>Проект «Дворик художника"</a:t>
            </a:r>
            <a:endParaRPr lang="ru-RU" sz="6600" dirty="0">
              <a:solidFill>
                <a:schemeClr val="bg2">
                  <a:lumMod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196" y="2550421"/>
            <a:ext cx="6700059" cy="16558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Franklin Gothic Book" pitchFamily="34" charset="0"/>
              </a:rPr>
              <a:t>Инициативный 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itchFamily="34" charset="0"/>
              </a:rPr>
              <a:t>проект, подготовленный обучающимися </a:t>
            </a:r>
            <a:r>
              <a:rPr lang="ru-RU" sz="2000" b="1" dirty="0">
                <a:solidFill>
                  <a:schemeClr val="tx1"/>
                </a:solidFill>
                <a:latin typeface="Franklin Gothic Book" pitchFamily="34" charset="0"/>
              </a:rPr>
              <a:t>м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itchFamily="34" charset="0"/>
              </a:rPr>
              <a:t>униципального бюджетного учреждения </a:t>
            </a:r>
            <a:r>
              <a:rPr lang="ru-RU" sz="2000" b="1" dirty="0">
                <a:solidFill>
                  <a:schemeClr val="tx1"/>
                </a:solidFill>
                <a:latin typeface="Franklin Gothic Book" pitchFamily="34" charset="0"/>
              </a:rPr>
              <a:t>дополнительного образования «Симферопольская детская художественная школа имени Бернадского В.Д.» муниципального образования городской округ Симферополь 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itchFamily="34" charset="0"/>
              </a:rPr>
              <a:t>                                (</a:t>
            </a:r>
            <a:r>
              <a:rPr lang="ru-RU" sz="2000" b="1" dirty="0">
                <a:solidFill>
                  <a:schemeClr val="tx1"/>
                </a:solidFill>
                <a:latin typeface="Franklin Gothic Book" pitchFamily="34" charset="0"/>
              </a:rPr>
              <a:t>ул. Февральская, 3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itchFamily="34" charset="0"/>
              </a:rPr>
              <a:t>, г. Симферополь)</a:t>
            </a:r>
            <a:r>
              <a:rPr lang="ru-RU" sz="2000" b="1" dirty="0">
                <a:solidFill>
                  <a:schemeClr val="tx1"/>
                </a:solidFill>
                <a:latin typeface="Franklin Gothic Book" pitchFamily="34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Franklin Gothic Book" pitchFamily="34" charset="0"/>
              </a:rPr>
            </a:br>
            <a:endParaRPr lang="ru-RU" sz="2000" b="1" dirty="0" smtClean="0">
              <a:solidFill>
                <a:schemeClr val="tx1"/>
              </a:solidFill>
              <a:latin typeface="Franklin Gothic Boo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55" y="2611071"/>
            <a:ext cx="4962698" cy="362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1893" y="5058944"/>
            <a:ext cx="4672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Franklin Gothic Book" pitchFamily="34" charset="0"/>
              </a:rPr>
              <a:t>Ответственный руководитель проекта – </a:t>
            </a:r>
          </a:p>
          <a:p>
            <a:pPr algn="ctr"/>
            <a:r>
              <a:rPr lang="ru-RU" sz="2000" b="1" dirty="0">
                <a:latin typeface="Franklin Gothic Book" pitchFamily="34" charset="0"/>
              </a:rPr>
              <a:t>директор СДХШ им. Бернадского В.Д. </a:t>
            </a:r>
          </a:p>
          <a:p>
            <a:pPr algn="ctr"/>
            <a:r>
              <a:rPr lang="ru-RU" sz="2000" b="1" dirty="0">
                <a:latin typeface="Franklin Gothic Book" pitchFamily="34" charset="0"/>
              </a:rPr>
              <a:t>Павличенко С. 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080" y="164756"/>
            <a:ext cx="9572369" cy="5841245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Актуальность </a:t>
            </a:r>
            <a:r>
              <a:rPr lang="ru-RU" sz="18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проекта: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Проект направлен на улучшение территории, превращение школьного двора в открытую художественную мастерскую и творческий кластер под открытым небом. </a:t>
            </a:r>
            <a:b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Тема преображения внутреннего двора художественной школы сегодня чрезвычайно актуальна, так как отвечает на ключевой запрос современного образования: интеграцию творчества в повседневную среду. Мы создаем не просто двор, а арт-среду как «третьего учителя</a:t>
            </a: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». </a:t>
            </a: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  <a:cs typeface="Arial" pitchFamily="34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Цели</a:t>
            </a:r>
            <a:r>
              <a:rPr lang="ru-RU" sz="18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:</a:t>
            </a:r>
            <a:r>
              <a:rPr lang="ru-RU" sz="1800" b="1" dirty="0">
                <a:latin typeface="Franklin Gothic Book" panose="020B0503020102020204" pitchFamily="34" charset="0"/>
              </a:rPr>
              <a:t/>
            </a:r>
            <a:br>
              <a:rPr lang="ru-RU" sz="1800" b="1" dirty="0"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-создание </a:t>
            </a: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открытой мастерской и выставочного зала под открытым небом, эстетически </a:t>
            </a: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и экологически </a:t>
            </a: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привлекательного </a:t>
            </a: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пространства возле </a:t>
            </a: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школы,;</a:t>
            </a: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-развитие творческих способностей обучающихся.</a:t>
            </a:r>
            <a:b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Задачи</a:t>
            </a:r>
            <a:r>
              <a:rPr lang="ru-RU" sz="18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:</a:t>
            </a:r>
            <a:r>
              <a:rPr lang="ru-RU" sz="1800" b="1" dirty="0">
                <a:latin typeface="Franklin Gothic Book" panose="020B0503020102020204" pitchFamily="34" charset="0"/>
              </a:rPr>
              <a:t/>
            </a:r>
            <a:br>
              <a:rPr lang="ru-RU" sz="1800" b="1" dirty="0"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- решение проблемы благоустройства территории школы;</a:t>
            </a:r>
            <a:b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- повышение комфорта и безопасности;</a:t>
            </a:r>
            <a:b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- формирование эстетической </a:t>
            </a: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среды.</a:t>
            </a:r>
            <a:endParaRPr lang="ru-RU" sz="1800" b="1" dirty="0">
              <a:latin typeface="Franklin Gothic Book" panose="020B05030201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77080" y="5780580"/>
            <a:ext cx="7977875" cy="5878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Этапы реализация инициативного проекта - </a:t>
            </a:r>
            <a:r>
              <a:rPr lang="ru-RU" sz="2000" b="1" dirty="0" smtClean="0">
                <a:latin typeface="Franklin Gothic Book" panose="020B0503020102020204" pitchFamily="34" charset="0"/>
              </a:rPr>
              <a:t>апрель-ноябрь 2026 года.</a:t>
            </a:r>
            <a:endParaRPr lang="ru-RU" sz="2400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168" y="-184851"/>
            <a:ext cx="6510064" cy="488541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  			</a:t>
            </a:r>
            <a:r>
              <a:rPr lang="ru-RU" sz="24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Инициаторы проекта</a:t>
            </a:r>
            <a:r>
              <a:rPr lang="en-US" sz="2400" b="1" dirty="0" smtClean="0">
                <a:solidFill>
                  <a:srgbClr val="C00000"/>
                </a:solidFill>
                <a:latin typeface="Franklin Gothic Book" panose="020B0503020102020204" pitchFamily="34" charset="0"/>
              </a:rPr>
              <a:t/>
            </a:r>
            <a:br>
              <a:rPr lang="en-US" sz="2400" b="1" dirty="0" smtClean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en-US" sz="22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	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Обучающиеся 5-х классов (15-16 лет): Морозова София, Никифорова Анна, Кротенко Екатерина, </a:t>
            </a:r>
            <a:r>
              <a:rPr lang="ru-RU" sz="2000" b="1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Бабицкая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Мария, </a:t>
            </a:r>
            <a:r>
              <a:rPr lang="ru-RU" sz="2000" b="1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Голубова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Вероника, Мочалина Вероника, Петроградская Юлия;</a:t>
            </a:r>
            <a:r>
              <a:rPr lang="en-US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обучающиеся 4-х классов: Марьина Татьяна, Марьина Елизавета, </a:t>
            </a:r>
            <a:r>
              <a:rPr lang="ru-RU" sz="2000" b="1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Коробейникова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Валентина, </a:t>
            </a:r>
            <a:r>
              <a:rPr lang="ru-RU" sz="2000" b="1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Кубай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Любава, </a:t>
            </a:r>
            <a:r>
              <a:rPr lang="ru-RU" sz="2000" b="1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Новорольская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Ева, Воронова Мария, </a:t>
            </a:r>
            <a:r>
              <a:rPr lang="ru-RU" sz="2000" b="1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Чебоха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Сергей, Попов Александр, </a:t>
            </a:r>
            <a:r>
              <a:rPr lang="ru-RU" sz="2000" b="1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Гармаш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Александр, </a:t>
            </a:r>
            <a:r>
              <a:rPr lang="ru-RU" sz="2000" b="1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Лямин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Даниил, Ширяева Варвара, </a:t>
            </a:r>
            <a:r>
              <a:rPr lang="ru-RU" sz="2000" b="1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Развязова</a:t>
            </a: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Станислава. </a:t>
            </a:r>
            <a:b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     </a:t>
            </a:r>
            <a:b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	В </a:t>
            </a:r>
            <a:r>
              <a:rPr lang="ru-RU" sz="20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голосовании приняли участие 120 учащихся.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19" y="309419"/>
            <a:ext cx="3666263" cy="27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60" y="3484603"/>
            <a:ext cx="3976798" cy="28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91185" y="3484603"/>
            <a:ext cx="9908643" cy="4031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Целевая аудитория проекта: </a:t>
            </a:r>
            <a:br>
              <a:rPr lang="ru-RU" sz="20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совет обучающихся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 (4-5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классы, 14-16 лет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)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;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обучающиеся школы (10-18 лет);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преподаватели;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студенты профильных ВУЗов и училищ;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родители;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администрация школы.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58" y="308318"/>
            <a:ext cx="8572160" cy="2133033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Дворик художника — важная часть учебного пространства, где дети общаются, отдыхают и развиваются. </a:t>
            </a: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В школьном дворе проходят </a:t>
            </a: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мастер-классы, </a:t>
            </a: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пленэры</a:t>
            </a: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, мероприятия разной направленности, </a:t>
            </a:r>
            <a:r>
              <a:rPr lang="ru-RU" sz="18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поэтому важно, чтобы его территория была </a:t>
            </a:r>
            <a: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комфортной и эстетически привлекательной. </a:t>
            </a:r>
            <a:br>
              <a:rPr lang="ru-RU" sz="18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AutoShape 4" descr="IMG-20240516-WA00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98" y="2102442"/>
            <a:ext cx="4319146" cy="2877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120" y="1667451"/>
            <a:ext cx="4202600" cy="3153376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44" y="3541323"/>
            <a:ext cx="4422243" cy="31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4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8" y="1274601"/>
            <a:ext cx="5244796" cy="2286001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формирование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благоприятной обстановки для развития творческих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способностей обучающихся;</a:t>
            </a:r>
            <a:b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создание удобных мест для занятий искусством и общения;</a:t>
            </a:r>
            <a:b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обеспечение комфортного места для проведения школьных пленэров и мастер-классов;</a:t>
            </a:r>
            <a:b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- сохранение культурных школьных традиций.</a:t>
            </a:r>
            <a:r>
              <a:rPr lang="ru-RU" sz="22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endParaRPr lang="ru-RU" sz="2200" b="1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536" y="1546450"/>
            <a:ext cx="3896495" cy="4955283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2193420" y="-367687"/>
            <a:ext cx="8498949" cy="10744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b="1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Ожидаемые результаты от реализации проекта «Дворик художника»</a:t>
            </a:r>
            <a:endParaRPr lang="ru-RU" sz="32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8" y="4892802"/>
            <a:ext cx="5474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Franklin Gothic Book" panose="020B0503020102020204" pitchFamily="34" charset="0"/>
              </a:rPr>
              <a:t>В обновленном «Дворике </a:t>
            </a:r>
            <a:r>
              <a:rPr lang="ru-RU" sz="2000" b="1" dirty="0">
                <a:latin typeface="Franklin Gothic Book" panose="020B0503020102020204" pitchFamily="34" charset="0"/>
              </a:rPr>
              <a:t>художника» </a:t>
            </a:r>
            <a:r>
              <a:rPr lang="ru-RU" sz="2000" b="1" dirty="0" smtClean="0">
                <a:latin typeface="Franklin Gothic Book" panose="020B0503020102020204" pitchFamily="34" charset="0"/>
              </a:rPr>
              <a:t>будут размещены: информационные стенды, скамейки, складные мольберты </a:t>
            </a:r>
            <a:r>
              <a:rPr lang="ru-RU" sz="2000" b="1" dirty="0">
                <a:latin typeface="Franklin Gothic Book" panose="020B0503020102020204" pitchFamily="34" charset="0"/>
              </a:rPr>
              <a:t>и </a:t>
            </a:r>
            <a:r>
              <a:rPr lang="ru-RU" sz="2000" b="1" dirty="0" smtClean="0">
                <a:latin typeface="Franklin Gothic Book" panose="020B0503020102020204" pitchFamily="34" charset="0"/>
              </a:rPr>
              <a:t>стулья.</a:t>
            </a:r>
            <a:r>
              <a:rPr lang="ru-RU" sz="2000" b="1" dirty="0">
                <a:latin typeface="Franklin Gothic Book" panose="020B0503020102020204" pitchFamily="34" charset="0"/>
              </a:rPr>
              <a:t/>
            </a:r>
            <a:br>
              <a:rPr lang="ru-RU" sz="2000" b="1" dirty="0">
                <a:latin typeface="Franklin Gothic Book" panose="020B0503020102020204" pitchFamily="34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1692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796" y="1920240"/>
            <a:ext cx="9808815" cy="45034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1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.	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Скамейка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со спинкой «СК-18»  -                         72 000,00 рублей              (4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шт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 х 18 000,00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руб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)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2.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	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Стенды уличные (500х1000х2100мм) –          295 000,00 рублей     (4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шт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 х 73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750,00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руб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) </a:t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3. Стулья складные (20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шт.х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 7000,00руб)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–         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 140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000,00 рублей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4. Мольберты складные (треноги)</a:t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(20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шт.х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1900,00руб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) –          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                                  38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000,00 рублей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_________________________________________________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	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												</a:t>
            </a:r>
            <a:r>
              <a:rPr lang="ru-RU" sz="24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Итого: </a:t>
            </a:r>
            <a:r>
              <a:rPr lang="ru-RU" sz="2400" b="1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545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rPr>
              <a:t> 000,00 рублей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709072"/>
            <a:ext cx="8915399" cy="94972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Смета инициативного </a:t>
            </a:r>
            <a:r>
              <a:rPr lang="ru-RU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проекта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476" y="495394"/>
            <a:ext cx="6558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Благодарим за внимание!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676" y="1152907"/>
            <a:ext cx="4054148" cy="5473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5455" y="6256675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Franklin Gothic Book" panose="020B0503020102020204" pitchFamily="34" charset="0"/>
              </a:rPr>
              <a:t>Симферополь, 2026 г.</a:t>
            </a:r>
            <a:endParaRPr lang="ru-RU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9327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Другая 5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FF00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912</TotalTime>
  <Words>138</Words>
  <Application>Microsoft Office PowerPoint</Application>
  <PresentationFormat>Широкоэкранный</PresentationFormat>
  <Paragraphs>25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Franklin Gothic Book</vt:lpstr>
      <vt:lpstr>Franklin Gothic Demi Cond</vt:lpstr>
      <vt:lpstr>Wingdings 3</vt:lpstr>
      <vt:lpstr>Легкий дым</vt:lpstr>
      <vt:lpstr>Проект «Дворик художника"</vt:lpstr>
      <vt:lpstr>Актуальность проекта: Проект направлен на улучшение территории, превращение школьного двора в открытую художественную мастерскую и творческий кластер под открытым небом.  Тема преображения внутреннего двора художественной школы сегодня чрезвычайно актуальна, так как отвечает на ключевой запрос современного образования: интеграцию творчества в повседневную среду. Мы создаем не просто двор, а арт-среду как «третьего учителя».   Цели: -создание открытой мастерской и выставочного зала под открытым небом, эстетически и экологически привлекательного пространства возле школы,; -развитие творческих способностей обучающихся.  Задачи: - решение проблемы благоустройства территории школы; - повышение комфорта и безопасности; - формирование эстетической среды.</vt:lpstr>
      <vt:lpstr>     Инициаторы проекта  Обучающиеся 5-х классов (15-16 лет): Морозова София, Никифорова Анна, Кротенко Екатерина, Бабицкая Мария, Голубова Вероника, Мочалина Вероника, Петроградская Юлия; обучающиеся 4-х классов: Марьина Татьяна, Марьина Елизавета, Коробейникова Валентина, Кубай Любава, Новорольская Ева, Воронова Мария, Чебоха Сергей, Попов Александр, Гармаш Александр, Лямин Даниил, Ширяева Варвара, Развязова Станислава.          В голосовании приняли участие 120 учащихся.</vt:lpstr>
      <vt:lpstr>Дворик художника — важная часть учебного пространства, где дети общаются, отдыхают и развиваются.  В школьном дворе проходят мастер-классы, пленэры, мероприятия разной направленности, поэтому важно, чтобы его территория была комфортной и эстетически привлекательной.   </vt:lpstr>
      <vt:lpstr> - формирование благоприятной обстановки для развития творческих  способностей обучающихся; - создание удобных мест для занятий искусством и общения; - обеспечение комфортного места для проведения школьных пленэров и мастер-классов; - сохранение культурных школьных традиций. </vt:lpstr>
      <vt:lpstr>1. Скамейка со спинкой «СК-18»  -                         72 000,00 рублей              (4 шт х 18 000,00 руб)  2. Стенды уличные (500х1000х2100мм) –          295 000,00 рублей     (4 шт х 73 750,00 руб)  3. Стулья складные (20 шт.х 7000,00руб) –           140 000,00 рублей  4. Мольберты складные (треноги) (20 шт.х 1900,00руб) –                                             38 000,00 рублей _________________________________________________               Итого: 545 000,00 рублей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"Школьный двор – бывшая усадьба пекаря Сердечного"</dc:title>
  <dc:creator>USER</dc:creator>
  <cp:lastModifiedBy>G</cp:lastModifiedBy>
  <cp:revision>89</cp:revision>
  <cp:lastPrinted>2026-02-16T10:46:25Z</cp:lastPrinted>
  <dcterms:created xsi:type="dcterms:W3CDTF">2025-11-28T07:24:00Z</dcterms:created>
  <dcterms:modified xsi:type="dcterms:W3CDTF">2026-03-17T07:02:18Z</dcterms:modified>
</cp:coreProperties>
</file>