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embeddings/oleObject1.docx" ContentType="application/vnd.openxmlformats-officedocument.wordprocessingml.document"/>
  <Override PartName="/ppt/embeddings/oleObject1.bin" ContentType="application/vnd.openxmlformats-officedocument.oleObject"/>
  <Override PartName="/ppt/media/image28.png" ContentType="image/png"/>
  <Override PartName="/ppt/media/image1.jpeg" ContentType="image/jpeg"/>
  <Override PartName="/ppt/media/image2.jpeg" ContentType="image/jpeg"/>
  <Override PartName="/ppt/media/image3.jpeg" ContentType="image/jpeg"/>
  <Override PartName="/ppt/media/image4.png" ContentType="image/png"/>
  <Override PartName="/ppt/media/image21.png" ContentType="image/png"/>
  <Override PartName="/ppt/media/image6.jpeg" ContentType="image/jpeg"/>
  <Override PartName="/ppt/media/image7.png" ContentType="image/png"/>
  <Override PartName="/ppt/media/image18.wmf" ContentType="image/x-wmf"/>
  <Override PartName="/ppt/media/image5.jpeg" ContentType="image/jpeg"/>
  <Override PartName="/ppt/media/image11.png" ContentType="image/png"/>
  <Override PartName="/ppt/media/image8.jpeg" ContentType="image/jpeg"/>
  <Override PartName="/ppt/media/image9.png" ContentType="image/png"/>
  <Override PartName="/ppt/media/image10.jpeg" ContentType="image/jpeg"/>
  <Override PartName="/ppt/media/image12.jpeg" ContentType="image/jpeg"/>
  <Override PartName="/ppt/media/image13.png" ContentType="image/png"/>
  <Override PartName="/ppt/media/image14.jpeg" ContentType="image/jpeg"/>
  <Override PartName="/ppt/media/image29.png" ContentType="image/png"/>
  <Override PartName="/ppt/media/image15.png" ContentType="image/png"/>
  <Override PartName="/ppt/media/image35.jpeg" ContentType="image/jpeg"/>
  <Override PartName="/ppt/media/image16.jpeg" ContentType="image/jpeg"/>
  <Override PartName="/ppt/media/image17.wmf" ContentType="image/x-wmf"/>
  <Override PartName="/ppt/media/image19.png" ContentType="image/png"/>
  <Override PartName="/ppt/media/image20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9144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04247B83-E05A-4D01-ACE7-7766B4E40ED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0681309-32B2-48BA-89D0-4AC078E22AD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12385D9-83A4-4B0F-ACA7-3A3EAEAB18B2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33407C6-3FD4-4C2D-8B53-BFD6B3732BE3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80241560-684C-4E9A-B482-4724DD1FB7F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4F3493E0-BDAB-4B01-8648-132D63ED51E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3B043D51-D4FE-4A7F-A549-6FE73680716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4931B94C-0330-44DB-9BFB-C70B00F8169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7AA45EBD-788B-4CA8-9F4C-86074197A7B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FA55D2F6-D1A0-460B-876F-D1670F78B8A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DC43881-B381-4634-903D-365823E5AD7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63CA239E-5FD8-4673-B619-E156E3327E4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3917466E-0628-415C-8EB8-3F284195980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D65609C7-45C3-4135-A083-496EF6F2E0B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C7C0642-543F-42CC-9681-37EA6A599E0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68C62EC5-4455-479A-8553-664DEE3D83EF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5CC291E4-73F8-4DC1-964E-0C815A1DBBE5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9E850D9-8CAF-4BDF-AAA0-ACD3F9047CE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AB94FF8-2A0C-4C6D-8BE3-0E21006BE23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CDD6D5F-FBCE-4611-A763-592C59AF05A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E524D8B-C35D-4967-8B1E-A852045335C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CDE7617-4C87-4526-8E3D-06FB804B309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37438ED-1950-4F1A-9378-B6B28ED4787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C4C8859-D789-4A5E-8640-C105A299676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bg object 16" descr=""/>
          <p:cNvPicPr/>
          <p:nvPr/>
        </p:nvPicPr>
        <p:blipFill>
          <a:blip r:embed="rId2"/>
          <a:stretch/>
        </p:blipFill>
        <p:spPr>
          <a:xfrm>
            <a:off x="4680" y="0"/>
            <a:ext cx="9135360" cy="6854040"/>
          </a:xfrm>
          <a:prstGeom prst="rect">
            <a:avLst/>
          </a:prstGeom>
          <a:ln w="0"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ftr" idx="1"/>
          </p:nvPr>
        </p:nvSpPr>
        <p:spPr>
          <a:xfrm>
            <a:off x="3108960" y="6378120"/>
            <a:ext cx="2922120" cy="33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ctr">
              <a:lnSpc>
                <a:spcPct val="100000"/>
              </a:lnSpc>
              <a:buNone/>
              <a:defRPr b="0" lang="ru-RU" sz="1400" spc="-1" strike="noStrike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sldNum" idx="2"/>
          </p:nvPr>
        </p:nvSpPr>
        <p:spPr>
          <a:xfrm>
            <a:off x="6583680" y="6378120"/>
            <a:ext cx="2099160" cy="33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lnSpc>
                <a:spcPct val="100000"/>
              </a:lnSpc>
              <a:buNone/>
              <a:defRPr b="0" lang="ru-RU" sz="1400" spc="-1" strike="noStrike">
                <a:solidFill>
                  <a:srgbClr val="b2b2b2"/>
                </a:solidFill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E6A13DB3-B97B-4F6B-9809-F1EFDCBD4F54}" type="slidenum">
              <a:rPr b="0" lang="ru-RU" sz="1400" spc="-1" strike="noStrike">
                <a:solidFill>
                  <a:srgbClr val="b2b2b2"/>
                </a:solidFill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dt" idx="3"/>
          </p:nvPr>
        </p:nvSpPr>
        <p:spPr>
          <a:xfrm>
            <a:off x="457200" y="6378120"/>
            <a:ext cx="2099160" cy="33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defRPr b="0" lang="ru-RU" sz="1400" spc="-1" strike="noStrike">
                <a:latin typeface="Times New Roman"/>
              </a:defRPr>
            </a:lvl1pPr>
          </a:lstStyle>
          <a:p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bg object 16" descr=""/>
          <p:cNvPicPr/>
          <p:nvPr/>
        </p:nvPicPr>
        <p:blipFill>
          <a:blip r:embed="rId2"/>
          <a:stretch/>
        </p:blipFill>
        <p:spPr>
          <a:xfrm>
            <a:off x="4680" y="0"/>
            <a:ext cx="9135360" cy="6854040"/>
          </a:xfrm>
          <a:prstGeom prst="rect">
            <a:avLst/>
          </a:prstGeom>
          <a:ln w="0">
            <a:noFill/>
          </a:ln>
        </p:spPr>
      </p:pic>
      <p:sp>
        <p:nvSpPr>
          <p:cNvPr id="43" name="PlaceHolder 1"/>
          <p:cNvSpPr>
            <a:spLocks noGrp="1"/>
          </p:cNvSpPr>
          <p:nvPr>
            <p:ph type="ftr" idx="4"/>
          </p:nvPr>
        </p:nvSpPr>
        <p:spPr>
          <a:xfrm>
            <a:off x="3108960" y="6378120"/>
            <a:ext cx="2922120" cy="33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ctr">
              <a:lnSpc>
                <a:spcPct val="100000"/>
              </a:lnSpc>
              <a:buNone/>
              <a:defRPr b="0" lang="ru-RU" sz="1400" spc="-1" strike="noStrike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ldNum" idx="5"/>
          </p:nvPr>
        </p:nvSpPr>
        <p:spPr>
          <a:xfrm>
            <a:off x="6583680" y="6378120"/>
            <a:ext cx="2099160" cy="33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lnSpc>
                <a:spcPct val="100000"/>
              </a:lnSpc>
              <a:buNone/>
              <a:defRPr b="0" lang="ru-RU" sz="1400" spc="-1" strike="noStrike">
                <a:solidFill>
                  <a:srgbClr val="b2b2b2"/>
                </a:solidFill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B1321F6C-5A2E-49CC-8601-FDA0231B26A1}" type="slidenum">
              <a:rPr b="0" lang="ru-RU" sz="1400" spc="-1" strike="noStrike">
                <a:solidFill>
                  <a:srgbClr val="b2b2b2"/>
                </a:solidFill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dt" idx="6"/>
          </p:nvPr>
        </p:nvSpPr>
        <p:spPr>
          <a:xfrm>
            <a:off x="457200" y="6378120"/>
            <a:ext cx="2099160" cy="33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defRPr b="0" lang="ru-RU" sz="1400" spc="-1" strike="noStrike">
                <a:latin typeface="Times New Roman"/>
              </a:defRPr>
            </a:lvl1pPr>
          </a:lstStyle>
          <a:p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oleObject" Target="../embeddings/oleObject1.bin"/><Relationship Id="rId2" Type="http://schemas.openxmlformats.org/officeDocument/2006/relationships/image" Target="../media/image18.wmf"/><Relationship Id="rId3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png"/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6" Type="http://schemas.openxmlformats.org/officeDocument/2006/relationships/image" Target="../media/image11.png"/><Relationship Id="rId7" Type="http://schemas.openxmlformats.org/officeDocument/2006/relationships/image" Target="../media/image12.jpeg"/><Relationship Id="rId8" Type="http://schemas.openxmlformats.org/officeDocument/2006/relationships/image" Target="../media/image13.png"/><Relationship Id="rId9" Type="http://schemas.openxmlformats.org/officeDocument/2006/relationships/image" Target="../media/image14.jpeg"/><Relationship Id="rId10" Type="http://schemas.openxmlformats.org/officeDocument/2006/relationships/image" Target="../media/image15.png"/><Relationship Id="rId11" Type="http://schemas.openxmlformats.org/officeDocument/2006/relationships/image" Target="../media/image16.jpeg"/><Relationship Id="rId1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package" Target="../embeddings/oleObject1.docx"/><Relationship Id="rId2" Type="http://schemas.openxmlformats.org/officeDocument/2006/relationships/image" Target="../media/image17.wmf"/><Relationship Id="rId3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object 2" descr=""/>
          <p:cNvPicPr/>
          <p:nvPr/>
        </p:nvPicPr>
        <p:blipFill>
          <a:blip r:embed="rId1"/>
          <a:stretch/>
        </p:blipFill>
        <p:spPr>
          <a:xfrm>
            <a:off x="1440" y="0"/>
            <a:ext cx="9136800" cy="6854040"/>
          </a:xfrm>
          <a:prstGeom prst="rect">
            <a:avLst/>
          </a:prstGeom>
          <a:ln w="0">
            <a:noFill/>
          </a:ln>
        </p:spPr>
      </p:pic>
      <p:sp>
        <p:nvSpPr>
          <p:cNvPr id="85" name="object 3"/>
          <p:cNvSpPr/>
          <p:nvPr/>
        </p:nvSpPr>
        <p:spPr>
          <a:xfrm>
            <a:off x="-360000" y="780840"/>
            <a:ext cx="7813440" cy="218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1734120" algn="ctr">
              <a:lnSpc>
                <a:spcPct val="100000"/>
              </a:lnSpc>
              <a:spcBef>
                <a:spcPts val="99"/>
              </a:spcBef>
              <a:buNone/>
            </a:pPr>
            <a:r>
              <a:rPr b="1" i="1" lang="ru-RU" sz="2800" spc="-7" strike="noStrike">
                <a:solidFill>
                  <a:srgbClr val="002060"/>
                </a:solidFill>
                <a:latin typeface="Times New Roman"/>
                <a:ea typeface="DejaVu Sans"/>
              </a:rPr>
              <a:t>Организационное</a:t>
            </a:r>
            <a:r>
              <a:rPr b="1" i="1" lang="ru-RU" sz="2800" spc="-26" strike="noStrike">
                <a:solidFill>
                  <a:srgbClr val="002060"/>
                </a:solidFill>
                <a:latin typeface="Times New Roman"/>
                <a:ea typeface="DejaVu Sans"/>
              </a:rPr>
              <a:t> </a:t>
            </a:r>
            <a:r>
              <a:rPr b="1" i="1" lang="ru-RU" sz="2800" spc="-12" strike="noStrike">
                <a:solidFill>
                  <a:srgbClr val="002060"/>
                </a:solidFill>
                <a:latin typeface="Times New Roman"/>
                <a:ea typeface="DejaVu Sans"/>
              </a:rPr>
              <a:t>собрание</a:t>
            </a:r>
            <a:endParaRPr b="0" lang="ru-RU" sz="2800" spc="-1" strike="noStrike">
              <a:latin typeface="Arial"/>
            </a:endParaRPr>
          </a:p>
          <a:p>
            <a:pPr marL="1734120" algn="ctr">
              <a:lnSpc>
                <a:spcPct val="100000"/>
              </a:lnSpc>
              <a:spcBef>
                <a:spcPts val="99"/>
              </a:spcBef>
              <a:buNone/>
            </a:pPr>
            <a:r>
              <a:rPr b="1" i="1" lang="ru-RU" sz="2800" spc="-7" strike="noStrike">
                <a:solidFill>
                  <a:srgbClr val="002060"/>
                </a:solidFill>
                <a:latin typeface="Times New Roman"/>
                <a:ea typeface="DejaVu Sans"/>
              </a:rPr>
              <a:t>для</a:t>
            </a:r>
            <a:r>
              <a:rPr b="1" i="1" lang="ru-RU" sz="2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 </a:t>
            </a:r>
            <a:r>
              <a:rPr b="1" i="1" lang="ru-RU" sz="2800" spc="-21" strike="noStrike">
                <a:solidFill>
                  <a:srgbClr val="002060"/>
                </a:solidFill>
                <a:latin typeface="Times New Roman"/>
                <a:ea typeface="DejaVu Sans"/>
              </a:rPr>
              <a:t>родителей</a:t>
            </a:r>
            <a:r>
              <a:rPr b="1" i="1" lang="ru-RU" sz="2800" spc="-21" strike="noStrike">
                <a:solidFill>
                  <a:srgbClr val="002060"/>
                </a:solidFill>
                <a:latin typeface="Times New Roman"/>
                <a:ea typeface="DejaVu Sans"/>
              </a:rPr>
              <a:t>	</a:t>
            </a:r>
            <a:r>
              <a:rPr b="1" i="1" lang="ru-RU" sz="2800" spc="-15" strike="noStrike">
                <a:solidFill>
                  <a:srgbClr val="002060"/>
                </a:solidFill>
                <a:latin typeface="Times New Roman"/>
                <a:ea typeface="DejaVu Sans"/>
              </a:rPr>
              <a:t>будущих</a:t>
            </a:r>
            <a:r>
              <a:rPr b="1" i="1" lang="ru-RU" sz="2800" spc="-7" strike="noStrike">
                <a:solidFill>
                  <a:srgbClr val="002060"/>
                </a:solidFill>
                <a:latin typeface="Times New Roman"/>
                <a:ea typeface="DejaVu Sans"/>
              </a:rPr>
              <a:t> </a:t>
            </a:r>
            <a:r>
              <a:rPr b="1" i="1" lang="ru-RU" sz="2800" spc="-12" strike="noStrike">
                <a:solidFill>
                  <a:srgbClr val="002060"/>
                </a:solidFill>
                <a:latin typeface="Times New Roman"/>
                <a:ea typeface="DejaVu Sans"/>
              </a:rPr>
              <a:t>первоклассников </a:t>
            </a:r>
            <a:r>
              <a:rPr b="1" i="1" lang="ru-RU" sz="2800" spc="-7" strike="noStrike">
                <a:solidFill>
                  <a:srgbClr val="002060"/>
                </a:solidFill>
                <a:latin typeface="Times New Roman"/>
                <a:ea typeface="DejaVu Sans"/>
              </a:rPr>
              <a:t> </a:t>
            </a:r>
            <a:endParaRPr b="0" lang="ru-RU" sz="2800" spc="-1" strike="noStrike">
              <a:latin typeface="Arial"/>
            </a:endParaRPr>
          </a:p>
          <a:p>
            <a:pPr marL="1734120" algn="ctr">
              <a:lnSpc>
                <a:spcPct val="100000"/>
              </a:lnSpc>
              <a:spcBef>
                <a:spcPts val="99"/>
              </a:spcBef>
              <a:buNone/>
            </a:pPr>
            <a:r>
              <a:rPr b="1" i="1" lang="ru-RU" sz="2800" spc="-55" strike="noStrike">
                <a:solidFill>
                  <a:srgbClr val="002060"/>
                </a:solidFill>
                <a:latin typeface="Times New Roman"/>
                <a:ea typeface="DejaVu Sans"/>
              </a:rPr>
              <a:t>МБОУ</a:t>
            </a:r>
            <a:r>
              <a:rPr b="1" i="1" lang="ru-RU" sz="2800" spc="-12" strike="noStrike">
                <a:solidFill>
                  <a:srgbClr val="002060"/>
                </a:solidFill>
                <a:latin typeface="Times New Roman"/>
                <a:ea typeface="DejaVu Sans"/>
              </a:rPr>
              <a:t> </a:t>
            </a:r>
            <a:r>
              <a:rPr b="1" i="1" lang="ru-RU" sz="2800" spc="-15" strike="noStrike">
                <a:solidFill>
                  <a:srgbClr val="002060"/>
                </a:solidFill>
                <a:latin typeface="Times New Roman"/>
                <a:ea typeface="DejaVu Sans"/>
              </a:rPr>
              <a:t>«Широковская </a:t>
            </a:r>
            <a:r>
              <a:rPr b="1" i="1" lang="ru-RU" sz="2800" spc="-35" strike="noStrike">
                <a:solidFill>
                  <a:srgbClr val="002060"/>
                </a:solidFill>
                <a:latin typeface="Times New Roman"/>
                <a:ea typeface="DejaVu Sans"/>
              </a:rPr>
              <a:t>школа</a:t>
            </a:r>
            <a:r>
              <a:rPr b="1" i="1" lang="ru-RU" sz="2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» </a:t>
            </a:r>
            <a:endParaRPr b="0" lang="ru-RU" sz="2800" spc="-1" strike="noStrike">
              <a:latin typeface="Arial"/>
            </a:endParaRPr>
          </a:p>
          <a:p>
            <a:pPr marL="1734120" algn="ctr">
              <a:lnSpc>
                <a:spcPct val="100000"/>
              </a:lnSpc>
              <a:spcBef>
                <a:spcPts val="99"/>
              </a:spcBef>
              <a:buNone/>
            </a:pPr>
            <a:r>
              <a:rPr b="1" i="1" lang="ru-RU" sz="2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2025-2026</a:t>
            </a:r>
            <a:r>
              <a:rPr b="1" i="1" lang="ru-RU" sz="2800" spc="-32" strike="noStrike">
                <a:solidFill>
                  <a:srgbClr val="002060"/>
                </a:solidFill>
                <a:latin typeface="Times New Roman"/>
                <a:ea typeface="DejaVu Sans"/>
              </a:rPr>
              <a:t> </a:t>
            </a:r>
            <a:r>
              <a:rPr b="1" i="1" lang="ru-RU" sz="2800" spc="-12" strike="noStrike">
                <a:solidFill>
                  <a:srgbClr val="002060"/>
                </a:solidFill>
                <a:latin typeface="Times New Roman"/>
                <a:ea typeface="DejaVu Sans"/>
              </a:rPr>
              <a:t>учебный</a:t>
            </a:r>
            <a:r>
              <a:rPr b="1" i="1" lang="ru-RU" sz="2800" spc="-21" strike="noStrike">
                <a:solidFill>
                  <a:srgbClr val="002060"/>
                </a:solidFill>
                <a:latin typeface="Times New Roman"/>
                <a:ea typeface="DejaVu Sans"/>
              </a:rPr>
              <a:t> </a:t>
            </a:r>
            <a:r>
              <a:rPr b="1" i="1" lang="ru-RU" sz="2800" spc="-15" strike="noStrike">
                <a:solidFill>
                  <a:srgbClr val="002060"/>
                </a:solidFill>
                <a:latin typeface="Times New Roman"/>
                <a:ea typeface="DejaVu Sans"/>
              </a:rPr>
              <a:t>год</a:t>
            </a: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9" name=""/>
          <p:cNvGraphicFramePr/>
          <p:nvPr/>
        </p:nvGraphicFramePr>
        <p:xfrm>
          <a:off x="1417320" y="1331280"/>
          <a:ext cx="6267960" cy="4829400"/>
        </p:xfrm>
        <a:graphic>
          <a:graphicData uri="http://schemas.openxmlformats.org/drawingml/2006/table">
            <a:tbl>
              <a:tblPr/>
              <a:tblGrid>
                <a:gridCol w="6268320"/>
              </a:tblGrid>
              <a:tr h="82440"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2600" spc="-1" strike="noStrike">
                          <a:latin typeface="Times New Roman"/>
                        </a:rPr>
                        <a:t>КУРСЫ ВНЕУРОЧНОЙ ДЕЯТЕЛЬНОСТИ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99cc"/>
                    </a:solidFill>
                  </a:tcPr>
                </a:tc>
              </a:tr>
              <a:tr h="347760">
                <a:tc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ff"/>
                    </a:solidFill>
                  </a:tcPr>
                </a:tc>
              </a:tr>
              <a:tr h="45756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113"/>
                        </a:spcBef>
                        <a:spcAft>
                          <a:spcPts val="113"/>
                        </a:spcAft>
                        <a:buNone/>
                      </a:pPr>
                      <a:r>
                        <a:rPr b="0" lang="ru-RU" sz="1800" spc="-1" strike="noStrike">
                          <a:latin typeface="Times New Roman"/>
                        </a:rPr>
                        <a:t>Обязательная часть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5756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113"/>
                        </a:spcBef>
                        <a:spcAft>
                          <a:spcPts val="113"/>
                        </a:spcAft>
                        <a:buNone/>
                      </a:pPr>
                      <a:r>
                        <a:rPr b="0" lang="ru-RU" sz="1800" spc="-1" strike="noStrike">
                          <a:latin typeface="Times New Roman"/>
                        </a:rPr>
                        <a:t>Разговоры о важном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ff"/>
                    </a:solidFill>
                  </a:tcPr>
                </a:tc>
              </a:tr>
              <a:tr h="45756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113"/>
                        </a:spcBef>
                        <a:spcAft>
                          <a:spcPts val="113"/>
                        </a:spcAft>
                        <a:buNone/>
                      </a:pPr>
                      <a:r>
                        <a:rPr b="0" lang="ru-RU" sz="1800" spc="-1" strike="noStrike">
                          <a:latin typeface="Times New Roman"/>
                        </a:rPr>
                        <a:t>Орлята России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5756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ru-RU" sz="2400" spc="-1" strike="noStrike">
                          <a:latin typeface="Times New Roman"/>
                          <a:ea typeface="Microsoft YaHei"/>
                        </a:rPr>
                        <a:t>Вариативная часть</a:t>
                      </a:r>
                      <a:endParaRPr b="0" lang="ru-RU" sz="24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ff"/>
                    </a:solidFill>
                  </a:tcPr>
                </a:tc>
              </a:tr>
              <a:tr h="45756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ru-RU" sz="2400" spc="-1" strike="noStrike">
                          <a:latin typeface="Times New Roman"/>
                        </a:rPr>
                        <a:t>Из перечня предлагаемых организацией на выбор родителей</a:t>
                      </a:r>
                      <a:endParaRPr b="0" lang="ru-RU" sz="24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5756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ru-RU" sz="2400" spc="-1" strike="noStrike">
                          <a:latin typeface="Times New Roman"/>
                        </a:rPr>
                        <a:t>Общий объем не более 10 ч</a:t>
                      </a:r>
                      <a:endParaRPr b="0" lang="ru-RU" sz="24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ff"/>
                    </a:solidFill>
                  </a:tcPr>
                </a:tc>
              </a:tr>
              <a:tr h="457560">
                <a:tc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57560">
                <a:tc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ff"/>
                    </a:solidFill>
                  </a:tcPr>
                </a:tc>
              </a:tr>
              <a:tr h="739080">
                <a:tc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0" name=""/>
          <p:cNvGraphicFramePr/>
          <p:nvPr/>
        </p:nvGraphicFramePr>
        <p:xfrm>
          <a:off x="12163680" y="5241960"/>
          <a:ext cx="6120360" cy="1080000"/>
        </p:xfrm>
        <a:graphic>
          <a:graphicData uri="http://schemas.openxmlformats.org/presentationml/2006/ole">
            <p:oleObj r:id="rId1" spid="">
              <p:embed/>
              <p:pic>
                <p:nvPicPr>
                  <p:cNvPr id="121" name="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12163680" y="5241960"/>
                    <a:ext cx="6120360" cy="108000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122" name="PlaceHolder 7"/>
          <p:cNvSpPr/>
          <p:nvPr/>
        </p:nvSpPr>
        <p:spPr>
          <a:xfrm>
            <a:off x="2097000" y="471240"/>
            <a:ext cx="4937040" cy="1154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noAutofit/>
          </a:bodyPr>
          <a:p>
            <a:pPr marL="12600" algn="ctr">
              <a:lnSpc>
                <a:spcPct val="100000"/>
              </a:lnSpc>
              <a:spcBef>
                <a:spcPts val="99"/>
              </a:spcBef>
              <a:buNone/>
            </a:pPr>
            <a:r>
              <a:rPr b="1" lang="ru-RU" sz="25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Учебный план</a:t>
            </a:r>
            <a:r>
              <a:rPr b="0" lang="ru-RU" sz="25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ru-RU" sz="25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1 класс</a:t>
            </a:r>
            <a:endParaRPr b="0" lang="ru-RU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"/>
          <p:cNvSpPr/>
          <p:nvPr/>
        </p:nvSpPr>
        <p:spPr>
          <a:xfrm>
            <a:off x="-1260000" y="463320"/>
            <a:ext cx="6657840" cy="79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2500" spc="-1" strike="noStrike">
                <a:solidFill>
                  <a:srgbClr val="c9211e"/>
                </a:solidFill>
                <a:latin typeface="Times New Roman"/>
                <a:ea typeface="DejaVu Sans"/>
              </a:rPr>
              <a:t>Электронный журнал</a:t>
            </a:r>
            <a:endParaRPr b="0" lang="ru-RU" sz="25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2500" spc="-1" strike="noStrike">
                <a:solidFill>
                  <a:srgbClr val="c9211e"/>
                </a:solidFill>
                <a:latin typeface="Times New Roman"/>
                <a:ea typeface="DejaVu Sans"/>
              </a:rPr>
              <a:t>(ЭлЖур)</a:t>
            </a:r>
            <a:endParaRPr b="0" lang="ru-RU" sz="25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2500" spc="-1" strike="noStrike">
                <a:solidFill>
                  <a:srgbClr val="c9211e"/>
                </a:solidFill>
                <a:latin typeface="Times New Roman"/>
                <a:ea typeface="DejaVu Sans"/>
              </a:rPr>
              <a:t>Вход с 1 сентября </a:t>
            </a:r>
            <a:endParaRPr b="0" lang="ru-RU" sz="25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2500" spc="-1" strike="noStrike">
                <a:solidFill>
                  <a:srgbClr val="c9211e"/>
                </a:solidFill>
                <a:latin typeface="Times New Roman"/>
                <a:ea typeface="DejaVu Sans"/>
              </a:rPr>
              <a:t>через ЕСИА (Госуслуги)</a:t>
            </a:r>
            <a:endParaRPr b="0" lang="ru-RU" sz="2500" spc="-1" strike="noStrike">
              <a:latin typeface="Arial"/>
            </a:endParaRPr>
          </a:p>
        </p:txBody>
      </p:sp>
      <p:pic>
        <p:nvPicPr>
          <p:cNvPr id="124" name="" descr=""/>
          <p:cNvPicPr/>
          <p:nvPr/>
        </p:nvPicPr>
        <p:blipFill>
          <a:blip r:embed="rId1"/>
          <a:stretch/>
        </p:blipFill>
        <p:spPr>
          <a:xfrm>
            <a:off x="3960000" y="0"/>
            <a:ext cx="5223960" cy="1617840"/>
          </a:xfrm>
          <a:prstGeom prst="rect">
            <a:avLst/>
          </a:prstGeom>
          <a:ln w="0">
            <a:noFill/>
          </a:ln>
        </p:spPr>
      </p:pic>
      <p:pic>
        <p:nvPicPr>
          <p:cNvPr id="125" name="" descr=""/>
          <p:cNvPicPr/>
          <p:nvPr/>
        </p:nvPicPr>
        <p:blipFill>
          <a:blip r:embed="rId2"/>
          <a:stretch/>
        </p:blipFill>
        <p:spPr>
          <a:xfrm>
            <a:off x="1970640" y="2160000"/>
            <a:ext cx="6007680" cy="4317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2227680" y="458640"/>
            <a:ext cx="4662720" cy="1154160"/>
          </a:xfrm>
          <a:prstGeom prst="rect">
            <a:avLst/>
          </a:prstGeom>
          <a:noFill/>
          <a:ln w="0">
            <a:noFill/>
          </a:ln>
        </p:spPr>
        <p:txBody>
          <a:bodyPr lIns="0" rIns="0" tIns="12600" bIns="0" anchor="t">
            <a:noAutofit/>
          </a:bodyPr>
          <a:p>
            <a:pPr marL="12600">
              <a:lnSpc>
                <a:spcPct val="100000"/>
              </a:lnSpc>
              <a:spcBef>
                <a:spcPts val="99"/>
              </a:spcBef>
              <a:buNone/>
            </a:pPr>
            <a:r>
              <a:rPr b="1" lang="ru-RU" sz="2000" spc="-12" strike="noStrike">
                <a:solidFill>
                  <a:srgbClr val="c00000"/>
                </a:solidFill>
                <a:latin typeface="Times New Roman"/>
              </a:rPr>
              <a:t>Какие</a:t>
            </a:r>
            <a:r>
              <a:rPr b="1" lang="ru-RU" sz="2000" spc="-21" strike="noStrike">
                <a:solidFill>
                  <a:srgbClr val="c00000"/>
                </a:solidFill>
                <a:latin typeface="Times New Roman"/>
              </a:rPr>
              <a:t> </a:t>
            </a:r>
            <a:r>
              <a:rPr b="1" lang="ru-RU" sz="2000" spc="-7" strike="noStrike">
                <a:solidFill>
                  <a:srgbClr val="c00000"/>
                </a:solidFill>
                <a:latin typeface="Times New Roman"/>
              </a:rPr>
              <a:t>особенности</a:t>
            </a:r>
            <a:r>
              <a:rPr b="1" lang="ru-RU" sz="2000" spc="-15" strike="noStrike">
                <a:solidFill>
                  <a:srgbClr val="c00000"/>
                </a:solidFill>
                <a:latin typeface="Times New Roman"/>
              </a:rPr>
              <a:t> обучения</a:t>
            </a:r>
            <a:r>
              <a:rPr b="1" lang="ru-RU" sz="2000" spc="-7" strike="noStrike">
                <a:solidFill>
                  <a:srgbClr val="c00000"/>
                </a:solidFill>
                <a:latin typeface="Times New Roman"/>
              </a:rPr>
              <a:t> </a:t>
            </a:r>
            <a:r>
              <a:rPr b="1" lang="ru-RU" sz="2000" spc="-1" strike="noStrike">
                <a:solidFill>
                  <a:srgbClr val="c00000"/>
                </a:solidFill>
                <a:latin typeface="Times New Roman"/>
              </a:rPr>
              <a:t>в</a:t>
            </a:r>
            <a:r>
              <a:rPr b="1" lang="ru-RU" sz="2000" spc="-21" strike="noStrike">
                <a:solidFill>
                  <a:srgbClr val="c00000"/>
                </a:solidFill>
                <a:latin typeface="Times New Roman"/>
              </a:rPr>
              <a:t> </a:t>
            </a:r>
            <a:r>
              <a:rPr b="1" lang="ru-RU" sz="2000" spc="-1" strike="noStrike">
                <a:solidFill>
                  <a:srgbClr val="c00000"/>
                </a:solidFill>
                <a:latin typeface="Times New Roman"/>
              </a:rPr>
              <a:t>1</a:t>
            </a:r>
            <a:r>
              <a:rPr b="1" lang="ru-RU" sz="2000" spc="-15" strike="noStrike">
                <a:solidFill>
                  <a:srgbClr val="c00000"/>
                </a:solidFill>
                <a:latin typeface="Times New Roman"/>
              </a:rPr>
              <a:t> </a:t>
            </a:r>
            <a:r>
              <a:rPr b="1" lang="ru-RU" sz="2000" spc="-1" strike="noStrike">
                <a:solidFill>
                  <a:srgbClr val="c00000"/>
                </a:solidFill>
                <a:latin typeface="Times New Roman"/>
              </a:rPr>
              <a:t>классе?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27" name="object 3"/>
          <p:cNvSpPr/>
          <p:nvPr/>
        </p:nvSpPr>
        <p:spPr>
          <a:xfrm>
            <a:off x="590040" y="925920"/>
            <a:ext cx="7744320" cy="335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7560" bIns="0" anchor="t">
            <a:spAutoFit/>
          </a:bodyPr>
          <a:p>
            <a:pPr marL="12600">
              <a:lnSpc>
                <a:spcPct val="101000"/>
              </a:lnSpc>
              <a:spcBef>
                <a:spcPts val="60"/>
              </a:spcBef>
              <a:buNone/>
            </a:pP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Предусмотрен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«ступенчатый»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21" strike="noStrike">
                <a:solidFill>
                  <a:srgbClr val="000000"/>
                </a:solidFill>
                <a:latin typeface="Times New Roman"/>
                <a:ea typeface="DejaVu Sans"/>
              </a:rPr>
              <a:t>метод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наращивания учебной нагрузки,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для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обеспечения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адаптационного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периода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осуществляется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специальный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режим </a:t>
            </a:r>
            <a:r>
              <a:rPr b="0" lang="ru-RU" sz="1800" spc="-43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обучения в 5-дневной рабочей недели:</a:t>
            </a:r>
            <a:endParaRPr b="0" lang="ru-RU" sz="1800" spc="-1" strike="noStrike">
              <a:latin typeface="Arial"/>
            </a:endParaRPr>
          </a:p>
          <a:p>
            <a:pPr marL="225360" indent="-136440">
              <a:lnSpc>
                <a:spcPct val="100000"/>
              </a:lnSpc>
              <a:spcBef>
                <a:spcPts val="581"/>
              </a:spcBef>
              <a:buClr>
                <a:srgbClr val="000000"/>
              </a:buClr>
              <a:buFont typeface="Arial MT"/>
              <a:buChar char="•"/>
              <a:tabLst>
                <a:tab algn="l" pos="22536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-в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сентябре-декабре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– продолжительность урока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по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35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минут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каждый;</a:t>
            </a:r>
            <a:endParaRPr b="0" lang="ru-RU" sz="1800" spc="-1" strike="noStrike">
              <a:latin typeface="Arial"/>
            </a:endParaRPr>
          </a:p>
          <a:p>
            <a:pPr marL="88920">
              <a:lnSpc>
                <a:spcPts val="2004"/>
              </a:lnSpc>
              <a:buNone/>
              <a:tabLst>
                <a:tab algn="l" pos="22536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-в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январе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–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мае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продолжительность урока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по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40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минут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каждый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ru-RU" sz="1800" spc="-1" strike="noStrike">
              <a:latin typeface="Arial"/>
            </a:endParaRPr>
          </a:p>
          <a:p>
            <a:pPr marL="88920">
              <a:lnSpc>
                <a:spcPts val="2004"/>
              </a:lnSpc>
              <a:buNone/>
              <a:tabLst>
                <a:tab algn="l" pos="225360"/>
              </a:tabLst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Каникулы -осенние, весенние, зимние, летние</a:t>
            </a:r>
            <a:endParaRPr b="0" lang="ru-RU" sz="1800" spc="-1" strike="noStrike">
              <a:latin typeface="Arial"/>
            </a:endParaRPr>
          </a:p>
          <a:p>
            <a:pPr marL="88920">
              <a:lnSpc>
                <a:spcPts val="2004"/>
              </a:lnSpc>
              <a:buNone/>
              <a:tabLst>
                <a:tab algn="l" pos="225360"/>
              </a:tabLst>
            </a:pPr>
            <a:r>
              <a:rPr b="1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дополнительные</a:t>
            </a: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1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недельные</a:t>
            </a: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1" lang="ru-RU" sz="1800" spc="-21" strike="noStrike">
                <a:solidFill>
                  <a:srgbClr val="000000"/>
                </a:solidFill>
                <a:latin typeface="Times New Roman"/>
                <a:ea typeface="DejaVu Sans"/>
              </a:rPr>
              <a:t>каникулы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в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середине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третьей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четверти </a:t>
            </a:r>
            <a:endParaRPr b="0" lang="ru-RU" sz="1800" spc="-1" strike="noStrike">
              <a:latin typeface="Arial"/>
            </a:endParaRPr>
          </a:p>
          <a:p>
            <a:pPr marL="88920">
              <a:lnSpc>
                <a:spcPts val="2004"/>
              </a:lnSpc>
              <a:buNone/>
              <a:tabLst>
                <a:tab algn="l" pos="225360"/>
              </a:tabLst>
            </a:pPr>
            <a:endParaRPr b="0" lang="ru-RU" sz="1800" spc="-1" strike="noStrike">
              <a:latin typeface="Arial"/>
            </a:endParaRPr>
          </a:p>
          <a:p>
            <a:pPr marL="122040" indent="-136440">
              <a:lnSpc>
                <a:spcPct val="73000"/>
              </a:lnSpc>
              <a:buClr>
                <a:srgbClr val="000000"/>
              </a:buClr>
              <a:buFont typeface="Arial MT"/>
              <a:buChar char="•"/>
              <a:tabLst>
                <a:tab algn="l" pos="203040"/>
              </a:tabLst>
            </a:pP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обучение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проводится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1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без</a:t>
            </a: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1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бального</a:t>
            </a: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1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оценивания</a:t>
            </a: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1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знаний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обучающихся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и </a:t>
            </a:r>
            <a:r>
              <a:rPr b="0" lang="ru-RU" sz="1800" spc="-43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домашних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заданий</a:t>
            </a:r>
            <a:endParaRPr b="0" lang="ru-RU" sz="1800" spc="-1" strike="noStrike">
              <a:latin typeface="Arial"/>
            </a:endParaRPr>
          </a:p>
          <a:p>
            <a:pPr marL="122040" indent="-81360">
              <a:lnSpc>
                <a:spcPct val="68000"/>
              </a:lnSpc>
              <a:buClr>
                <a:srgbClr val="000000"/>
              </a:buClr>
              <a:buFont typeface="Arial MT"/>
              <a:buChar char="•"/>
              <a:tabLst>
                <a:tab algn="l" pos="203040"/>
              </a:tabLst>
            </a:pP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во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второй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половине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дня организуется </a:t>
            </a:r>
            <a:r>
              <a:rPr b="1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внеурочная</a:t>
            </a:r>
            <a:r>
              <a:rPr b="1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деятельность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 </a:t>
            </a:r>
            <a:r>
              <a:rPr b="0" lang="ru-RU" sz="1800" spc="-43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деятельность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отделений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1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дополнительного</a:t>
            </a: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1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образования (РЕГИСТРАЦИЯ В АИС «НАВИГАТОР»)</a:t>
            </a:r>
            <a:endParaRPr b="0" lang="ru-RU" sz="1800" spc="-1" strike="noStrike">
              <a:latin typeface="Arial"/>
            </a:endParaRPr>
          </a:p>
          <a:p>
            <a:pPr marL="122040" indent="-81360">
              <a:lnSpc>
                <a:spcPct val="68000"/>
              </a:lnSpc>
              <a:buClr>
                <a:srgbClr val="000000"/>
              </a:buClr>
              <a:buFont typeface="Arial MT"/>
              <a:buChar char="•"/>
              <a:tabLst>
                <a:tab algn="l" pos="203040"/>
              </a:tabLst>
            </a:pPr>
            <a:r>
              <a:rPr b="1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Регистрация в «Сферум» (российская социальная сеть), привязка ЭлЖур 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28" name="object 4" descr=""/>
          <p:cNvPicPr/>
          <p:nvPr/>
        </p:nvPicPr>
        <p:blipFill>
          <a:blip r:embed="rId1"/>
          <a:stretch/>
        </p:blipFill>
        <p:spPr>
          <a:xfrm>
            <a:off x="185760" y="4808520"/>
            <a:ext cx="8606520" cy="1953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4"/>
          <p:cNvSpPr/>
          <p:nvPr/>
        </p:nvSpPr>
        <p:spPr>
          <a:xfrm>
            <a:off x="1867680" y="458640"/>
            <a:ext cx="5870160" cy="1154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noAutofit/>
          </a:bodyPr>
          <a:p>
            <a:pPr marL="12600">
              <a:lnSpc>
                <a:spcPct val="100000"/>
              </a:lnSpc>
              <a:spcBef>
                <a:spcPts val="99"/>
              </a:spcBef>
              <a:buNone/>
            </a:pPr>
            <a:r>
              <a:rPr b="1" lang="ru-RU" sz="2000" spc="-1" strike="noStrike">
                <a:solidFill>
                  <a:srgbClr val="c00000"/>
                </a:solidFill>
                <a:latin typeface="Times New Roman"/>
                <a:ea typeface="DejaVu Sans"/>
              </a:rPr>
              <a:t>Порядок допуска к урокам физической культуры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30" name="PlaceHolder 5"/>
          <p:cNvSpPr/>
          <p:nvPr/>
        </p:nvSpPr>
        <p:spPr>
          <a:xfrm>
            <a:off x="360000" y="1080000"/>
            <a:ext cx="8277840" cy="1154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noAutofit/>
          </a:bodyPr>
          <a:p>
            <a:pPr marL="12600">
              <a:lnSpc>
                <a:spcPct val="100000"/>
              </a:lnSpc>
              <a:spcBef>
                <a:spcPts val="99"/>
              </a:spcBef>
              <a:buNone/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ст.7 ФЗ «Об основах охраны здоровья граждан Российской Федерации»</a:t>
            </a:r>
            <a:br>
              <a:rPr sz="1600"/>
            </a:br>
            <a:r>
              <a:rPr b="1" lang="ru-RU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ст.41 ФЗ «Об образовании в Российской Федерации»</a:t>
            </a:r>
            <a:br>
              <a:rPr sz="1600"/>
            </a:br>
            <a:br>
              <a:rPr sz="1600"/>
            </a:br>
            <a:br>
              <a:rPr sz="1600"/>
            </a:br>
            <a:br>
              <a:rPr sz="1600"/>
            </a:br>
            <a:r>
              <a:rPr b="1" lang="ru-RU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« к занятиям по физической культуре допускаются обучающиеся на основании сведений, содержащихся в заключении медицинской организации, выданном по результатам проведенных профилактических медицинских осмотров обучающихся...»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131" name="" descr=""/>
          <p:cNvPicPr/>
          <p:nvPr/>
        </p:nvPicPr>
        <p:blipFill>
          <a:blip r:embed="rId1"/>
          <a:stretch/>
        </p:blipFill>
        <p:spPr>
          <a:xfrm>
            <a:off x="1440000" y="3119040"/>
            <a:ext cx="5882040" cy="3358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3042720" y="455760"/>
            <a:ext cx="3359520" cy="1154160"/>
          </a:xfrm>
          <a:prstGeom prst="rect">
            <a:avLst/>
          </a:prstGeom>
          <a:noFill/>
          <a:ln w="0">
            <a:noFill/>
          </a:ln>
        </p:spPr>
        <p:txBody>
          <a:bodyPr lIns="0" rIns="0" tIns="12600" bIns="0" anchor="t">
            <a:noAutofit/>
          </a:bodyPr>
          <a:p>
            <a:pPr marL="12600">
              <a:lnSpc>
                <a:spcPct val="100000"/>
              </a:lnSpc>
              <a:spcBef>
                <a:spcPts val="99"/>
              </a:spcBef>
              <a:buNone/>
            </a:pPr>
            <a:r>
              <a:rPr b="1" lang="ru-RU" sz="2000" spc="-12" strike="noStrike">
                <a:solidFill>
                  <a:srgbClr val="c00000"/>
                </a:solidFill>
                <a:latin typeface="Times New Roman"/>
              </a:rPr>
              <a:t>Как</a:t>
            </a:r>
            <a:r>
              <a:rPr b="1" lang="ru-RU" sz="2000" spc="-26" strike="noStrike">
                <a:solidFill>
                  <a:srgbClr val="c00000"/>
                </a:solidFill>
                <a:latin typeface="Times New Roman"/>
              </a:rPr>
              <a:t> </a:t>
            </a:r>
            <a:r>
              <a:rPr b="1" lang="ru-RU" sz="2000" spc="-1" strike="noStrike">
                <a:solidFill>
                  <a:srgbClr val="c00000"/>
                </a:solidFill>
                <a:latin typeface="Times New Roman"/>
              </a:rPr>
              <a:t>питаются</a:t>
            </a:r>
            <a:r>
              <a:rPr b="1" lang="ru-RU" sz="2000" spc="-12" strike="noStrike">
                <a:solidFill>
                  <a:srgbClr val="c00000"/>
                </a:solidFill>
                <a:latin typeface="Times New Roman"/>
              </a:rPr>
              <a:t> </a:t>
            </a:r>
            <a:r>
              <a:rPr b="1" lang="ru-RU" sz="2000" spc="-1" strike="noStrike">
                <a:solidFill>
                  <a:srgbClr val="c00000"/>
                </a:solidFill>
                <a:latin typeface="Times New Roman"/>
              </a:rPr>
              <a:t>дети</a:t>
            </a:r>
            <a:r>
              <a:rPr b="1" lang="ru-RU" sz="2000" spc="-26" strike="noStrike">
                <a:solidFill>
                  <a:srgbClr val="c00000"/>
                </a:solidFill>
                <a:latin typeface="Times New Roman"/>
              </a:rPr>
              <a:t> </a:t>
            </a:r>
            <a:r>
              <a:rPr b="1" lang="ru-RU" sz="2000" spc="-1" strike="noStrike">
                <a:solidFill>
                  <a:srgbClr val="c00000"/>
                </a:solidFill>
                <a:latin typeface="Times New Roman"/>
              </a:rPr>
              <a:t>в</a:t>
            </a:r>
            <a:r>
              <a:rPr b="1" lang="ru-RU" sz="2000" spc="-26" strike="noStrike">
                <a:solidFill>
                  <a:srgbClr val="c00000"/>
                </a:solidFill>
                <a:latin typeface="Times New Roman"/>
              </a:rPr>
              <a:t> </a:t>
            </a:r>
            <a:r>
              <a:rPr b="1" lang="ru-RU" sz="2000" spc="-15" strike="noStrike">
                <a:solidFill>
                  <a:srgbClr val="c00000"/>
                </a:solidFill>
                <a:latin typeface="Times New Roman"/>
              </a:rPr>
              <a:t>школе?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33" name="object 3"/>
          <p:cNvSpPr/>
          <p:nvPr/>
        </p:nvSpPr>
        <p:spPr>
          <a:xfrm>
            <a:off x="470880" y="810360"/>
            <a:ext cx="8277840" cy="500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9360" bIns="0" anchor="t">
            <a:spAutoFit/>
          </a:bodyPr>
          <a:p>
            <a:pPr marL="111240" algn="ctr">
              <a:lnSpc>
                <a:spcPct val="101000"/>
              </a:lnSpc>
              <a:spcBef>
                <a:spcPts val="74"/>
              </a:spcBef>
              <a:buNone/>
            </a:pPr>
            <a:r>
              <a:rPr b="1" lang="ru-RU" sz="1800" spc="-1" strike="noStrike">
                <a:solidFill>
                  <a:srgbClr val="002060"/>
                </a:solidFill>
                <a:highlight>
                  <a:srgbClr val="ffff00"/>
                </a:highlight>
                <a:latin typeface="Times New Roman"/>
                <a:ea typeface="DejaVu Sans"/>
              </a:rPr>
              <a:t>ПИТАНИЕ ПРИВОЗНОЕ, ДОСТАВКА ИЗ </a:t>
            </a:r>
            <a:endParaRPr b="0" lang="ru-RU" sz="1800" spc="-1" strike="noStrike">
              <a:latin typeface="Arial"/>
            </a:endParaRPr>
          </a:p>
          <a:p>
            <a:pPr marL="111240" algn="ctr">
              <a:lnSpc>
                <a:spcPct val="101000"/>
              </a:lnSpc>
              <a:spcBef>
                <a:spcPts val="74"/>
              </a:spcBef>
              <a:buNone/>
            </a:pPr>
            <a:r>
              <a:rPr b="1" lang="ru-RU" sz="1800" spc="-1" strike="noStrike">
                <a:solidFill>
                  <a:srgbClr val="002060"/>
                </a:solidFill>
                <a:highlight>
                  <a:srgbClr val="ffff00"/>
                </a:highlight>
                <a:latin typeface="Times New Roman"/>
                <a:ea typeface="DejaVu Sans"/>
              </a:rPr>
              <a:t>МБОУ «НОВОАНДРЕЕВСКАЯ ШКОЛА ИМ. В.А. ОСИПОВА»</a:t>
            </a:r>
            <a:endParaRPr b="0" lang="ru-RU" sz="1800" spc="-1" strike="noStrike">
              <a:latin typeface="Arial"/>
            </a:endParaRPr>
          </a:p>
          <a:p>
            <a:pPr marL="111240">
              <a:lnSpc>
                <a:spcPct val="101000"/>
              </a:lnSpc>
              <a:spcBef>
                <a:spcPts val="74"/>
              </a:spcBef>
              <a:buNone/>
            </a:pPr>
            <a:endParaRPr b="0" lang="ru-RU" sz="1800" spc="-1" strike="noStrike">
              <a:latin typeface="Arial"/>
            </a:endParaRPr>
          </a:p>
          <a:p>
            <a:pPr marL="111240" algn="ctr">
              <a:lnSpc>
                <a:spcPts val="2134"/>
              </a:lnSpc>
              <a:spcBef>
                <a:spcPts val="51"/>
              </a:spcBef>
              <a:buNone/>
            </a:pPr>
            <a:r>
              <a:rPr b="1" lang="ru-RU" sz="18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УСЛУГА ОРГАНИЗАЦИИ ПИТАНИЯ ПРЕДОСТАВЛЯЕТСЯ ТОЛЬКО ПО ЗАЯВЛЕНИЮ РОДИТЕЛЕЙ</a:t>
            </a:r>
            <a:endParaRPr b="0" lang="ru-RU" sz="1800" spc="-1" strike="noStrike">
              <a:latin typeface="Arial"/>
            </a:endParaRPr>
          </a:p>
          <a:p>
            <a:pPr marL="111240">
              <a:lnSpc>
                <a:spcPct val="101000"/>
              </a:lnSpc>
              <a:spcBef>
                <a:spcPts val="74"/>
              </a:spcBef>
              <a:buNone/>
            </a:pP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В </a:t>
            </a:r>
            <a:r>
              <a:rPr b="1" lang="ru-RU" sz="1800" spc="-12" strike="noStrike">
                <a:solidFill>
                  <a:srgbClr val="002060"/>
                </a:solidFill>
                <a:latin typeface="Times New Roman"/>
                <a:ea typeface="DejaVu Sans"/>
              </a:rPr>
              <a:t>школе</a:t>
            </a: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 </a:t>
            </a:r>
            <a:r>
              <a:rPr b="1" lang="ru-RU" sz="1800" spc="-12" strike="noStrike">
                <a:solidFill>
                  <a:srgbClr val="002060"/>
                </a:solidFill>
                <a:latin typeface="Times New Roman"/>
                <a:ea typeface="DejaVu Sans"/>
              </a:rPr>
              <a:t>организовано</a:t>
            </a: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 </a:t>
            </a:r>
            <a:r>
              <a:rPr b="1" lang="ru-RU" sz="1800" spc="-7" strike="noStrike">
                <a:solidFill>
                  <a:srgbClr val="002060"/>
                </a:solidFill>
                <a:latin typeface="Times New Roman"/>
                <a:ea typeface="DejaVu Sans"/>
              </a:rPr>
              <a:t>2-х</a:t>
            </a: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 </a:t>
            </a:r>
            <a:r>
              <a:rPr b="1" lang="ru-RU" sz="1800" spc="-12" strike="noStrike">
                <a:solidFill>
                  <a:srgbClr val="002060"/>
                </a:solidFill>
                <a:latin typeface="Times New Roman"/>
                <a:ea typeface="DejaVu Sans"/>
              </a:rPr>
              <a:t>разовое</a:t>
            </a: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 </a:t>
            </a:r>
            <a:r>
              <a:rPr b="1" lang="ru-RU" sz="1800" spc="-12" strike="noStrike">
                <a:solidFill>
                  <a:srgbClr val="002060"/>
                </a:solidFill>
                <a:latin typeface="Times New Roman"/>
                <a:ea typeface="DejaVu Sans"/>
              </a:rPr>
              <a:t>горячее</a:t>
            </a: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 питание для </a:t>
            </a:r>
            <a:r>
              <a:rPr b="1" lang="ru-RU" sz="1800" spc="-12" strike="noStrike">
                <a:solidFill>
                  <a:srgbClr val="002060"/>
                </a:solidFill>
                <a:latin typeface="Times New Roman"/>
                <a:ea typeface="DejaVu Sans"/>
              </a:rPr>
              <a:t>учащихся </a:t>
            </a:r>
            <a:endParaRPr b="0" lang="ru-RU" sz="1800" spc="-1" strike="noStrike">
              <a:latin typeface="Arial"/>
            </a:endParaRPr>
          </a:p>
          <a:p>
            <a:pPr marL="111240" algn="ctr">
              <a:lnSpc>
                <a:spcPts val="2134"/>
              </a:lnSpc>
              <a:spcBef>
                <a:spcPts val="51"/>
              </a:spcBef>
              <a:buNone/>
            </a:pPr>
            <a:r>
              <a:rPr b="1" lang="ru-RU" sz="1800" spc="-7" strike="noStrike">
                <a:solidFill>
                  <a:srgbClr val="002060"/>
                </a:solidFill>
                <a:highlight>
                  <a:srgbClr val="ffff00"/>
                </a:highlight>
                <a:latin typeface="Times New Roman"/>
                <a:ea typeface="DejaVu Sans"/>
              </a:rPr>
              <a:t>БЕСПЛАТНАЯ УСЛУГА</a:t>
            </a:r>
            <a:endParaRPr b="0" lang="ru-RU" sz="1800" spc="-1" strike="noStrike">
              <a:latin typeface="Arial"/>
            </a:endParaRPr>
          </a:p>
          <a:p>
            <a:pPr marL="111240">
              <a:lnSpc>
                <a:spcPts val="2134"/>
              </a:lnSpc>
              <a:spcBef>
                <a:spcPts val="51"/>
              </a:spcBef>
              <a:buNone/>
            </a:pPr>
            <a:r>
              <a:rPr b="1" lang="ru-RU" sz="1800" spc="-7" strike="noStrike">
                <a:solidFill>
                  <a:srgbClr val="002060"/>
                </a:solidFill>
                <a:latin typeface="Times New Roman"/>
                <a:ea typeface="DejaVu Sans"/>
              </a:rPr>
              <a:t>1.Завтрак для ВСЕХ обучающихся  </a:t>
            </a:r>
            <a:endParaRPr b="0" lang="ru-RU" sz="1800" spc="-1" strike="noStrike">
              <a:latin typeface="Arial"/>
            </a:endParaRPr>
          </a:p>
          <a:p>
            <a:pPr marL="111240">
              <a:lnSpc>
                <a:spcPts val="2134"/>
              </a:lnSpc>
              <a:spcBef>
                <a:spcPts val="51"/>
              </a:spcBef>
              <a:buNone/>
            </a:pP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Microsoft YaHei"/>
              </a:rPr>
              <a:t>2.Обед ТОЛЬКО для обучающихся льготных категорий</a:t>
            </a:r>
            <a:endParaRPr b="0" lang="ru-RU" sz="1800" spc="-1" strike="noStrike">
              <a:latin typeface="Arial"/>
            </a:endParaRPr>
          </a:p>
          <a:p>
            <a:pPr marL="111240">
              <a:lnSpc>
                <a:spcPts val="2134"/>
              </a:lnSpc>
              <a:spcBef>
                <a:spcPts val="51"/>
              </a:spcBef>
              <a:buNone/>
            </a:pP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3.Индивидуальный питьевой режим</a:t>
            </a:r>
            <a:endParaRPr b="0" lang="ru-RU" sz="1800" spc="-1" strike="noStrike">
              <a:latin typeface="Arial"/>
            </a:endParaRPr>
          </a:p>
          <a:p>
            <a:pPr marL="111240" algn="ctr">
              <a:lnSpc>
                <a:spcPts val="2134"/>
              </a:lnSpc>
              <a:spcBef>
                <a:spcPts val="51"/>
              </a:spcBef>
              <a:buNone/>
            </a:pPr>
            <a:r>
              <a:rPr b="1" lang="ru-RU" sz="1800" spc="-1" strike="noStrike">
                <a:solidFill>
                  <a:srgbClr val="000000"/>
                </a:solidFill>
                <a:highlight>
                  <a:srgbClr val="ffff00"/>
                </a:highlight>
                <a:latin typeface="Times New Roman"/>
                <a:ea typeface="DejaVu Sans"/>
              </a:rPr>
              <a:t>ПЛАТНАЯ УСЛУГА</a:t>
            </a: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  </a:t>
            </a:r>
            <a:endParaRPr b="0" lang="ru-RU" sz="1800" spc="-1" strike="noStrike">
              <a:latin typeface="Arial"/>
            </a:endParaRPr>
          </a:p>
          <a:p>
            <a:pPr marL="111240" algn="ctr">
              <a:lnSpc>
                <a:spcPts val="2134"/>
              </a:lnSpc>
              <a:spcBef>
                <a:spcPts val="51"/>
              </a:spcBef>
              <a:buNone/>
            </a:pP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Обед для обучающихся, которые не относятся к льготным категориям</a:t>
            </a:r>
            <a:endParaRPr b="0" lang="ru-RU" sz="1800" spc="-1" strike="noStrike">
              <a:latin typeface="Arial"/>
            </a:endParaRPr>
          </a:p>
          <a:p>
            <a:pPr marL="111240" algn="ctr">
              <a:lnSpc>
                <a:spcPts val="2134"/>
              </a:lnSpc>
              <a:spcBef>
                <a:spcPts val="51"/>
              </a:spcBef>
              <a:buNone/>
            </a:pP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Буфетная продукция для всех обучающихся</a:t>
            </a:r>
            <a:endParaRPr b="0" lang="ru-RU" sz="1800" spc="-1" strike="noStrike">
              <a:latin typeface="Arial"/>
            </a:endParaRPr>
          </a:p>
          <a:p>
            <a:pPr marL="111240" algn="ctr">
              <a:lnSpc>
                <a:spcPts val="2134"/>
              </a:lnSpc>
              <a:spcBef>
                <a:spcPts val="51"/>
              </a:spcBef>
              <a:buNone/>
            </a:pPr>
            <a:endParaRPr b="0" lang="ru-RU" sz="1800" spc="-1" strike="noStrike">
              <a:latin typeface="Arial"/>
            </a:endParaRPr>
          </a:p>
          <a:p>
            <a:pPr marL="111240" algn="ctr">
              <a:lnSpc>
                <a:spcPts val="2134"/>
              </a:lnSpc>
              <a:spcBef>
                <a:spcPts val="51"/>
              </a:spcBef>
              <a:buNone/>
            </a:pP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РЕАЛИЗУЕТСЯ ПРОГРАММА «ЦИФРОВАЯ СРЕДА. ОБРАЗОВАНИЕ» </a:t>
            </a:r>
            <a:endParaRPr b="0" lang="ru-RU" sz="1800" spc="-1" strike="noStrike">
              <a:latin typeface="Arial"/>
            </a:endParaRPr>
          </a:p>
          <a:p>
            <a:pPr marL="111240" algn="ctr">
              <a:lnSpc>
                <a:spcPts val="2134"/>
              </a:lnSpc>
              <a:spcBef>
                <a:spcPts val="51"/>
              </a:spcBef>
              <a:buNone/>
            </a:pPr>
            <a:endParaRPr b="0" lang="ru-RU" sz="1800" spc="-1" strike="noStrike">
              <a:latin typeface="Arial"/>
            </a:endParaRPr>
          </a:p>
          <a:p>
            <a:pPr marL="111240">
              <a:lnSpc>
                <a:spcPts val="2180"/>
              </a:lnSpc>
              <a:spcBef>
                <a:spcPts val="31"/>
              </a:spcBef>
              <a:buNone/>
            </a:pPr>
            <a:endParaRPr b="0" lang="ru-RU" sz="1800" spc="-1" strike="noStrike">
              <a:latin typeface="Arial"/>
            </a:endParaRPr>
          </a:p>
          <a:p>
            <a:pPr marL="1510200">
              <a:lnSpc>
                <a:spcPts val="1984"/>
              </a:lnSpc>
              <a:buNone/>
            </a:pPr>
            <a:endParaRPr b="0" lang="ru-RU" sz="2000" spc="-1" strike="noStrike">
              <a:latin typeface="Arial"/>
            </a:endParaRPr>
          </a:p>
        </p:txBody>
      </p:sp>
      <p:pic>
        <p:nvPicPr>
          <p:cNvPr id="134" name="object 4" descr=""/>
          <p:cNvPicPr/>
          <p:nvPr/>
        </p:nvPicPr>
        <p:blipFill>
          <a:blip r:embed="rId1"/>
          <a:stretch/>
        </p:blipFill>
        <p:spPr>
          <a:xfrm>
            <a:off x="414360" y="4890960"/>
            <a:ext cx="8366760" cy="1897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object 23"/>
          <p:cNvSpPr/>
          <p:nvPr/>
        </p:nvSpPr>
        <p:spPr>
          <a:xfrm>
            <a:off x="470880" y="812160"/>
            <a:ext cx="8168400" cy="217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9360" bIns="0" anchor="t">
            <a:spAutoFit/>
          </a:bodyPr>
          <a:p>
            <a:pPr marL="111240" algn="ctr">
              <a:lnSpc>
                <a:spcPct val="101000"/>
              </a:lnSpc>
              <a:spcBef>
                <a:spcPts val="74"/>
              </a:spcBef>
              <a:buNone/>
            </a:pPr>
            <a:r>
              <a:rPr b="1" lang="ru-RU" sz="1800" spc="-1" strike="noStrike">
                <a:solidFill>
                  <a:srgbClr val="c9211e"/>
                </a:solidFill>
                <a:latin typeface="Arial"/>
                <a:ea typeface="DejaVu Sans"/>
              </a:rPr>
              <a:t>БЕЗОПАСНОСТЬ</a:t>
            </a:r>
            <a:endParaRPr b="0" lang="ru-RU" sz="1800" spc="-1" strike="noStrike">
              <a:latin typeface="Arial"/>
            </a:endParaRPr>
          </a:p>
          <a:p>
            <a:pPr marL="12600" indent="52200">
              <a:lnSpc>
                <a:spcPct val="99000"/>
              </a:lnSpc>
              <a:spcBef>
                <a:spcPts val="405"/>
              </a:spcBef>
              <a:buNone/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Проект «Цифровая среда. Образование».</a:t>
            </a:r>
            <a:endParaRPr b="0" lang="ru-RU" sz="1800" spc="-1" strike="noStrike">
              <a:latin typeface="Arial"/>
            </a:endParaRPr>
          </a:p>
          <a:p>
            <a:pPr marL="12600" indent="52200">
              <a:lnSpc>
                <a:spcPct val="99000"/>
              </a:lnSpc>
              <a:spcBef>
                <a:spcPts val="405"/>
              </a:spcBef>
              <a:buNone/>
              <a:tabLst>
                <a:tab algn="l" pos="0"/>
              </a:tabLst>
            </a:pPr>
            <a:endParaRPr b="0" lang="ru-RU" sz="1800" spc="-1" strike="noStrike">
              <a:latin typeface="Arial"/>
            </a:endParaRPr>
          </a:p>
          <a:p>
            <a:pPr marL="12600" indent="52200">
              <a:lnSpc>
                <a:spcPct val="99000"/>
              </a:lnSpc>
              <a:spcBef>
                <a:spcPts val="405"/>
              </a:spcBef>
              <a:buNone/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Постановление Совета Министров РК от 07.07.2023 №470 «О создании автоматизированной системы управления питания и доступом в МБОУ РК».</a:t>
            </a:r>
            <a:endParaRPr b="0" lang="ru-RU" sz="1800" spc="-1" strike="noStrike">
              <a:latin typeface="Arial"/>
            </a:endParaRPr>
          </a:p>
          <a:p>
            <a:pPr marL="12600" indent="52200">
              <a:lnSpc>
                <a:spcPct val="99000"/>
              </a:lnSpc>
              <a:spcBef>
                <a:spcPts val="405"/>
              </a:spcBef>
              <a:buNone/>
              <a:tabLst>
                <a:tab algn="l" pos="0"/>
              </a:tabLst>
            </a:pPr>
            <a:endParaRPr b="0" lang="ru-RU" sz="1800" spc="-1" strike="noStrike">
              <a:latin typeface="Arial"/>
            </a:endParaRPr>
          </a:p>
          <a:p>
            <a:pPr marL="12600" indent="52200">
              <a:lnSpc>
                <a:spcPct val="99000"/>
              </a:lnSpc>
              <a:spcBef>
                <a:spcPts val="405"/>
              </a:spcBef>
              <a:buNone/>
              <a:tabLst>
                <a:tab algn="l" pos="0"/>
              </a:tabLst>
            </a:pP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1080000" y="455760"/>
            <a:ext cx="7016400" cy="351000"/>
          </a:xfrm>
          <a:prstGeom prst="rect">
            <a:avLst/>
          </a:prstGeom>
          <a:noFill/>
          <a:ln w="0">
            <a:noFill/>
          </a:ln>
        </p:spPr>
        <p:txBody>
          <a:bodyPr lIns="0" rIns="0" tIns="12600" bIns="0" anchor="t">
            <a:noAutofit/>
          </a:bodyPr>
          <a:p>
            <a:pPr marL="12600" algn="ctr">
              <a:lnSpc>
                <a:spcPct val="100000"/>
              </a:lnSpc>
              <a:spcBef>
                <a:spcPts val="99"/>
              </a:spcBef>
              <a:buNone/>
            </a:pPr>
            <a:r>
              <a:rPr b="1" lang="ru-RU" sz="2000" spc="-12" strike="noStrike">
                <a:solidFill>
                  <a:srgbClr val="c00000"/>
                </a:solidFill>
                <a:latin typeface="Times New Roman"/>
              </a:rPr>
              <a:t>Как</a:t>
            </a:r>
            <a:r>
              <a:rPr b="1" lang="ru-RU" sz="2000" spc="-26" strike="noStrike">
                <a:solidFill>
                  <a:srgbClr val="c00000"/>
                </a:solidFill>
                <a:latin typeface="Times New Roman"/>
              </a:rPr>
              <a:t> осуществляется подвоз к  </a:t>
            </a:r>
            <a:r>
              <a:rPr b="1" lang="ru-RU" sz="2000" spc="-15" strike="noStrike">
                <a:solidFill>
                  <a:srgbClr val="c00000"/>
                </a:solidFill>
                <a:latin typeface="Times New Roman"/>
              </a:rPr>
              <a:t>школе?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37" name="object 19"/>
          <p:cNvSpPr/>
          <p:nvPr/>
        </p:nvSpPr>
        <p:spPr>
          <a:xfrm>
            <a:off x="503280" y="5091480"/>
            <a:ext cx="8277840" cy="138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9360" bIns="0" anchor="t">
            <a:spAutoFit/>
          </a:bodyPr>
          <a:p>
            <a:pPr marL="111240" algn="ctr">
              <a:lnSpc>
                <a:spcPct val="101000"/>
              </a:lnSpc>
              <a:spcBef>
                <a:spcPts val="74"/>
              </a:spcBef>
              <a:buNone/>
            </a:pPr>
            <a:endParaRPr b="0" lang="ru-RU" sz="1800" spc="-1" strike="noStrike">
              <a:latin typeface="Arial"/>
            </a:endParaRPr>
          </a:p>
          <a:p>
            <a:pPr marL="111240" algn="ctr">
              <a:lnSpc>
                <a:spcPct val="101000"/>
              </a:lnSpc>
              <a:spcBef>
                <a:spcPts val="74"/>
              </a:spcBef>
              <a:buNone/>
            </a:pPr>
            <a:r>
              <a:rPr b="1" lang="ru-RU" sz="1800" spc="-1" strike="noStrike">
                <a:solidFill>
                  <a:srgbClr val="002060"/>
                </a:solidFill>
                <a:highlight>
                  <a:srgbClr val="ffff00"/>
                </a:highlight>
                <a:latin typeface="Times New Roman"/>
                <a:ea typeface="DejaVu Sans"/>
              </a:rPr>
              <a:t>Перевозка осуществляется из отдаленных сел </a:t>
            </a:r>
            <a:endParaRPr b="0" lang="ru-RU" sz="1800" spc="-1" strike="noStrike">
              <a:latin typeface="Arial"/>
            </a:endParaRPr>
          </a:p>
          <a:p>
            <a:pPr marL="111240" algn="ctr">
              <a:lnSpc>
                <a:spcPct val="101000"/>
              </a:lnSpc>
              <a:spcBef>
                <a:spcPts val="74"/>
              </a:spcBef>
              <a:buNone/>
            </a:pPr>
            <a:r>
              <a:rPr b="1" lang="ru-RU" sz="1800" spc="-1" strike="noStrike">
                <a:solidFill>
                  <a:srgbClr val="002060"/>
                </a:solidFill>
                <a:highlight>
                  <a:srgbClr val="ffff00"/>
                </a:highlight>
                <a:latin typeface="Times New Roman"/>
                <a:ea typeface="DejaVu Sans"/>
              </a:rPr>
              <a:t>по договору фрахтования с ООО «Фундамент»</a:t>
            </a:r>
            <a:endParaRPr b="0" lang="ru-RU" sz="1800" spc="-1" strike="noStrike">
              <a:latin typeface="Arial"/>
            </a:endParaRPr>
          </a:p>
          <a:p>
            <a:pPr marL="111240">
              <a:lnSpc>
                <a:spcPts val="2180"/>
              </a:lnSpc>
              <a:spcBef>
                <a:spcPts val="31"/>
              </a:spcBef>
              <a:buNone/>
            </a:pPr>
            <a:endParaRPr b="0" lang="ru-RU" sz="1800" spc="-1" strike="noStrike">
              <a:latin typeface="Arial"/>
            </a:endParaRPr>
          </a:p>
          <a:p>
            <a:pPr marL="1510200">
              <a:lnSpc>
                <a:spcPts val="1984"/>
              </a:lnSpc>
              <a:buNone/>
            </a:pPr>
            <a:endParaRPr b="0" lang="ru-RU" sz="2000" spc="-1" strike="noStrike">
              <a:latin typeface="Arial"/>
            </a:endParaRPr>
          </a:p>
        </p:txBody>
      </p:sp>
      <p:pic>
        <p:nvPicPr>
          <p:cNvPr id="138" name="object 20" descr=""/>
          <p:cNvPicPr/>
          <p:nvPr/>
        </p:nvPicPr>
        <p:blipFill>
          <a:blip r:embed="rId1"/>
          <a:stretch/>
        </p:blipFill>
        <p:spPr>
          <a:xfrm>
            <a:off x="414360" y="4890960"/>
            <a:ext cx="8366760" cy="1897920"/>
          </a:xfrm>
          <a:prstGeom prst="rect">
            <a:avLst/>
          </a:prstGeom>
          <a:ln w="0">
            <a:noFill/>
          </a:ln>
        </p:spPr>
      </p:pic>
      <p:sp>
        <p:nvSpPr>
          <p:cNvPr id="139" name=""/>
          <p:cNvSpPr/>
          <p:nvPr/>
        </p:nvSpPr>
        <p:spPr>
          <a:xfrm>
            <a:off x="540000" y="3180240"/>
            <a:ext cx="4723200" cy="1496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20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Договор фрахтования с ООО «Фундамент»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20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село Куприно 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20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село Дивное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20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село Пролетное 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20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(в том числе 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20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бывш. В/Ч)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140" name="" descr=""/>
          <p:cNvPicPr/>
          <p:nvPr/>
        </p:nvPicPr>
        <p:blipFill>
          <a:blip r:embed="rId2"/>
          <a:stretch/>
        </p:blipFill>
        <p:spPr>
          <a:xfrm>
            <a:off x="5940000" y="3051720"/>
            <a:ext cx="2216520" cy="2164680"/>
          </a:xfrm>
          <a:prstGeom prst="rect">
            <a:avLst/>
          </a:prstGeom>
          <a:ln w="0">
            <a:noFill/>
          </a:ln>
        </p:spPr>
      </p:pic>
      <p:sp>
        <p:nvSpPr>
          <p:cNvPr id="141" name=""/>
          <p:cNvSpPr/>
          <p:nvPr/>
        </p:nvSpPr>
        <p:spPr>
          <a:xfrm>
            <a:off x="529200" y="900000"/>
            <a:ext cx="8287200" cy="2276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Федеральный закон  №273 "Об образовании в Российской Федерации"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Статья 40. Транспортное обеспечение  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    </a:t>
            </a: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Транспортное обеспечение обучающихся включает в себя организацию их бесплатной перевозки до образовательных организаций и обратно в случаях, установленных частью 2 настоящей статьи, а также предоставление в соответствии с законодательством Российской Федерации мер социальной поддержки при проезде на общественном транспорте.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     </a:t>
            </a: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Организация бесплатной перевозки обучающихся в государственных и муниципальных образовательных организациях, реализующих основные общеобразовательные программы, между поселениями осуществляется учредителями соответствующих образовательных организаций.</a:t>
            </a:r>
            <a:endParaRPr b="0" lang="ru-RU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3042720" y="455760"/>
            <a:ext cx="3359520" cy="1154160"/>
          </a:xfrm>
          <a:prstGeom prst="rect">
            <a:avLst/>
          </a:prstGeom>
          <a:noFill/>
          <a:ln w="0">
            <a:noFill/>
          </a:ln>
        </p:spPr>
        <p:txBody>
          <a:bodyPr lIns="0" rIns="0" tIns="12600" bIns="0" anchor="t">
            <a:noAutofit/>
          </a:bodyPr>
          <a:p>
            <a:pPr marL="12600">
              <a:lnSpc>
                <a:spcPct val="100000"/>
              </a:lnSpc>
              <a:spcBef>
                <a:spcPts val="99"/>
              </a:spcBef>
              <a:buNone/>
            </a:pPr>
            <a:r>
              <a:rPr b="1" lang="ru-RU" sz="2000" spc="-1" strike="noStrike">
                <a:solidFill>
                  <a:srgbClr val="c00000"/>
                </a:solidFill>
                <a:latin typeface="Times New Roman"/>
              </a:rPr>
              <a:t>Школьная форма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43" name="object 16"/>
          <p:cNvSpPr/>
          <p:nvPr/>
        </p:nvSpPr>
        <p:spPr>
          <a:xfrm>
            <a:off x="470880" y="810360"/>
            <a:ext cx="7988040" cy="3916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9360" bIns="0" anchor="t">
            <a:spAutoFit/>
          </a:bodyPr>
          <a:p>
            <a:pPr marL="111240">
              <a:lnSpc>
                <a:spcPct val="101000"/>
              </a:lnSpc>
              <a:spcBef>
                <a:spcPts val="74"/>
              </a:spcBef>
              <a:buNone/>
            </a:pPr>
            <a:endParaRPr b="0" lang="ru-RU" sz="1800" spc="-1" strike="noStrike">
              <a:latin typeface="Arial"/>
            </a:endParaRPr>
          </a:p>
          <a:p>
            <a:pPr marL="12600" indent="52200">
              <a:lnSpc>
                <a:spcPct val="99000"/>
              </a:lnSpc>
              <a:spcBef>
                <a:spcPts val="405"/>
              </a:spcBef>
              <a:buNone/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соответствии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со </a:t>
            </a:r>
            <a:r>
              <a:rPr b="0" lang="ru-RU" sz="1800" spc="-26" strike="noStrike">
                <a:solidFill>
                  <a:srgbClr val="000000"/>
                </a:solidFill>
                <a:latin typeface="Times New Roman"/>
                <a:ea typeface="DejaVu Sans"/>
              </a:rPr>
              <a:t>ст.28,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32" strike="noStrike">
                <a:solidFill>
                  <a:srgbClr val="000000"/>
                </a:solidFill>
                <a:latin typeface="Times New Roman"/>
                <a:ea typeface="DejaVu Sans"/>
              </a:rPr>
              <a:t>ст.38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Федерального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21" strike="noStrike">
                <a:solidFill>
                  <a:srgbClr val="000000"/>
                </a:solidFill>
                <a:latin typeface="Times New Roman"/>
                <a:ea typeface="DejaVu Sans"/>
              </a:rPr>
              <a:t>закона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«Об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образовании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РФ»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от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29.12.2013 №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273-ФЗ,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41" strike="noStrike">
                <a:solidFill>
                  <a:srgbClr val="000000"/>
                </a:solidFill>
                <a:latin typeface="Times New Roman"/>
                <a:ea typeface="DejaVu Sans"/>
              </a:rPr>
              <a:t>Уставом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21" strike="noStrike">
                <a:solidFill>
                  <a:srgbClr val="000000"/>
                </a:solidFill>
                <a:latin typeface="Times New Roman"/>
                <a:ea typeface="DejaVu Sans"/>
              </a:rPr>
              <a:t>школы,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«Правилами внутреннего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распорядка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для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обучающихся», Положением о школьной форме учащихся МБОУ «Широковская школа»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определены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единые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требования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к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внешнему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виду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обучающихся,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соответствующие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общепринятым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нормам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21" strike="noStrike">
                <a:solidFill>
                  <a:srgbClr val="000000"/>
                </a:solidFill>
                <a:latin typeface="Times New Roman"/>
                <a:ea typeface="DejaVu Sans"/>
              </a:rPr>
              <a:t>школьной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формы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и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делового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стиля.</a:t>
            </a:r>
            <a:endParaRPr b="0" lang="ru-RU" sz="1800" spc="-1" strike="noStrike">
              <a:latin typeface="Arial"/>
            </a:endParaRPr>
          </a:p>
          <a:p>
            <a:pPr marL="64800" indent="52200">
              <a:lnSpc>
                <a:spcPct val="100000"/>
              </a:lnSpc>
              <a:spcBef>
                <a:spcPts val="51"/>
              </a:spcBef>
              <a:buNone/>
              <a:tabLst>
                <a:tab algn="l" pos="0"/>
              </a:tabLst>
            </a:pPr>
            <a:r>
              <a:rPr b="0" lang="ru-RU" sz="1800" spc="-26" strike="noStrike">
                <a:solidFill>
                  <a:srgbClr val="000000"/>
                </a:solidFill>
                <a:latin typeface="Times New Roman"/>
                <a:ea typeface="DejaVu Sans"/>
              </a:rPr>
              <a:t>Установлены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следующие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виды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одежды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для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обучающихся:</a:t>
            </a:r>
            <a:endParaRPr b="0" lang="ru-RU" sz="1800" spc="-1" strike="noStrike">
              <a:latin typeface="Arial"/>
            </a:endParaRPr>
          </a:p>
          <a:p>
            <a:pPr marL="146160" indent="-133200">
              <a:lnSpc>
                <a:spcPts val="2126"/>
              </a:lnSpc>
              <a:spcBef>
                <a:spcPts val="45"/>
              </a:spcBef>
              <a:buClr>
                <a:srgbClr val="000000"/>
              </a:buClr>
              <a:buFont typeface="StarSymbol"/>
              <a:buChar char="-"/>
              <a:tabLst>
                <a:tab algn="l" pos="146160"/>
              </a:tabLst>
            </a:pP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повседневная</a:t>
            </a:r>
            <a:r>
              <a:rPr b="0" lang="ru-RU" sz="1800" spc="-32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одежда;</a:t>
            </a:r>
            <a:endParaRPr b="0" lang="ru-RU" sz="1800" spc="-1" strike="noStrike">
              <a:latin typeface="Arial"/>
            </a:endParaRPr>
          </a:p>
          <a:p>
            <a:pPr marL="146160" indent="-133200">
              <a:lnSpc>
                <a:spcPts val="2126"/>
              </a:lnSpc>
              <a:buClr>
                <a:srgbClr val="000000"/>
              </a:buClr>
              <a:buFont typeface="StarSymbol"/>
              <a:buChar char="-"/>
              <a:tabLst>
                <a:tab algn="l" pos="146160"/>
              </a:tabLst>
            </a:pP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парадная</a:t>
            </a:r>
            <a:r>
              <a:rPr b="0" lang="ru-RU" sz="1800" spc="-26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одежда;</a:t>
            </a:r>
            <a:endParaRPr b="0" lang="ru-RU" sz="1800" spc="-1" strike="noStrike">
              <a:latin typeface="Arial"/>
            </a:endParaRPr>
          </a:p>
          <a:p>
            <a:pPr marL="146160" indent="-133200">
              <a:lnSpc>
                <a:spcPct val="100000"/>
              </a:lnSpc>
              <a:spcBef>
                <a:spcPts val="51"/>
              </a:spcBef>
              <a:buClr>
                <a:srgbClr val="000000"/>
              </a:buClr>
              <a:buFont typeface="StarSymbol"/>
              <a:buChar char="-"/>
              <a:tabLst>
                <a:tab algn="l" pos="146160"/>
              </a:tabLst>
            </a:pP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спортивная</a:t>
            </a:r>
            <a:r>
              <a:rPr b="0" lang="ru-RU" sz="1800" spc="-3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одежда.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51"/>
              </a:spcBef>
              <a:buNone/>
              <a:tabLst>
                <a:tab algn="l" pos="146160"/>
              </a:tabLst>
            </a:pPr>
            <a:endParaRPr b="0" lang="ru-RU" sz="1800" spc="-1" strike="noStrike">
              <a:latin typeface="Arial"/>
            </a:endParaRPr>
          </a:p>
          <a:p>
            <a:pPr marL="146160" indent="-133200">
              <a:lnSpc>
                <a:spcPct val="100000"/>
              </a:lnSpc>
              <a:spcBef>
                <a:spcPts val="51"/>
              </a:spcBef>
              <a:buClr>
                <a:srgbClr val="000000"/>
              </a:buClr>
              <a:buFont typeface="StarSymbol"/>
              <a:buChar char="-"/>
              <a:tabLst>
                <a:tab algn="l" pos="146160"/>
              </a:tabLst>
            </a:pP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ДЛЯ УЧАЩИХСЯ НАЧАЛЬНЫХ КЛАССОВ ПРЕДУСМОТРЕНО УЧАСТИЕ В ПРОГРАММЕ «ОРЛЯТА РОССИИ»</a:t>
            </a:r>
            <a:endParaRPr b="0" lang="ru-RU" sz="1800" spc="-1" strike="noStrike">
              <a:latin typeface="Arial"/>
            </a:endParaRPr>
          </a:p>
          <a:p>
            <a:pPr marL="146160" indent="-133200">
              <a:lnSpc>
                <a:spcPct val="100000"/>
              </a:lnSpc>
              <a:spcBef>
                <a:spcPts val="51"/>
              </a:spcBef>
              <a:buClr>
                <a:srgbClr val="000000"/>
              </a:buClr>
              <a:buFont typeface="StarSymbol"/>
              <a:buChar char="-"/>
              <a:tabLst>
                <a:tab algn="l" pos="146160"/>
              </a:tabLst>
            </a:pP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ДОБАВЛЯЕТСЯ ОБЯЗАТЕЛЬНЫЙ ЭЛЕМЕНТ «ГАЛСТУК»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44" name="object 17" descr=""/>
          <p:cNvPicPr/>
          <p:nvPr/>
        </p:nvPicPr>
        <p:blipFill>
          <a:blip r:embed="rId1"/>
          <a:stretch/>
        </p:blipFill>
        <p:spPr>
          <a:xfrm>
            <a:off x="449640" y="4680000"/>
            <a:ext cx="8366760" cy="1897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1800000" y="455760"/>
            <a:ext cx="4602240" cy="1154160"/>
          </a:xfrm>
          <a:prstGeom prst="rect">
            <a:avLst/>
          </a:prstGeom>
          <a:noFill/>
          <a:ln w="0">
            <a:noFill/>
          </a:ln>
        </p:spPr>
        <p:txBody>
          <a:bodyPr lIns="0" rIns="0" tIns="12600" bIns="0" anchor="t">
            <a:noAutofit/>
          </a:bodyPr>
          <a:p>
            <a:pPr marL="12600">
              <a:lnSpc>
                <a:spcPct val="100000"/>
              </a:lnSpc>
              <a:spcBef>
                <a:spcPts val="99"/>
              </a:spcBef>
              <a:buNone/>
            </a:pPr>
            <a:r>
              <a:rPr b="1" lang="ru-RU" sz="2000" spc="-1" strike="noStrike">
                <a:solidFill>
                  <a:srgbClr val="c00000"/>
                </a:solidFill>
                <a:latin typeface="Times New Roman"/>
              </a:rPr>
              <a:t>Мобильные телефоны, гаджеты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46" name="object 15"/>
          <p:cNvSpPr/>
          <p:nvPr/>
        </p:nvSpPr>
        <p:spPr>
          <a:xfrm>
            <a:off x="3780000" y="455760"/>
            <a:ext cx="5285520" cy="466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9360" bIns="0" anchor="t">
            <a:spAutoFit/>
          </a:bodyPr>
          <a:p>
            <a:pPr marL="111240">
              <a:lnSpc>
                <a:spcPct val="101000"/>
              </a:lnSpc>
              <a:spcBef>
                <a:spcPts val="74"/>
              </a:spcBef>
              <a:buNone/>
            </a:pPr>
            <a:endParaRPr b="0" lang="ru-RU" sz="1800" spc="-1" strike="noStrike">
              <a:latin typeface="Arial"/>
            </a:endParaRPr>
          </a:p>
          <a:p>
            <a:pPr marL="111240" algn="ctr">
              <a:lnSpc>
                <a:spcPct val="100000"/>
              </a:lnSpc>
              <a:buNone/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ПАМЯТКА</a:t>
            </a:r>
            <a:endParaRPr b="0" lang="ru-RU" sz="800" spc="-1" strike="noStrike">
              <a:latin typeface="Arial"/>
            </a:endParaRPr>
          </a:p>
          <a:p>
            <a:pPr marL="111240" algn="ctr">
              <a:lnSpc>
                <a:spcPct val="100000"/>
              </a:lnSpc>
              <a:buNone/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 правилах пользования устройств мобильной связи, аудио-видео проигрывателей обучающимися в МБОУ «Широковская школа»</a:t>
            </a:r>
            <a:endParaRPr b="0" lang="ru-RU" sz="800" spc="-1" strike="noStrike">
              <a:latin typeface="Arial"/>
            </a:endParaRPr>
          </a:p>
          <a:p>
            <a:pPr marL="11124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Настоящие правила разработаны с целью упорядочивания использования обучающимися устройств мобильной связи и иных аудио-видео проигрывателей согласно Методическим рекомендациям об использовании мобильной связи в общеобразовательных организациях, утв. от 14.08.2019 г. Федеральной службой по надзору в сфере защиты прав потребителей и благополучия человека, Федеральной службой по надзору в сфере образования и науки. Правила являются обязательными для всех обучающихся МБОУ «Широковская школа» (далее -ОУ).</a:t>
            </a:r>
            <a:endParaRPr b="0" lang="ru-RU" sz="800" spc="-1" strike="noStrike">
              <a:latin typeface="Arial"/>
            </a:endParaRPr>
          </a:p>
          <a:p>
            <a:pPr marL="11124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1.Обучающиеся</a:t>
            </a:r>
            <a:r>
              <a:rPr b="1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обеспечивают перевод устройств мобильной связи в режим «без звука» при входе в ОУ (в том числе с исключение использования режима вибрации из-за возникновения фантомных вибраций).</a:t>
            </a:r>
            <a:endParaRPr b="0" lang="ru-RU" sz="800" spc="-1" strike="noStrike">
              <a:latin typeface="Arial"/>
            </a:endParaRPr>
          </a:p>
          <a:p>
            <a:pPr marL="11124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2.Обучающимся разрешено пользоваться устройствами мобильной связи и иными аудио-видео проигрывателями в здании ОУ исключительно на переменах и после окончания занятий, линеек, собраний и других мероприятий по прямому назначению (для звонка, смс-сообщения), кроме случаев использования их на занятиях со специального разрешения учителя. </a:t>
            </a:r>
            <a:endParaRPr b="0" lang="ru-RU" sz="800" spc="-1" strike="noStrike">
              <a:latin typeface="Arial"/>
            </a:endParaRPr>
          </a:p>
          <a:p>
            <a:pPr marL="11124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3.Обучающиеся используют время перемен для общения, активного отдыха между уроками (занятиями), восполнения физиологической потребности в двигательной активности с учетом возрастных норм.</a:t>
            </a:r>
            <a:endParaRPr b="0" lang="ru-RU" sz="800" spc="-1" strike="noStrike">
              <a:latin typeface="Arial"/>
            </a:endParaRPr>
          </a:p>
          <a:p>
            <a:pPr marL="11124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4.Во время занятий, линеек, собраний и других мероприятий устройства мобильной связи и иные аудио-видео проигрыватели должны быть отключены и убраны обучающимися в верхнюю одежду, сумку (портфель), специально отведенное место учителем. </a:t>
            </a:r>
            <a:endParaRPr b="0" lang="ru-RU" sz="800" spc="-1" strike="noStrike">
              <a:latin typeface="Arial"/>
            </a:endParaRPr>
          </a:p>
          <a:p>
            <a:pPr marL="11124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5.Обучающийся самостоятельно определяет безопасное место хранения данных предметов, исключающее возможность их кражи или порчи.</a:t>
            </a:r>
            <a:endParaRPr b="0" lang="ru-RU" sz="800" spc="-1" strike="noStrike">
              <a:latin typeface="Arial"/>
            </a:endParaRPr>
          </a:p>
          <a:p>
            <a:pPr marL="11124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6.Ограничение использования устройств мобильной связи накладываются на всех обучающихся, за исключением детей, нуждающихся в пользовании такими устройствами по состоянию здоровья (мониторинг сахара крови при сахарном диабете 1 типа и др.))</a:t>
            </a:r>
            <a:endParaRPr b="0" lang="ru-RU" sz="800" spc="-1" strike="noStrike">
              <a:latin typeface="Arial"/>
            </a:endParaRPr>
          </a:p>
          <a:p>
            <a:pPr marL="11124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Общие рекомендации по профилактике неблагоприятных для здоровья и обучения детей эффектов от воздействия устройств мобильной связи</a:t>
            </a:r>
            <a:endParaRPr b="0" lang="ru-RU" sz="800" spc="-1" strike="noStrike">
              <a:latin typeface="Arial"/>
            </a:endParaRPr>
          </a:p>
          <a:p>
            <a:pPr marL="11124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 .Исключение ношения устройств мобильной связи на шее, поясе, в карманах</a:t>
            </a:r>
            <a:endParaRPr b="0" lang="ru-RU" sz="800" spc="-1" strike="noStrike">
              <a:latin typeface="Arial"/>
            </a:endParaRPr>
          </a:p>
          <a:p>
            <a:pPr marL="11124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одежды с целью снижения негативного влияния на здоровье.</a:t>
            </a:r>
            <a:endParaRPr b="0" lang="ru-RU" sz="800" spc="-1" strike="noStrike">
              <a:latin typeface="Arial"/>
            </a:endParaRPr>
          </a:p>
          <a:p>
            <a:pPr marL="11124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2.Максимальное сокращение времени контакта с устройств мобильной связи.</a:t>
            </a:r>
            <a:endParaRPr b="0" lang="ru-RU" sz="800" spc="-1" strike="noStrike">
              <a:latin typeface="Arial"/>
            </a:endParaRPr>
          </a:p>
          <a:p>
            <a:pPr marL="11124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з .Максимальное удаление устройств мобильной связи от головы в момент</a:t>
            </a:r>
            <a:endParaRPr b="0" lang="ru-RU" sz="800" spc="-1" strike="noStrike">
              <a:latin typeface="Arial"/>
            </a:endParaRPr>
          </a:p>
          <a:p>
            <a:pPr marL="11124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соединения и разговора (с использованием громкой связи и гарнитуры).</a:t>
            </a:r>
            <a:endParaRPr b="0" lang="ru-RU" sz="800" spc="-1" strike="noStrike">
              <a:latin typeface="Arial"/>
            </a:endParaRPr>
          </a:p>
          <a:p>
            <a:pPr marL="11124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4. Максимальное ограничение звонков с устройств мобильной связи в условиях</a:t>
            </a:r>
            <a:endParaRPr b="0" lang="ru-RU" sz="800" spc="-1" strike="noStrike">
              <a:latin typeface="Arial"/>
            </a:endParaRPr>
          </a:p>
          <a:p>
            <a:pPr marL="11124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неустойчивого приема сигнала сотовой связи (автобус, метро, поезд, автомобиль).</a:t>
            </a:r>
            <a:endParaRPr b="0" lang="ru-RU" sz="800" spc="-1" strike="noStrike">
              <a:latin typeface="Arial"/>
            </a:endParaRPr>
          </a:p>
          <a:p>
            <a:pPr marL="11124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5. Размещение устройств мобильной связи на ночь на расстоянии более 2 метров</a:t>
            </a:r>
            <a:endParaRPr b="0" lang="ru-RU" sz="800" spc="-1" strike="noStrike">
              <a:latin typeface="Arial"/>
            </a:endParaRPr>
          </a:p>
          <a:p>
            <a:pPr marL="11124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от головы.</a:t>
            </a:r>
            <a:endParaRPr b="0" lang="ru-RU" sz="800" spc="-1" strike="noStrike">
              <a:latin typeface="Arial"/>
            </a:endParaRPr>
          </a:p>
        </p:txBody>
      </p:sp>
      <p:pic>
        <p:nvPicPr>
          <p:cNvPr id="147" name="object 18" descr=""/>
          <p:cNvPicPr/>
          <p:nvPr/>
        </p:nvPicPr>
        <p:blipFill>
          <a:blip r:embed="rId1"/>
          <a:stretch/>
        </p:blipFill>
        <p:spPr>
          <a:xfrm>
            <a:off x="449640" y="4680000"/>
            <a:ext cx="8366760" cy="1897920"/>
          </a:xfrm>
          <a:prstGeom prst="rect">
            <a:avLst/>
          </a:prstGeom>
          <a:ln w="0">
            <a:noFill/>
          </a:ln>
        </p:spPr>
      </p:pic>
      <p:pic>
        <p:nvPicPr>
          <p:cNvPr id="148" name="" descr=""/>
          <p:cNvPicPr/>
          <p:nvPr/>
        </p:nvPicPr>
        <p:blipFill>
          <a:blip r:embed="rId2"/>
          <a:srcRect l="3762" t="0" r="14439" b="0"/>
          <a:stretch/>
        </p:blipFill>
        <p:spPr>
          <a:xfrm>
            <a:off x="540000" y="1620000"/>
            <a:ext cx="3056400" cy="2353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3240000" y="463320"/>
            <a:ext cx="4602240" cy="1154160"/>
          </a:xfrm>
          <a:prstGeom prst="rect">
            <a:avLst/>
          </a:prstGeom>
          <a:noFill/>
          <a:ln w="0">
            <a:noFill/>
          </a:ln>
        </p:spPr>
        <p:txBody>
          <a:bodyPr lIns="0" rIns="0" tIns="12600" bIns="0" anchor="t">
            <a:noAutofit/>
          </a:bodyPr>
          <a:p>
            <a:pPr marL="12600">
              <a:lnSpc>
                <a:spcPct val="100000"/>
              </a:lnSpc>
              <a:spcBef>
                <a:spcPts val="99"/>
              </a:spcBef>
              <a:buNone/>
            </a:pPr>
            <a:r>
              <a:rPr b="1" lang="ru-RU" sz="2000" spc="-1" strike="noStrike">
                <a:solidFill>
                  <a:srgbClr val="c00000"/>
                </a:solidFill>
                <a:latin typeface="Times New Roman"/>
              </a:rPr>
              <a:t>Пропуски занятий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50" name="object 22"/>
          <p:cNvSpPr/>
          <p:nvPr/>
        </p:nvSpPr>
        <p:spPr>
          <a:xfrm>
            <a:off x="3960000" y="2114280"/>
            <a:ext cx="5285520" cy="40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9360" bIns="0" anchor="t">
            <a:spAutoFit/>
          </a:bodyPr>
          <a:p>
            <a:pPr marL="111240">
              <a:lnSpc>
                <a:spcPct val="101000"/>
              </a:lnSpc>
              <a:spcBef>
                <a:spcPts val="74"/>
              </a:spcBef>
              <a:buNone/>
            </a:pPr>
            <a:endParaRPr b="0" lang="ru-RU" sz="1800" spc="-1" strike="noStrike">
              <a:latin typeface="Arial"/>
            </a:endParaRPr>
          </a:p>
          <a:p>
            <a:pPr marL="111240" algn="ctr">
              <a:lnSpc>
                <a:spcPct val="100000"/>
              </a:lnSpc>
              <a:buNone/>
            </a:pPr>
            <a:endParaRPr b="0" lang="ru-RU" sz="800" spc="-1" strike="noStrike">
              <a:latin typeface="Arial"/>
            </a:endParaRPr>
          </a:p>
        </p:txBody>
      </p:sp>
      <p:pic>
        <p:nvPicPr>
          <p:cNvPr id="151" name="" descr=""/>
          <p:cNvPicPr/>
          <p:nvPr/>
        </p:nvPicPr>
        <p:blipFill>
          <a:blip r:embed="rId1"/>
          <a:srcRect l="49206" t="16868" r="0" b="43753"/>
          <a:stretch/>
        </p:blipFill>
        <p:spPr>
          <a:xfrm>
            <a:off x="6300000" y="494640"/>
            <a:ext cx="2423520" cy="1617120"/>
          </a:xfrm>
          <a:prstGeom prst="rect">
            <a:avLst/>
          </a:prstGeom>
          <a:ln w="0">
            <a:noFill/>
          </a:ln>
        </p:spPr>
      </p:pic>
      <p:pic>
        <p:nvPicPr>
          <p:cNvPr id="152" name="" descr=""/>
          <p:cNvPicPr/>
          <p:nvPr/>
        </p:nvPicPr>
        <p:blipFill>
          <a:blip r:embed="rId2"/>
          <a:srcRect l="0" t="58145" r="49219" b="6912"/>
          <a:stretch/>
        </p:blipFill>
        <p:spPr>
          <a:xfrm>
            <a:off x="6300000" y="2340000"/>
            <a:ext cx="2423160" cy="1437120"/>
          </a:xfrm>
          <a:prstGeom prst="rect">
            <a:avLst/>
          </a:prstGeom>
          <a:ln w="0">
            <a:noFill/>
          </a:ln>
        </p:spPr>
      </p:pic>
      <p:pic>
        <p:nvPicPr>
          <p:cNvPr id="153" name="" descr=""/>
          <p:cNvPicPr/>
          <p:nvPr/>
        </p:nvPicPr>
        <p:blipFill>
          <a:blip r:embed="rId3"/>
          <a:stretch/>
        </p:blipFill>
        <p:spPr>
          <a:xfrm>
            <a:off x="5940000" y="4071600"/>
            <a:ext cx="2725200" cy="2225880"/>
          </a:xfrm>
          <a:prstGeom prst="rect">
            <a:avLst/>
          </a:prstGeom>
          <a:ln w="0">
            <a:noFill/>
          </a:ln>
        </p:spPr>
      </p:pic>
      <p:pic>
        <p:nvPicPr>
          <p:cNvPr id="154" name="" descr=""/>
          <p:cNvPicPr/>
          <p:nvPr/>
        </p:nvPicPr>
        <p:blipFill>
          <a:blip r:embed="rId4"/>
          <a:stretch/>
        </p:blipFill>
        <p:spPr>
          <a:xfrm>
            <a:off x="2178720" y="4500000"/>
            <a:ext cx="2678760" cy="2337480"/>
          </a:xfrm>
          <a:prstGeom prst="rect">
            <a:avLst/>
          </a:prstGeom>
          <a:ln w="0">
            <a:noFill/>
          </a:ln>
        </p:spPr>
      </p:pic>
      <p:sp>
        <p:nvSpPr>
          <p:cNvPr id="155" name="object 1"/>
          <p:cNvSpPr/>
          <p:nvPr/>
        </p:nvSpPr>
        <p:spPr>
          <a:xfrm>
            <a:off x="470880" y="812160"/>
            <a:ext cx="5826600" cy="493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9360" bIns="0" anchor="t">
            <a:spAutoFit/>
          </a:bodyPr>
          <a:p>
            <a:pPr marL="111240">
              <a:lnSpc>
                <a:spcPct val="101000"/>
              </a:lnSpc>
              <a:spcBef>
                <a:spcPts val="74"/>
              </a:spcBef>
              <a:buNone/>
            </a:pPr>
            <a:endParaRPr b="0" lang="ru-RU" sz="1800" spc="-1" strike="noStrike">
              <a:latin typeface="Arial"/>
            </a:endParaRPr>
          </a:p>
          <a:p>
            <a:pPr marL="12600" indent="52200">
              <a:lnSpc>
                <a:spcPct val="99000"/>
              </a:lnSpc>
              <a:spcBef>
                <a:spcPts val="405"/>
              </a:spcBef>
              <a:buNone/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1. </a:t>
            </a:r>
            <a:r>
              <a:rPr b="0" lang="ru-RU" sz="18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Необоснованные пропуски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(прогул, отсутствие по неуважительной причине) занятий и опоздания </a:t>
            </a:r>
            <a:r>
              <a:rPr b="1" lang="ru-RU" sz="1800" spc="-1" strike="noStrike">
                <a:solidFill>
                  <a:srgbClr val="c9211e"/>
                </a:solidFill>
                <a:latin typeface="Times New Roman"/>
                <a:ea typeface="DejaVu Sans"/>
              </a:rPr>
              <a:t>ЗАПРЕЩЕНЫ</a:t>
            </a:r>
            <a:endParaRPr b="0" lang="ru-RU" sz="1800" spc="-1" strike="noStrike">
              <a:latin typeface="Arial"/>
            </a:endParaRPr>
          </a:p>
          <a:p>
            <a:pPr marL="12600" indent="52200">
              <a:lnSpc>
                <a:spcPct val="99000"/>
              </a:lnSpc>
              <a:spcBef>
                <a:spcPts val="405"/>
              </a:spcBef>
              <a:buNone/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2. Пропуск по причине болезни, посещения врачей считается </a:t>
            </a:r>
            <a:r>
              <a:rPr b="0" lang="ru-RU" sz="18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пропуском по уважительной причине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при условии предоставления подтверждающих документов (справка), в противном случае приравнивается к пропуску , указанному в п.1</a:t>
            </a:r>
            <a:endParaRPr b="0" lang="ru-RU" sz="1800" spc="-1" strike="noStrike">
              <a:latin typeface="Arial"/>
            </a:endParaRPr>
          </a:p>
          <a:p>
            <a:pPr marL="12600" indent="52200">
              <a:lnSpc>
                <a:spcPct val="99000"/>
              </a:lnSpc>
              <a:spcBef>
                <a:spcPts val="405"/>
              </a:spcBef>
              <a:buNone/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За каждый пропущенный день, указанный в п. 2, родители (законные представители) обязаны предоставить пояснение в форме объяснительной записки.</a:t>
            </a:r>
            <a:endParaRPr b="0" lang="ru-RU" sz="1800" spc="-1" strike="noStrike">
              <a:latin typeface="Arial"/>
            </a:endParaRPr>
          </a:p>
          <a:p>
            <a:pPr marL="12600" indent="52200">
              <a:lnSpc>
                <a:spcPct val="99000"/>
              </a:lnSpc>
              <a:spcBef>
                <a:spcPts val="405"/>
              </a:spcBef>
              <a:buNone/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3. Пропуск  по заявлению родителей (законных представителей) считается </a:t>
            </a:r>
            <a:r>
              <a:rPr b="0" lang="ru-RU" sz="1800" spc="-1" strike="noStrike" u="sng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пропуском по уважительной причине.</a:t>
            </a:r>
            <a:endParaRPr b="0" lang="ru-RU" sz="1800" spc="-1" strike="noStrike">
              <a:latin typeface="Arial"/>
            </a:endParaRPr>
          </a:p>
          <a:p>
            <a:pPr marL="12600" indent="52200">
              <a:lnSpc>
                <a:spcPct val="99000"/>
              </a:lnSpc>
              <a:spcBef>
                <a:spcPts val="405"/>
              </a:spcBef>
              <a:buNone/>
              <a:tabLst>
                <a:tab algn="l" pos="0"/>
              </a:tabLst>
            </a:pPr>
            <a:endParaRPr b="0" lang="ru-RU" sz="1800" spc="-1" strike="noStrike">
              <a:latin typeface="Arial"/>
            </a:endParaRPr>
          </a:p>
          <a:p>
            <a:pPr marL="12600" indent="52200">
              <a:lnSpc>
                <a:spcPct val="99000"/>
              </a:lnSpc>
              <a:spcBef>
                <a:spcPts val="405"/>
              </a:spcBef>
              <a:buNone/>
              <a:tabLst>
                <a:tab algn="l" pos="0"/>
              </a:tabLst>
            </a:pP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720000" y="458640"/>
            <a:ext cx="7916760" cy="1154160"/>
          </a:xfrm>
          <a:prstGeom prst="rect">
            <a:avLst/>
          </a:prstGeom>
          <a:noFill/>
          <a:ln w="0">
            <a:noFill/>
          </a:ln>
        </p:spPr>
        <p:txBody>
          <a:bodyPr lIns="0" rIns="0" tIns="12600" bIns="0" anchor="t">
            <a:noAutofit/>
          </a:bodyPr>
          <a:p>
            <a:pPr algn="r">
              <a:lnSpc>
                <a:spcPct val="100000"/>
              </a:lnSpc>
              <a:buNone/>
            </a:pPr>
            <a:r>
              <a:rPr b="1" i="1" lang="ru-RU" sz="2500" spc="-1" strike="noStrike">
                <a:solidFill>
                  <a:srgbClr val="c9211e"/>
                </a:solidFill>
                <a:latin typeface="Times New Roman"/>
              </a:rPr>
              <a:t>Как здорово, когда все первое! </a:t>
            </a:r>
            <a:br>
              <a:rPr sz="2500"/>
            </a:br>
            <a:r>
              <a:rPr b="1" i="1" lang="ru-RU" sz="2500" spc="-1" strike="noStrike">
                <a:solidFill>
                  <a:srgbClr val="c9211e"/>
                </a:solidFill>
                <a:latin typeface="Times New Roman"/>
              </a:rPr>
              <a:t>Первое сентября, первый раз — в первый класс, </a:t>
            </a:r>
            <a:br>
              <a:rPr sz="2500"/>
            </a:br>
            <a:r>
              <a:rPr b="1" i="1" lang="ru-RU" sz="2500" spc="-1" strike="noStrike">
                <a:solidFill>
                  <a:srgbClr val="c9211e"/>
                </a:solidFill>
                <a:latin typeface="Times New Roman"/>
              </a:rPr>
              <a:t>первый звонок, первый урок, первая учительница и первая школьная любовь!</a:t>
            </a:r>
            <a:br>
              <a:rPr sz="2500"/>
            </a:br>
            <a:br>
              <a:rPr sz="2500"/>
            </a:br>
            <a:endParaRPr b="0" lang="ru-RU" sz="2500" spc="-1" strike="noStrike">
              <a:latin typeface="Arial"/>
            </a:endParaRPr>
          </a:p>
        </p:txBody>
      </p:sp>
      <p:sp>
        <p:nvSpPr>
          <p:cNvPr id="87" name="object 21"/>
          <p:cNvSpPr/>
          <p:nvPr/>
        </p:nvSpPr>
        <p:spPr>
          <a:xfrm>
            <a:off x="590040" y="925920"/>
            <a:ext cx="7744320" cy="373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8" name="" descr=""/>
          <p:cNvPicPr/>
          <p:nvPr/>
        </p:nvPicPr>
        <p:blipFill>
          <a:blip r:embed="rId1"/>
          <a:stretch/>
        </p:blipFill>
        <p:spPr>
          <a:xfrm>
            <a:off x="360000" y="3478680"/>
            <a:ext cx="8457840" cy="2999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" descr=""/>
          <p:cNvPicPr/>
          <p:nvPr/>
        </p:nvPicPr>
        <p:blipFill>
          <a:blip r:embed="rId1"/>
          <a:srcRect l="0" t="0" r="0" b="9528"/>
          <a:stretch/>
        </p:blipFill>
        <p:spPr>
          <a:xfrm>
            <a:off x="540000" y="450000"/>
            <a:ext cx="7557840" cy="5127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3238560" y="510480"/>
            <a:ext cx="3303000" cy="1154160"/>
          </a:xfrm>
          <a:prstGeom prst="rect">
            <a:avLst/>
          </a:prstGeom>
          <a:noFill/>
          <a:ln w="0">
            <a:noFill/>
          </a:ln>
        </p:spPr>
        <p:txBody>
          <a:bodyPr lIns="0" rIns="0" tIns="12600" bIns="0" anchor="t">
            <a:noAutofit/>
          </a:bodyPr>
          <a:p>
            <a:pPr marL="12600">
              <a:lnSpc>
                <a:spcPct val="100000"/>
              </a:lnSpc>
              <a:spcBef>
                <a:spcPts val="99"/>
              </a:spcBef>
              <a:buNone/>
            </a:pPr>
            <a:r>
              <a:rPr b="1" lang="ru-RU" sz="2000" spc="-12" strike="noStrike">
                <a:solidFill>
                  <a:srgbClr val="c00000"/>
                </a:solidFill>
                <a:latin typeface="Times New Roman"/>
              </a:rPr>
              <a:t>Часто</a:t>
            </a:r>
            <a:r>
              <a:rPr b="1" lang="ru-RU" sz="2000" spc="-21" strike="noStrike">
                <a:solidFill>
                  <a:srgbClr val="c00000"/>
                </a:solidFill>
                <a:latin typeface="Times New Roman"/>
              </a:rPr>
              <a:t> </a:t>
            </a:r>
            <a:r>
              <a:rPr b="1" lang="ru-RU" sz="2000" spc="-7" strike="noStrike">
                <a:solidFill>
                  <a:srgbClr val="c00000"/>
                </a:solidFill>
                <a:latin typeface="Times New Roman"/>
              </a:rPr>
              <a:t>задаваемые</a:t>
            </a:r>
            <a:r>
              <a:rPr b="1" lang="ru-RU" sz="2000" spc="-21" strike="noStrike">
                <a:solidFill>
                  <a:srgbClr val="c00000"/>
                </a:solidFill>
                <a:latin typeface="Times New Roman"/>
              </a:rPr>
              <a:t> </a:t>
            </a:r>
            <a:r>
              <a:rPr b="1" lang="ru-RU" sz="2000" spc="-7" strike="noStrike">
                <a:solidFill>
                  <a:srgbClr val="c00000"/>
                </a:solidFill>
                <a:latin typeface="Times New Roman"/>
              </a:rPr>
              <a:t>вопросы</a:t>
            </a:r>
            <a:r>
              <a:rPr b="1" lang="ru-RU" sz="2000" spc="-15" strike="noStrike">
                <a:solidFill>
                  <a:srgbClr val="c00000"/>
                </a:solidFill>
                <a:latin typeface="Times New Roman"/>
              </a:rPr>
              <a:t> </a:t>
            </a:r>
            <a:r>
              <a:rPr b="1" lang="ru-RU" sz="2000" spc="-1" strike="noStrike">
                <a:solidFill>
                  <a:srgbClr val="c00000"/>
                </a:solidFill>
                <a:latin typeface="Times New Roman"/>
              </a:rPr>
              <a:t>: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58" name="object 3"/>
          <p:cNvSpPr/>
          <p:nvPr/>
        </p:nvSpPr>
        <p:spPr>
          <a:xfrm>
            <a:off x="612000" y="968760"/>
            <a:ext cx="8040240" cy="249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698400" indent="-228600">
              <a:lnSpc>
                <a:spcPct val="100000"/>
              </a:lnSpc>
              <a:spcBef>
                <a:spcPts val="99"/>
              </a:spcBef>
              <a:buClr>
                <a:srgbClr val="ff0000"/>
              </a:buClr>
              <a:buFont typeface="StarSymbol"/>
              <a:buAutoNum type="arabicPeriod"/>
              <a:tabLst>
                <a:tab algn="l" pos="698400"/>
              </a:tabLst>
            </a:pPr>
            <a:r>
              <a:rPr b="0" lang="ru-RU" sz="1800" spc="-52" strike="noStrike">
                <a:solidFill>
                  <a:srgbClr val="ff0000"/>
                </a:solidFill>
                <a:latin typeface="Times New Roman"/>
                <a:ea typeface="DejaVu Sans"/>
              </a:rPr>
              <a:t>Где</a:t>
            </a:r>
            <a:r>
              <a:rPr b="0" lang="ru-RU" sz="1800" spc="9" strike="noStrike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26" strike="noStrike">
                <a:solidFill>
                  <a:srgbClr val="ff0000"/>
                </a:solidFill>
                <a:latin typeface="Times New Roman"/>
                <a:ea typeface="DejaVu Sans"/>
              </a:rPr>
              <a:t>проходят</a:t>
            </a:r>
            <a:r>
              <a:rPr b="0" lang="ru-RU" sz="1800" spc="-12" strike="noStrike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уроки</a:t>
            </a:r>
            <a:r>
              <a:rPr b="0" lang="ru-RU" sz="1800" spc="-12" strike="noStrike">
                <a:solidFill>
                  <a:srgbClr val="ff0000"/>
                </a:solidFill>
                <a:latin typeface="Times New Roman"/>
                <a:ea typeface="DejaVu Sans"/>
              </a:rPr>
              <a:t> физической</a:t>
            </a:r>
            <a:r>
              <a:rPr b="0" lang="ru-RU" sz="1800" spc="-15" strike="noStrike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26" strike="noStrike">
                <a:solidFill>
                  <a:srgbClr val="ff0000"/>
                </a:solidFill>
                <a:latin typeface="Times New Roman"/>
                <a:ea typeface="DejaVu Sans"/>
              </a:rPr>
              <a:t>культуры</a:t>
            </a:r>
            <a:r>
              <a:rPr b="0" lang="ru-RU" sz="1800" spc="-7" strike="noStrike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?</a:t>
            </a:r>
            <a:endParaRPr b="0" lang="ru-RU" sz="1800" spc="-1" strike="noStrike">
              <a:latin typeface="Arial"/>
            </a:endParaRPr>
          </a:p>
          <a:p>
            <a:pPr marL="12600" indent="457200">
              <a:lnSpc>
                <a:spcPct val="99000"/>
              </a:lnSpc>
              <a:spcBef>
                <a:spcPts val="60"/>
              </a:spcBef>
              <a:buNone/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Осенью и  весной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, если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21" strike="noStrike">
                <a:solidFill>
                  <a:srgbClr val="000000"/>
                </a:solidFill>
                <a:latin typeface="Times New Roman"/>
                <a:ea typeface="DejaVu Sans"/>
              </a:rPr>
              <a:t>погода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позволяет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,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то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на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улице.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Зимой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 зале. </a:t>
            </a:r>
            <a:endParaRPr b="0" lang="ru-RU" sz="1800" spc="-1" strike="noStrike">
              <a:latin typeface="Arial"/>
            </a:endParaRPr>
          </a:p>
          <a:p>
            <a:pPr marL="469800" indent="-457200">
              <a:lnSpc>
                <a:spcPts val="2109"/>
              </a:lnSpc>
              <a:buClr>
                <a:srgbClr val="ff0000"/>
              </a:buClr>
              <a:buFont typeface="StarSymbol"/>
              <a:buAutoNum type="arabicPeriod" startAt="3"/>
              <a:tabLst>
                <a:tab algn="l" pos="469440"/>
                <a:tab algn="l" pos="469800"/>
              </a:tabLst>
            </a:pPr>
            <a:r>
              <a:rPr b="0" lang="ru-RU" sz="1800" spc="-15" strike="noStrike">
                <a:solidFill>
                  <a:srgbClr val="ff0000"/>
                </a:solidFill>
                <a:latin typeface="Times New Roman"/>
                <a:ea typeface="DejaVu Sans"/>
              </a:rPr>
              <a:t>2.Могут</a:t>
            </a:r>
            <a:r>
              <a:rPr b="0" lang="ru-RU" sz="1800" spc="-7" strike="noStrike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ли</a:t>
            </a:r>
            <a:r>
              <a:rPr b="0" lang="ru-RU" sz="1800" spc="409" strike="noStrike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ff0000"/>
                </a:solidFill>
                <a:latin typeface="Times New Roman"/>
                <a:ea typeface="DejaVu Sans"/>
              </a:rPr>
              <a:t>родители</a:t>
            </a:r>
            <a:r>
              <a:rPr b="0" lang="ru-RU" sz="18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26" strike="noStrike">
                <a:solidFill>
                  <a:srgbClr val="ff0000"/>
                </a:solidFill>
                <a:latin typeface="Times New Roman"/>
                <a:ea typeface="DejaVu Sans"/>
              </a:rPr>
              <a:t>проходить</a:t>
            </a:r>
            <a:r>
              <a:rPr b="0" lang="ru-RU" sz="1800" spc="-7" strike="noStrike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в</a:t>
            </a:r>
            <a:r>
              <a:rPr b="0" lang="ru-RU" sz="1800" spc="415" strike="noStrike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21" strike="noStrike">
                <a:solidFill>
                  <a:srgbClr val="ff0000"/>
                </a:solidFill>
                <a:latin typeface="Times New Roman"/>
                <a:ea typeface="DejaVu Sans"/>
              </a:rPr>
              <a:t>школу?</a:t>
            </a:r>
            <a:endParaRPr b="0" lang="ru-RU" sz="1800" spc="-1" strike="noStrike">
              <a:latin typeface="Arial"/>
            </a:endParaRPr>
          </a:p>
          <a:p>
            <a:pPr marL="12600" indent="457200">
              <a:lnSpc>
                <a:spcPct val="100000"/>
              </a:lnSpc>
              <a:spcBef>
                <a:spcPts val="14"/>
              </a:spcBef>
              <a:buNone/>
              <a:tabLst>
                <a:tab algn="l" pos="0"/>
              </a:tabLst>
            </a:pP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Согласно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требованиям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безопасности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родители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 </a:t>
            </a:r>
            <a:r>
              <a:rPr b="0" lang="ru-RU" sz="1800" spc="-26" strike="noStrike">
                <a:solidFill>
                  <a:srgbClr val="000000"/>
                </a:solidFill>
                <a:latin typeface="Times New Roman"/>
                <a:ea typeface="DejaVu Sans"/>
              </a:rPr>
              <a:t>школу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приглашаются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на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родительские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собрания,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праздники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и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на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беседу с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учителем.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ru-RU" sz="1800" spc="-1" strike="noStrike">
              <a:latin typeface="Arial"/>
            </a:endParaRPr>
          </a:p>
          <a:p>
            <a:pPr marL="12600" indent="457200">
              <a:lnSpc>
                <a:spcPts val="2180"/>
              </a:lnSpc>
              <a:spcBef>
                <a:spcPts val="6"/>
              </a:spcBef>
              <a:buNone/>
              <a:tabLst>
                <a:tab algn="l" pos="0"/>
              </a:tabLst>
            </a:pPr>
            <a:endParaRPr b="0" lang="ru-RU" sz="1800" spc="-1" strike="noStrike">
              <a:latin typeface="Arial"/>
            </a:endParaRPr>
          </a:p>
          <a:p>
            <a:pPr marL="12600" indent="457200">
              <a:lnSpc>
                <a:spcPts val="2180"/>
              </a:lnSpc>
              <a:spcBef>
                <a:spcPts val="6"/>
              </a:spcBef>
              <a:buNone/>
              <a:tabLst>
                <a:tab algn="l" pos="0"/>
              </a:tabLst>
            </a:pPr>
            <a:endParaRPr b="0" lang="ru-RU" sz="1800" spc="-1" strike="noStrike">
              <a:latin typeface="Arial"/>
            </a:endParaRPr>
          </a:p>
          <a:p>
            <a:pPr marL="12600" indent="457200">
              <a:lnSpc>
                <a:spcPts val="2180"/>
              </a:lnSpc>
              <a:spcBef>
                <a:spcPts val="6"/>
              </a:spcBef>
              <a:buNone/>
              <a:tabLst>
                <a:tab algn="l" pos="0"/>
              </a:tabLst>
            </a:pPr>
            <a:r>
              <a:rPr b="0" lang="ru-RU" sz="1800" spc="-32" strike="noStrike">
                <a:solidFill>
                  <a:srgbClr val="000000"/>
                </a:solidFill>
                <a:latin typeface="Times New Roman"/>
                <a:ea typeface="DejaVu Sans"/>
              </a:rPr>
              <a:t>Уважаемые</a:t>
            </a:r>
            <a:r>
              <a:rPr b="0" lang="ru-RU" sz="1800" spc="1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родители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!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Подберите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21" strike="noStrike">
                <a:solidFill>
                  <a:srgbClr val="000000"/>
                </a:solidFill>
                <a:latin typeface="Times New Roman"/>
                <a:ea typeface="DejaVu Sans"/>
              </a:rPr>
              <a:t>удобную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обувь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для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детей.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Если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не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умеет </a:t>
            </a:r>
            <a:r>
              <a:rPr b="0" lang="ru-RU" sz="1800" spc="-43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завязывать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шнурки-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21" strike="noStrike">
                <a:solidFill>
                  <a:srgbClr val="000000"/>
                </a:solidFill>
                <a:latin typeface="Times New Roman"/>
                <a:ea typeface="DejaVu Sans"/>
              </a:rPr>
              <a:t>научите</a:t>
            </a:r>
            <a:r>
              <a:rPr b="0" lang="ru-RU" sz="1800" spc="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или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купите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такую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обувь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, </a:t>
            </a:r>
            <a:r>
              <a:rPr b="0" lang="ru-RU" sz="1800" spc="-35" strike="noStrike">
                <a:solidFill>
                  <a:srgbClr val="000000"/>
                </a:solidFill>
                <a:latin typeface="Times New Roman"/>
                <a:ea typeface="DejaVu Sans"/>
              </a:rPr>
              <a:t>где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не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41" strike="noStrike">
                <a:solidFill>
                  <a:srgbClr val="000000"/>
                </a:solidFill>
                <a:latin typeface="Times New Roman"/>
                <a:ea typeface="DejaVu Sans"/>
              </a:rPr>
              <a:t>будет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шнурков.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object 2"/>
          <p:cNvSpPr/>
          <p:nvPr/>
        </p:nvSpPr>
        <p:spPr>
          <a:xfrm>
            <a:off x="578880" y="715680"/>
            <a:ext cx="7839720" cy="383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698400" indent="-229320">
              <a:lnSpc>
                <a:spcPct val="100000"/>
              </a:lnSpc>
              <a:spcBef>
                <a:spcPts val="99"/>
              </a:spcBef>
              <a:buClr>
                <a:srgbClr val="ff0000"/>
              </a:buClr>
              <a:buFont typeface="StarSymbol"/>
              <a:buAutoNum type="arabicPeriod" startAt="4"/>
              <a:tabLst>
                <a:tab algn="l" pos="698400"/>
              </a:tabLst>
            </a:pPr>
            <a:r>
              <a:rPr b="0" lang="ru-RU" sz="1800" spc="-26" strike="noStrike">
                <a:solidFill>
                  <a:srgbClr val="ff0000"/>
                </a:solidFill>
                <a:latin typeface="Times New Roman"/>
                <a:ea typeface="DejaVu Sans"/>
              </a:rPr>
              <a:t>3.Может</a:t>
            </a:r>
            <a:r>
              <a:rPr b="0" lang="ru-RU" sz="1800" spc="-7" strike="noStrike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ли</a:t>
            </a:r>
            <a:r>
              <a:rPr b="0" lang="ru-RU" sz="1800" spc="-12" strike="noStrike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ff0000"/>
                </a:solidFill>
                <a:latin typeface="Times New Roman"/>
                <a:ea typeface="DejaVu Sans"/>
              </a:rPr>
              <a:t>первоклассник</a:t>
            </a:r>
            <a:r>
              <a:rPr b="0" lang="ru-RU" sz="18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 сам</a:t>
            </a:r>
            <a:r>
              <a:rPr b="0" lang="ru-RU" sz="1800" spc="-12" strike="noStrike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21" strike="noStrike">
                <a:solidFill>
                  <a:srgbClr val="ff0000"/>
                </a:solidFill>
                <a:latin typeface="Times New Roman"/>
                <a:ea typeface="DejaVu Sans"/>
              </a:rPr>
              <a:t>выходить</a:t>
            </a:r>
            <a:r>
              <a:rPr b="0" lang="ru-RU" sz="18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ff0000"/>
                </a:solidFill>
                <a:latin typeface="Times New Roman"/>
                <a:ea typeface="DejaVu Sans"/>
              </a:rPr>
              <a:t>из </a:t>
            </a:r>
            <a:r>
              <a:rPr b="0" lang="ru-RU" sz="1800" spc="-26" strike="noStrike">
                <a:solidFill>
                  <a:srgbClr val="ff0000"/>
                </a:solidFill>
                <a:latin typeface="Times New Roman"/>
                <a:ea typeface="DejaVu Sans"/>
              </a:rPr>
              <a:t>школы</a:t>
            </a:r>
            <a:r>
              <a:rPr b="0" lang="ru-RU" sz="1800" spc="-7" strike="noStrike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?</a:t>
            </a:r>
            <a:endParaRPr b="0" lang="ru-RU" sz="1800" spc="-1" strike="noStrike">
              <a:latin typeface="Arial"/>
            </a:endParaRPr>
          </a:p>
          <a:p>
            <a:pPr marL="12600" indent="457200">
              <a:lnSpc>
                <a:spcPct val="102000"/>
              </a:lnSpc>
              <a:buNone/>
              <a:tabLst>
                <a:tab algn="l" pos="0"/>
              </a:tabLst>
            </a:pPr>
            <a:r>
              <a:rPr b="0" lang="ru-RU" sz="1800" spc="-35" strike="noStrike">
                <a:solidFill>
                  <a:srgbClr val="000000"/>
                </a:solidFill>
                <a:latin typeface="Times New Roman"/>
                <a:ea typeface="DejaVu Sans"/>
              </a:rPr>
              <a:t>Нет,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не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41" strike="noStrike">
                <a:solidFill>
                  <a:srgbClr val="000000"/>
                </a:solidFill>
                <a:latin typeface="Times New Roman"/>
                <a:ea typeface="DejaVu Sans"/>
              </a:rPr>
              <a:t>может.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Дети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21" strike="noStrike">
                <a:solidFill>
                  <a:srgbClr val="000000"/>
                </a:solidFill>
                <a:latin typeface="Times New Roman"/>
                <a:ea typeface="DejaVu Sans"/>
              </a:rPr>
              <a:t>выходят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на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прогулку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26" strike="noStrike">
                <a:solidFill>
                  <a:srgbClr val="000000"/>
                </a:solidFill>
                <a:latin typeface="Times New Roman"/>
                <a:ea typeface="DejaVu Sans"/>
              </a:rPr>
              <a:t>только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с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учителем.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После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урока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ребенка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забирает родитель (или другое лицо по заявлению родителя)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endParaRPr b="0" lang="ru-RU" sz="1800" spc="-1" strike="noStrike">
              <a:latin typeface="Arial"/>
            </a:endParaRPr>
          </a:p>
          <a:p>
            <a:pPr marL="698400" indent="-229320">
              <a:lnSpc>
                <a:spcPts val="2089"/>
              </a:lnSpc>
              <a:buClr>
                <a:srgbClr val="ff0000"/>
              </a:buClr>
              <a:buFont typeface="StarSymbol"/>
              <a:buAutoNum type="arabicPeriod" startAt="5"/>
              <a:tabLst>
                <a:tab algn="l" pos="698400"/>
              </a:tabLst>
            </a:pPr>
            <a:r>
              <a:rPr b="0" lang="ru-RU" sz="1800" spc="-35" strike="noStrike">
                <a:solidFill>
                  <a:srgbClr val="ff0000"/>
                </a:solidFill>
                <a:latin typeface="Times New Roman"/>
                <a:ea typeface="DejaVu Sans"/>
              </a:rPr>
              <a:t>4. Будут</a:t>
            </a:r>
            <a:r>
              <a:rPr b="0" lang="ru-RU" sz="18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 ли</a:t>
            </a:r>
            <a:r>
              <a:rPr b="0" lang="ru-RU" sz="1800" spc="-7" strike="noStrike">
                <a:solidFill>
                  <a:srgbClr val="ff0000"/>
                </a:solidFill>
                <a:latin typeface="Times New Roman"/>
                <a:ea typeface="DejaVu Sans"/>
              </a:rPr>
              <a:t> первоклассники</a:t>
            </a:r>
            <a:r>
              <a:rPr b="0" lang="ru-RU" sz="18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ff0000"/>
                </a:solidFill>
                <a:latin typeface="Times New Roman"/>
                <a:ea typeface="DejaVu Sans"/>
              </a:rPr>
              <a:t>изучать</a:t>
            </a:r>
            <a:r>
              <a:rPr b="0" lang="ru-RU" sz="18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 иностранный </a:t>
            </a:r>
            <a:r>
              <a:rPr b="0" lang="ru-RU" sz="1800" spc="-7" strike="noStrike">
                <a:solidFill>
                  <a:srgbClr val="ff0000"/>
                </a:solidFill>
                <a:latin typeface="Times New Roman"/>
                <a:ea typeface="DejaVu Sans"/>
              </a:rPr>
              <a:t>язык?</a:t>
            </a:r>
            <a:endParaRPr b="0" lang="ru-RU" sz="1800" spc="-1" strike="noStrike">
              <a:latin typeface="Arial"/>
            </a:endParaRPr>
          </a:p>
          <a:p>
            <a:pPr marL="12600" indent="114480">
              <a:lnSpc>
                <a:spcPct val="100000"/>
              </a:lnSpc>
              <a:spcBef>
                <a:spcPts val="40"/>
              </a:spcBef>
              <a:buNone/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учебном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плане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начальной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26" strike="noStrike">
                <a:solidFill>
                  <a:srgbClr val="000000"/>
                </a:solidFill>
                <a:latin typeface="Times New Roman"/>
                <a:ea typeface="DejaVu Sans"/>
              </a:rPr>
              <a:t>школы</a:t>
            </a:r>
            <a:r>
              <a:rPr b="0" lang="ru-RU" sz="1800" spc="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обязательное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изучение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26" strike="noStrike">
                <a:solidFill>
                  <a:srgbClr val="000000"/>
                </a:solidFill>
                <a:latin typeface="Times New Roman"/>
                <a:ea typeface="DejaVu Sans"/>
              </a:rPr>
              <a:t>английского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языка </a:t>
            </a:r>
            <a:r>
              <a:rPr b="0" lang="ru-RU" sz="1800" spc="-43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начинается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со 2 класса. </a:t>
            </a:r>
            <a:endParaRPr b="0" lang="ru-RU" sz="1800" spc="-1" strike="noStrike">
              <a:latin typeface="Arial"/>
            </a:endParaRPr>
          </a:p>
          <a:p>
            <a:pPr marL="698400" indent="-229320">
              <a:lnSpc>
                <a:spcPts val="2089"/>
              </a:lnSpc>
              <a:buClr>
                <a:srgbClr val="ff0000"/>
              </a:buClr>
              <a:buFont typeface="StarSymbol"/>
              <a:buAutoNum type="arabicPeriod" startAt="6"/>
              <a:tabLst>
                <a:tab algn="l" pos="698400"/>
              </a:tabLst>
            </a:pPr>
            <a:r>
              <a:rPr b="0" lang="ru-RU" sz="1800" spc="-15" strike="noStrike">
                <a:solidFill>
                  <a:srgbClr val="ff0000"/>
                </a:solidFill>
                <a:latin typeface="Times New Roman"/>
                <a:ea typeface="DejaVu Sans"/>
              </a:rPr>
              <a:t>5.Какая</a:t>
            </a:r>
            <a:r>
              <a:rPr b="0" lang="ru-RU" sz="18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ff0000"/>
                </a:solidFill>
                <a:latin typeface="Times New Roman"/>
                <a:ea typeface="DejaVu Sans"/>
              </a:rPr>
              <a:t>воспитательная</a:t>
            </a:r>
            <a:r>
              <a:rPr b="0" lang="ru-RU" sz="18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ff0000"/>
                </a:solidFill>
                <a:latin typeface="Times New Roman"/>
                <a:ea typeface="DejaVu Sans"/>
              </a:rPr>
              <a:t>работа</a:t>
            </a:r>
            <a:r>
              <a:rPr b="0" lang="ru-RU" sz="1800" spc="429" strike="noStrike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ff0000"/>
                </a:solidFill>
                <a:latin typeface="Times New Roman"/>
                <a:ea typeface="DejaVu Sans"/>
              </a:rPr>
              <a:t>проводится</a:t>
            </a:r>
            <a:r>
              <a:rPr b="0" lang="ru-RU" sz="18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 в 1 классе?</a:t>
            </a:r>
            <a:endParaRPr b="0" lang="ru-RU" sz="1800" spc="-1" strike="noStrike">
              <a:latin typeface="Arial"/>
            </a:endParaRPr>
          </a:p>
          <a:p>
            <a:pPr marL="12600">
              <a:lnSpc>
                <a:spcPct val="99000"/>
              </a:lnSpc>
              <a:spcBef>
                <a:spcPts val="60"/>
              </a:spcBef>
              <a:buNone/>
              <a:tabLst>
                <a:tab algn="l" pos="69840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нашей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26" strike="noStrike">
                <a:solidFill>
                  <a:srgbClr val="000000"/>
                </a:solidFill>
                <a:latin typeface="Times New Roman"/>
                <a:ea typeface="DejaVu Sans"/>
              </a:rPr>
              <a:t>школе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календарный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план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воспитательной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работы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формируется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с учетом ФГОС и ФОП в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августе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месяце. </a:t>
            </a:r>
            <a:r>
              <a:rPr b="0" lang="ru-RU" sz="1800" spc="-43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Классный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21" strike="noStrike">
                <a:solidFill>
                  <a:srgbClr val="000000"/>
                </a:solidFill>
                <a:latin typeface="Times New Roman"/>
                <a:ea typeface="DejaVu Sans"/>
              </a:rPr>
              <a:t>руководитель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доведет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на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21" strike="noStrike">
                <a:solidFill>
                  <a:srgbClr val="000000"/>
                </a:solidFill>
                <a:latin typeface="Times New Roman"/>
                <a:ea typeface="DejaVu Sans"/>
              </a:rPr>
              <a:t>родительском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собрании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о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мероприятиях,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26" strike="noStrike">
                <a:solidFill>
                  <a:srgbClr val="000000"/>
                </a:solidFill>
                <a:latin typeface="Times New Roman"/>
                <a:ea typeface="DejaVu Sans"/>
              </a:rPr>
              <a:t>которые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41" strike="noStrike">
                <a:solidFill>
                  <a:srgbClr val="000000"/>
                </a:solidFill>
                <a:latin typeface="Times New Roman"/>
                <a:ea typeface="DejaVu Sans"/>
              </a:rPr>
              <a:t>будут</a:t>
            </a:r>
            <a:r>
              <a:rPr b="0" lang="ru-RU" sz="1800" spc="1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26" strike="noStrike">
                <a:solidFill>
                  <a:srgbClr val="000000"/>
                </a:solidFill>
                <a:latin typeface="Times New Roman"/>
                <a:ea typeface="DejaVu Sans"/>
              </a:rPr>
              <a:t>проходить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в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течении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26" strike="noStrike">
                <a:solidFill>
                  <a:srgbClr val="000000"/>
                </a:solidFill>
                <a:latin typeface="Times New Roman"/>
                <a:ea typeface="DejaVu Sans"/>
              </a:rPr>
              <a:t>года.</a:t>
            </a:r>
            <a:endParaRPr b="0" lang="ru-RU" sz="1800" spc="-1" strike="noStrike">
              <a:latin typeface="Arial"/>
            </a:endParaRPr>
          </a:p>
          <a:p>
            <a:pPr marL="755640" indent="-229320">
              <a:lnSpc>
                <a:spcPts val="2126"/>
              </a:lnSpc>
              <a:spcBef>
                <a:spcPts val="45"/>
              </a:spcBef>
              <a:buClr>
                <a:srgbClr val="ff0000"/>
              </a:buClr>
              <a:buFont typeface="StarSymbol"/>
              <a:buAutoNum type="arabicPeriod" startAt="7"/>
              <a:tabLst>
                <a:tab algn="l" pos="755640"/>
              </a:tabLst>
            </a:pPr>
            <a:r>
              <a:rPr b="0" lang="ru-RU" sz="18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6.Есть</a:t>
            </a:r>
            <a:r>
              <a:rPr b="0" lang="ru-RU" sz="1800" spc="-15" strike="noStrike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ли</a:t>
            </a:r>
            <a:r>
              <a:rPr b="0" lang="ru-RU" sz="1800" spc="-15" strike="noStrike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в</a:t>
            </a:r>
            <a:r>
              <a:rPr b="0" lang="ru-RU" sz="1800" spc="-12" strike="noStrike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26" strike="noStrike">
                <a:solidFill>
                  <a:srgbClr val="ff0000"/>
                </a:solidFill>
                <a:latin typeface="Times New Roman"/>
                <a:ea typeface="DejaVu Sans"/>
              </a:rPr>
              <a:t>школе</a:t>
            </a:r>
            <a:r>
              <a:rPr b="0" lang="ru-RU" sz="1800" spc="-12" strike="noStrike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ff0000"/>
                </a:solidFill>
                <a:latin typeface="Times New Roman"/>
                <a:ea typeface="DejaVu Sans"/>
              </a:rPr>
              <a:t>логопед?</a:t>
            </a:r>
            <a:endParaRPr b="0" lang="ru-RU" sz="1800" spc="-1" strike="noStrike">
              <a:latin typeface="Arial"/>
            </a:endParaRPr>
          </a:p>
          <a:p>
            <a:pPr marL="12600">
              <a:lnSpc>
                <a:spcPts val="2126"/>
              </a:lnSpc>
              <a:buNone/>
              <a:tabLst>
                <a:tab algn="l" pos="75564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26" strike="noStrike">
                <a:solidFill>
                  <a:srgbClr val="000000"/>
                </a:solidFill>
                <a:latin typeface="Times New Roman"/>
                <a:ea typeface="DejaVu Sans"/>
              </a:rPr>
              <a:t>школе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есть</a:t>
            </a:r>
            <a:r>
              <a:rPr b="0" lang="ru-RU" sz="1800" spc="41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служба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поддержки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учащихся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:</a:t>
            </a:r>
            <a:r>
              <a:rPr b="0" lang="ru-RU" sz="1800" spc="409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учитель-логопед,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педагог-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психолог.</a:t>
            </a:r>
            <a:r>
              <a:rPr b="0" lang="ru-RU" sz="1800" spc="41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2"/>
          <p:cNvSpPr/>
          <p:nvPr/>
        </p:nvSpPr>
        <p:spPr>
          <a:xfrm>
            <a:off x="-105840" y="1800000"/>
            <a:ext cx="5142600" cy="1154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noAutofit/>
          </a:bodyPr>
          <a:p>
            <a:pPr marL="12600" algn="ctr">
              <a:lnSpc>
                <a:spcPct val="100000"/>
              </a:lnSpc>
              <a:spcBef>
                <a:spcPts val="99"/>
              </a:spcBef>
              <a:buNone/>
            </a:pPr>
            <a:endParaRPr b="0" lang="ru-RU" sz="1800" spc="-1" strike="noStrike">
              <a:latin typeface="Arial"/>
            </a:endParaRPr>
          </a:p>
          <a:p>
            <a:pPr marL="12600" algn="ctr">
              <a:lnSpc>
                <a:spcPct val="100000"/>
              </a:lnSpc>
              <a:spcBef>
                <a:spcPts val="99"/>
              </a:spcBef>
              <a:buNone/>
            </a:pPr>
            <a:endParaRPr b="0" lang="ru-RU" sz="1800" spc="-1" strike="noStrike">
              <a:latin typeface="Arial"/>
            </a:endParaRPr>
          </a:p>
          <a:p>
            <a:pPr marL="12600" algn="ctr">
              <a:lnSpc>
                <a:spcPct val="100000"/>
              </a:lnSpc>
              <a:spcBef>
                <a:spcPts val="99"/>
              </a:spcBef>
              <a:buNone/>
            </a:pPr>
            <a:r>
              <a:rPr b="1" lang="ru-RU" sz="1800" spc="-1" strike="noStrike">
                <a:solidFill>
                  <a:srgbClr val="111111"/>
                </a:solidFill>
                <a:latin typeface="Times New Roman"/>
                <a:ea typeface="DejaVu Sans"/>
              </a:rPr>
              <a:t>Директор</a:t>
            </a:r>
            <a:br>
              <a:rPr sz="1800"/>
            </a:br>
            <a:r>
              <a:rPr b="1" lang="ru-RU" sz="1800" spc="-1" strike="noStrike">
                <a:solidFill>
                  <a:srgbClr val="111111"/>
                </a:solidFill>
                <a:latin typeface="Times New Roman"/>
                <a:ea typeface="DejaVu Sans"/>
              </a:rPr>
              <a:t>Шипко Ксения Васильевна</a:t>
            </a:r>
            <a:br>
              <a:rPr sz="1800"/>
            </a:br>
            <a:r>
              <a:rPr b="1" lang="ru-RU" sz="1800" spc="-1" strike="noStrike">
                <a:solidFill>
                  <a:srgbClr val="111111"/>
                </a:solidFill>
                <a:latin typeface="Times New Roman"/>
                <a:ea typeface="DejaVu Sans"/>
              </a:rPr>
              <a:t>+79781736598</a:t>
            </a:r>
            <a:br>
              <a:rPr sz="1800"/>
            </a:br>
            <a:r>
              <a:rPr b="1" lang="ru-RU" sz="1800" spc="-1" strike="noStrike">
                <a:solidFill>
                  <a:srgbClr val="111111"/>
                </a:solidFill>
                <a:latin typeface="Times New Roman"/>
                <a:ea typeface="DejaVu Sans"/>
              </a:rPr>
              <a:t>Зам. директора по УВР</a:t>
            </a:r>
            <a:br>
              <a:rPr sz="1800"/>
            </a:br>
            <a:r>
              <a:rPr b="1" lang="ru-RU" sz="1800" spc="-1" strike="noStrike">
                <a:solidFill>
                  <a:srgbClr val="111111"/>
                </a:solidFill>
                <a:latin typeface="Times New Roman"/>
                <a:ea typeface="DejaVu Sans"/>
              </a:rPr>
              <a:t>Горова Лариса Ефимовна</a:t>
            </a:r>
            <a:br>
              <a:rPr sz="1800"/>
            </a:br>
            <a:r>
              <a:rPr b="1" lang="ru-RU" sz="1800" spc="-1" strike="noStrike">
                <a:solidFill>
                  <a:srgbClr val="111111"/>
                </a:solidFill>
                <a:latin typeface="Times New Roman"/>
                <a:ea typeface="DejaVu Sans"/>
              </a:rPr>
              <a:t>+79785833045</a:t>
            </a:r>
            <a:br>
              <a:rPr sz="18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1800"/>
            </a:br>
            <a:endParaRPr b="0" lang="ru-RU" sz="1800" spc="-1" strike="noStrike">
              <a:latin typeface="Arial"/>
            </a:endParaRPr>
          </a:p>
        </p:txBody>
      </p:sp>
      <p:sp>
        <p:nvSpPr>
          <p:cNvPr id="161" name="PlaceHolder 3"/>
          <p:cNvSpPr/>
          <p:nvPr/>
        </p:nvSpPr>
        <p:spPr>
          <a:xfrm>
            <a:off x="2520000" y="540000"/>
            <a:ext cx="5142600" cy="1154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noAutofit/>
          </a:bodyPr>
          <a:p>
            <a:pPr marL="12600" algn="ctr">
              <a:lnSpc>
                <a:spcPct val="100000"/>
              </a:lnSpc>
              <a:spcBef>
                <a:spcPts val="99"/>
              </a:spcBef>
              <a:buNone/>
            </a:pPr>
            <a:r>
              <a:rPr b="1" lang="ru-RU" sz="2000" spc="-1" strike="noStrike">
                <a:solidFill>
                  <a:srgbClr val="c00000"/>
                </a:solidFill>
                <a:latin typeface="Times New Roman"/>
                <a:ea typeface="DejaVu Sans"/>
              </a:rPr>
              <a:t>Открытость и доступность</a:t>
            </a: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endParaRPr b="0" lang="ru-RU" sz="2000" spc="-1" strike="noStrike">
              <a:latin typeface="Arial"/>
            </a:endParaRPr>
          </a:p>
        </p:txBody>
      </p:sp>
      <p:pic>
        <p:nvPicPr>
          <p:cNvPr id="162" name="" descr=""/>
          <p:cNvPicPr/>
          <p:nvPr/>
        </p:nvPicPr>
        <p:blipFill>
          <a:blip r:embed="rId1"/>
          <a:stretch/>
        </p:blipFill>
        <p:spPr>
          <a:xfrm>
            <a:off x="3780000" y="437040"/>
            <a:ext cx="6674760" cy="5141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3242160" y="510480"/>
            <a:ext cx="2568960" cy="1154160"/>
          </a:xfrm>
          <a:prstGeom prst="rect">
            <a:avLst/>
          </a:prstGeom>
          <a:noFill/>
          <a:ln w="0">
            <a:noFill/>
          </a:ln>
        </p:spPr>
        <p:txBody>
          <a:bodyPr lIns="0" rIns="0" tIns="12600" bIns="0" anchor="t">
            <a:noAutofit/>
          </a:bodyPr>
          <a:p>
            <a:pPr marL="12600">
              <a:lnSpc>
                <a:spcPct val="100000"/>
              </a:lnSpc>
              <a:spcBef>
                <a:spcPts val="99"/>
              </a:spcBef>
              <a:buNone/>
            </a:pPr>
            <a:r>
              <a:rPr b="1" lang="ru-RU" sz="2000" spc="-26" strike="noStrike">
                <a:solidFill>
                  <a:srgbClr val="c00000"/>
                </a:solidFill>
                <a:latin typeface="Times New Roman"/>
              </a:rPr>
              <a:t>Уважаемые</a:t>
            </a:r>
            <a:r>
              <a:rPr b="1" lang="ru-RU" sz="2000" spc="-41" strike="noStrike">
                <a:solidFill>
                  <a:srgbClr val="c00000"/>
                </a:solidFill>
                <a:latin typeface="Times New Roman"/>
              </a:rPr>
              <a:t> </a:t>
            </a:r>
            <a:r>
              <a:rPr b="1" lang="ru-RU" sz="2000" spc="-12" strike="noStrike">
                <a:solidFill>
                  <a:srgbClr val="c00000"/>
                </a:solidFill>
                <a:latin typeface="Times New Roman"/>
              </a:rPr>
              <a:t>родители!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64" name="object 3"/>
          <p:cNvSpPr/>
          <p:nvPr/>
        </p:nvSpPr>
        <p:spPr>
          <a:xfrm>
            <a:off x="578880" y="968760"/>
            <a:ext cx="8028720" cy="486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502920">
              <a:lnSpc>
                <a:spcPct val="100000"/>
              </a:lnSpc>
              <a:spcBef>
                <a:spcPts val="99"/>
              </a:spcBef>
              <a:buNone/>
            </a:pP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Берегите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своих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детей,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заботьтесь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о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них,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учите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их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жить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в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этом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сложном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мире!</a:t>
            </a:r>
            <a:endParaRPr b="0" lang="ru-RU" sz="1800" spc="-1" strike="noStrike">
              <a:latin typeface="Arial"/>
            </a:endParaRPr>
          </a:p>
          <a:p>
            <a:pPr marL="45720">
              <a:lnSpc>
                <a:spcPct val="100000"/>
              </a:lnSpc>
              <a:spcBef>
                <a:spcPts val="20"/>
              </a:spcBef>
              <a:buNone/>
            </a:pP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Почаще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возвращайтесь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памятью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в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своё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детство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–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это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хорошая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26" strike="noStrike">
                <a:solidFill>
                  <a:srgbClr val="000000"/>
                </a:solidFill>
                <a:latin typeface="Times New Roman"/>
                <a:ea typeface="DejaVu Sans"/>
              </a:rPr>
              <a:t>школа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жизни.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35" strike="noStrike">
                <a:solidFill>
                  <a:srgbClr val="000000"/>
                </a:solidFill>
                <a:latin typeface="Times New Roman"/>
                <a:ea typeface="DejaVu Sans"/>
              </a:rPr>
              <a:t>Готовьте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ребёнка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к </a:t>
            </a:r>
            <a:r>
              <a:rPr b="0" lang="ru-RU" sz="1800" spc="-26" strike="noStrike">
                <a:solidFill>
                  <a:srgbClr val="000000"/>
                </a:solidFill>
                <a:latin typeface="Times New Roman"/>
                <a:ea typeface="DejaVu Sans"/>
              </a:rPr>
              <a:t>школе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настойчиво,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21" strike="noStrike">
                <a:solidFill>
                  <a:srgbClr val="000000"/>
                </a:solidFill>
                <a:latin typeface="Times New Roman"/>
                <a:ea typeface="DejaVu Sans"/>
              </a:rPr>
              <a:t>соблюдая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меру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и </a:t>
            </a:r>
            <a:r>
              <a:rPr b="0" lang="ru-RU" sz="1800" spc="-32" strike="noStrike">
                <a:solidFill>
                  <a:srgbClr val="000000"/>
                </a:solidFill>
                <a:latin typeface="Times New Roman"/>
                <a:ea typeface="DejaVu Sans"/>
              </a:rPr>
              <a:t>такт.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52" strike="noStrike">
                <a:solidFill>
                  <a:srgbClr val="000000"/>
                </a:solidFill>
                <a:latin typeface="Times New Roman"/>
                <a:ea typeface="DejaVu Sans"/>
              </a:rPr>
              <a:t>Тогда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учение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не </a:t>
            </a:r>
            <a:r>
              <a:rPr b="0" lang="ru-RU" sz="1800" spc="-43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41" strike="noStrike">
                <a:solidFill>
                  <a:srgbClr val="000000"/>
                </a:solidFill>
                <a:latin typeface="Times New Roman"/>
                <a:ea typeface="DejaVu Sans"/>
              </a:rPr>
              <a:t>будет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мучением ни для ребёнка,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ни для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вас.</a:t>
            </a:r>
            <a:endParaRPr b="0" lang="ru-RU" sz="1800" spc="-1" strike="noStrike">
              <a:latin typeface="Arial"/>
            </a:endParaRPr>
          </a:p>
          <a:p>
            <a:pPr marL="12600">
              <a:lnSpc>
                <a:spcPct val="99000"/>
              </a:lnSpc>
              <a:spcBef>
                <a:spcPts val="320"/>
              </a:spcBef>
              <a:buNone/>
            </a:pP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Создавайте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общую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21" strike="noStrike">
                <a:solidFill>
                  <a:srgbClr val="000000"/>
                </a:solidFill>
                <a:latin typeface="Times New Roman"/>
                <a:ea typeface="DejaVu Sans"/>
              </a:rPr>
              <a:t>установку,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общую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позицию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ребенка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по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отношению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к </a:t>
            </a:r>
            <a:r>
              <a:rPr b="0" lang="ru-RU" sz="1800" spc="-26" strike="noStrike">
                <a:solidFill>
                  <a:srgbClr val="000000"/>
                </a:solidFill>
                <a:latin typeface="Times New Roman"/>
                <a:ea typeface="DejaVu Sans"/>
              </a:rPr>
              <a:t>школе </a:t>
            </a:r>
            <a:r>
              <a:rPr b="0" lang="ru-RU" sz="1800" spc="-43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учению.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Такая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позиция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должна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сделать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поступление в </a:t>
            </a:r>
            <a:r>
              <a:rPr b="0" lang="ru-RU" sz="1800" spc="-26" strike="noStrike">
                <a:solidFill>
                  <a:srgbClr val="000000"/>
                </a:solidFill>
                <a:latin typeface="Times New Roman"/>
                <a:ea typeface="DejaVu Sans"/>
              </a:rPr>
              <a:t>школу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радостно 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ожидаемым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событием,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вызвать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положительное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отношение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к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предстоящему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учению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с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другими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ребятами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 </a:t>
            </a:r>
            <a:r>
              <a:rPr b="0" lang="ru-RU" sz="1800" spc="-26" strike="noStrike">
                <a:solidFill>
                  <a:srgbClr val="000000"/>
                </a:solidFill>
                <a:latin typeface="Times New Roman"/>
                <a:ea typeface="DejaVu Sans"/>
              </a:rPr>
              <a:t>школе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и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сделать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само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учение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радостным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  интересным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занятием</a:t>
            </a:r>
            <a:endParaRPr b="0" lang="ru-RU" sz="18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54"/>
              </a:spcBef>
              <a:buNone/>
            </a:pPr>
            <a:endParaRPr b="0" lang="ru-RU" sz="1700" spc="-1" strike="noStrike">
              <a:latin typeface="Arial"/>
            </a:endParaRPr>
          </a:p>
          <a:p>
            <a:pPr marL="2204640">
              <a:lnSpc>
                <a:spcPct val="100000"/>
              </a:lnSpc>
              <a:buNone/>
            </a:pPr>
            <a:r>
              <a:rPr b="1" lang="ru-RU" sz="2000" spc="-7" strike="noStrike">
                <a:solidFill>
                  <a:srgbClr val="c00000"/>
                </a:solidFill>
                <a:latin typeface="Times New Roman"/>
                <a:ea typeface="DejaVu Sans"/>
              </a:rPr>
              <a:t>Пожалуйста,</a:t>
            </a:r>
            <a:r>
              <a:rPr b="1" lang="ru-RU" sz="2000" spc="-15" strike="noStrike">
                <a:solidFill>
                  <a:srgbClr val="c00000"/>
                </a:solidFill>
                <a:latin typeface="Times New Roman"/>
                <a:ea typeface="DejaVu Sans"/>
              </a:rPr>
              <a:t> </a:t>
            </a:r>
            <a:r>
              <a:rPr b="1" lang="ru-RU" sz="2000" spc="-12" strike="noStrike">
                <a:solidFill>
                  <a:srgbClr val="c00000"/>
                </a:solidFill>
                <a:latin typeface="Times New Roman"/>
                <a:ea typeface="DejaVu Sans"/>
              </a:rPr>
              <a:t>помните,</a:t>
            </a:r>
            <a:r>
              <a:rPr b="1" lang="ru-RU" sz="2000" spc="-15" strike="noStrike">
                <a:solidFill>
                  <a:srgbClr val="c00000"/>
                </a:solidFill>
                <a:latin typeface="Times New Roman"/>
                <a:ea typeface="DejaVu Sans"/>
              </a:rPr>
              <a:t> </a:t>
            </a:r>
            <a:r>
              <a:rPr b="1" lang="ru-RU" sz="2000" spc="-12" strike="noStrike">
                <a:solidFill>
                  <a:srgbClr val="c00000"/>
                </a:solidFill>
                <a:latin typeface="Times New Roman"/>
                <a:ea typeface="DejaVu Sans"/>
              </a:rPr>
              <a:t>что…</a:t>
            </a:r>
            <a:endParaRPr b="0" lang="ru-RU" sz="2000" spc="-1" strike="noStrike">
              <a:latin typeface="Arial"/>
            </a:endParaRPr>
          </a:p>
          <a:p>
            <a:pPr marL="23400">
              <a:lnSpc>
                <a:spcPct val="99000"/>
              </a:lnSpc>
              <a:spcBef>
                <a:spcPts val="734"/>
              </a:spcBef>
              <a:buNone/>
            </a:pP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духовное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и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физическое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здоровье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Вашего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первоклассника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зависит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от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контактов </a:t>
            </a:r>
            <a:r>
              <a:rPr b="0" lang="ru-RU" sz="1800" spc="-43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со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всеми,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21" strike="noStrike">
                <a:solidFill>
                  <a:srgbClr val="000000"/>
                </a:solidFill>
                <a:latin typeface="Times New Roman"/>
                <a:ea typeface="DejaVu Sans"/>
              </a:rPr>
              <a:t>кто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работает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в </a:t>
            </a:r>
            <a:r>
              <a:rPr b="0" lang="ru-RU" sz="1800" spc="-21" strike="noStrike">
                <a:solidFill>
                  <a:srgbClr val="000000"/>
                </a:solidFill>
                <a:latin typeface="Times New Roman"/>
                <a:ea typeface="DejaVu Sans"/>
              </a:rPr>
              <a:t>школе.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Поддержите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словом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и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делом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своего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учителя,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помогите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52" strike="noStrike">
                <a:solidFill>
                  <a:srgbClr val="000000"/>
                </a:solidFill>
                <a:latin typeface="Times New Roman"/>
                <a:ea typeface="DejaVu Sans"/>
              </a:rPr>
              <a:t>ему.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Не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спешите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осуждать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учителя,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администрацию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21" strike="noStrike">
                <a:solidFill>
                  <a:srgbClr val="000000"/>
                </a:solidFill>
                <a:latin typeface="Times New Roman"/>
                <a:ea typeface="DejaVu Sans"/>
              </a:rPr>
              <a:t>школы,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не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торопитесь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категорично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высказывать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своё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мнение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них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-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лучше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посоветуйтесь: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ведь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все,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что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делается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учителем,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прежде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всего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1" lang="ru-RU" sz="20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делается </a:t>
            </a:r>
            <a:r>
              <a:rPr b="1" lang="ru-RU" sz="2000" spc="-7" strike="noStrike">
                <a:solidFill>
                  <a:srgbClr val="002060"/>
                </a:solidFill>
                <a:latin typeface="Times New Roman"/>
                <a:ea typeface="DejaVu Sans"/>
              </a:rPr>
              <a:t>на </a:t>
            </a:r>
            <a:r>
              <a:rPr b="1" lang="ru-RU" sz="20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 </a:t>
            </a:r>
            <a:r>
              <a:rPr b="1" lang="ru-RU" sz="2000" spc="-21" strike="noStrike">
                <a:solidFill>
                  <a:srgbClr val="002060"/>
                </a:solidFill>
                <a:latin typeface="Times New Roman"/>
                <a:ea typeface="DejaVu Sans"/>
              </a:rPr>
              <a:t>благо</a:t>
            </a:r>
            <a:r>
              <a:rPr b="1" lang="ru-RU" sz="2000" spc="-7" strike="noStrike">
                <a:solidFill>
                  <a:srgbClr val="002060"/>
                </a:solidFill>
                <a:latin typeface="Times New Roman"/>
                <a:ea typeface="DejaVu Sans"/>
              </a:rPr>
              <a:t> </a:t>
            </a:r>
            <a:r>
              <a:rPr b="1" lang="ru-RU" sz="2000" spc="-12" strike="noStrike">
                <a:solidFill>
                  <a:srgbClr val="002060"/>
                </a:solidFill>
                <a:latin typeface="Times New Roman"/>
                <a:ea typeface="DejaVu Sans"/>
              </a:rPr>
              <a:t>Вашего</a:t>
            </a:r>
            <a:r>
              <a:rPr b="1" lang="ru-RU" sz="20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 </a:t>
            </a:r>
            <a:r>
              <a:rPr b="1" lang="ru-RU" sz="2000" spc="-12" strike="noStrike">
                <a:solidFill>
                  <a:srgbClr val="002060"/>
                </a:solidFill>
                <a:latin typeface="Times New Roman"/>
                <a:ea typeface="DejaVu Sans"/>
              </a:rPr>
              <a:t>ребёнка.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object 2" descr=""/>
          <p:cNvPicPr/>
          <p:nvPr/>
        </p:nvPicPr>
        <p:blipFill>
          <a:blip r:embed="rId1"/>
          <a:stretch/>
        </p:blipFill>
        <p:spPr>
          <a:xfrm>
            <a:off x="1531800" y="415800"/>
            <a:ext cx="6010920" cy="5985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908640" y="431280"/>
            <a:ext cx="7344720" cy="1380960"/>
          </a:xfrm>
          <a:prstGeom prst="rect">
            <a:avLst/>
          </a:prstGeom>
          <a:noFill/>
          <a:ln w="0">
            <a:noFill/>
          </a:ln>
        </p:spPr>
        <p:txBody>
          <a:bodyPr lIns="0" rIns="0" tIns="12600" bIns="0" anchor="t">
            <a:noAutofit/>
          </a:bodyPr>
          <a:p>
            <a:pPr marL="12600" indent="1049040" algn="ctr">
              <a:lnSpc>
                <a:spcPct val="100000"/>
              </a:lnSpc>
              <a:spcBef>
                <a:spcPts val="99"/>
              </a:spcBef>
              <a:buNone/>
              <a:tabLst>
                <a:tab algn="l" pos="0"/>
              </a:tabLst>
            </a:pPr>
            <a:r>
              <a:rPr b="1" lang="ru-RU" sz="2500" spc="-12" strike="noStrike">
                <a:solidFill>
                  <a:srgbClr val="c00000"/>
                </a:solidFill>
                <a:latin typeface="Times New Roman"/>
              </a:rPr>
              <a:t>Территория обслуживания</a:t>
            </a:r>
            <a:br>
              <a:rPr sz="2500"/>
            </a:br>
            <a:r>
              <a:rPr b="1" lang="ru-RU" sz="2500" spc="-7" strike="noStrike">
                <a:solidFill>
                  <a:srgbClr val="c00000"/>
                </a:solidFill>
                <a:latin typeface="Times New Roman"/>
              </a:rPr>
              <a:t>                </a:t>
            </a:r>
            <a:r>
              <a:rPr b="1" lang="ru-RU" sz="2500" spc="-46" strike="noStrike">
                <a:solidFill>
                  <a:srgbClr val="c00000"/>
                </a:solidFill>
                <a:latin typeface="Times New Roman"/>
              </a:rPr>
              <a:t>МБОУ «Широквская школ»</a:t>
            </a:r>
            <a:br>
              <a:rPr sz="2500"/>
            </a:br>
            <a:r>
              <a:rPr b="1" lang="ru-RU" sz="2000" spc="-46" strike="noStrike">
                <a:solidFill>
                  <a:srgbClr val="000000"/>
                </a:solidFill>
                <a:latin typeface="Times New Roman"/>
              </a:rPr>
              <a:t>(распоряжение администрации Симферопольксого района от 09.01.2025 №4-р ) </a:t>
            </a: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90" name="object 3"/>
          <p:cNvSpPr/>
          <p:nvPr/>
        </p:nvSpPr>
        <p:spPr>
          <a:xfrm>
            <a:off x="547200" y="1423080"/>
            <a:ext cx="8013600" cy="267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12600">
              <a:lnSpc>
                <a:spcPct val="100000"/>
              </a:lnSpc>
              <a:spcBef>
                <a:spcPts val="99"/>
              </a:spcBef>
              <a:buNone/>
            </a:pPr>
            <a:endParaRPr b="0" lang="ru-RU" sz="18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99"/>
              </a:spcBef>
              <a:buNone/>
            </a:pPr>
            <a:endParaRPr b="0" lang="ru-RU" sz="18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99"/>
              </a:spcBef>
              <a:buNone/>
            </a:pPr>
            <a:endParaRPr b="0" lang="ru-RU" sz="18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99"/>
              </a:spcBef>
              <a:buNone/>
            </a:pPr>
            <a:endParaRPr b="0" lang="ru-RU" sz="1800" spc="-1" strike="noStrike">
              <a:latin typeface="Arial"/>
            </a:endParaRPr>
          </a:p>
          <a:p>
            <a:pPr marL="12600" algn="ctr">
              <a:lnSpc>
                <a:spcPct val="100000"/>
              </a:lnSpc>
              <a:spcBef>
                <a:spcPts val="99"/>
              </a:spcBef>
              <a:buNone/>
            </a:pPr>
            <a:r>
              <a:rPr b="1" lang="ru-RU" sz="2000" spc="-7" strike="noStrike">
                <a:solidFill>
                  <a:srgbClr val="002060"/>
                </a:solidFill>
                <a:latin typeface="Times New Roman"/>
                <a:ea typeface="DejaVu Sans"/>
              </a:rPr>
              <a:t>село Широкое</a:t>
            </a:r>
            <a:endParaRPr b="0" lang="ru-RU" sz="2000" spc="-1" strike="noStrike">
              <a:latin typeface="Arial"/>
            </a:endParaRPr>
          </a:p>
          <a:p>
            <a:pPr marL="12600" algn="ctr">
              <a:lnSpc>
                <a:spcPct val="100000"/>
              </a:lnSpc>
              <a:spcBef>
                <a:spcPts val="45"/>
              </a:spcBef>
              <a:buNone/>
            </a:pPr>
            <a:r>
              <a:rPr b="1" lang="ru-RU" sz="20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село Куприно </a:t>
            </a:r>
            <a:endParaRPr b="0" lang="ru-RU" sz="2000" spc="-1" strike="noStrike">
              <a:latin typeface="Arial"/>
            </a:endParaRPr>
          </a:p>
          <a:p>
            <a:pPr marL="12600" algn="ctr">
              <a:lnSpc>
                <a:spcPct val="100000"/>
              </a:lnSpc>
              <a:spcBef>
                <a:spcPts val="45"/>
              </a:spcBef>
              <a:buNone/>
            </a:pPr>
            <a:r>
              <a:rPr b="1" lang="ru-RU" sz="20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село Дивное</a:t>
            </a:r>
            <a:endParaRPr b="0" lang="ru-RU" sz="2000" spc="-1" strike="noStrike">
              <a:latin typeface="Arial"/>
            </a:endParaRPr>
          </a:p>
          <a:p>
            <a:pPr marL="12600" algn="ctr">
              <a:lnSpc>
                <a:spcPct val="100000"/>
              </a:lnSpc>
              <a:spcBef>
                <a:spcPts val="45"/>
              </a:spcBef>
              <a:buNone/>
            </a:pPr>
            <a:r>
              <a:rPr b="1" lang="ru-RU" sz="20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село Пролетное (в том числе бывш. В/Ч)</a:t>
            </a:r>
            <a:endParaRPr b="0" lang="ru-RU" sz="2000" spc="-1" strike="noStrike">
              <a:latin typeface="Arial"/>
            </a:endParaRPr>
          </a:p>
          <a:p>
            <a:pPr marL="12600">
              <a:lnSpc>
                <a:spcPts val="2126"/>
              </a:lnSpc>
              <a:spcBef>
                <a:spcPts val="51"/>
              </a:spcBef>
              <a:buNone/>
            </a:pPr>
            <a:endParaRPr b="0" lang="ru-RU" sz="1800" spc="-1" strike="noStrike">
              <a:latin typeface="Arial"/>
            </a:endParaRPr>
          </a:p>
        </p:txBody>
      </p:sp>
      <p:sp>
        <p:nvSpPr>
          <p:cNvPr id="91" name=""/>
          <p:cNvSpPr/>
          <p:nvPr/>
        </p:nvSpPr>
        <p:spPr>
          <a:xfrm>
            <a:off x="360000" y="4320000"/>
            <a:ext cx="5216400" cy="160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ru-RU" sz="1800" spc="-7" strike="noStrike" u="heavy">
                <a:solidFill>
                  <a:srgbClr val="002060"/>
                </a:solidFill>
                <a:uFill>
                  <a:solidFill>
                    <a:srgbClr val="002060"/>
                  </a:solidFill>
                </a:uFill>
                <a:latin typeface="Times New Roman"/>
                <a:ea typeface="DejaVu Sans"/>
              </a:rPr>
              <a:t>*Закрепленная</a:t>
            </a:r>
            <a:r>
              <a:rPr b="1" lang="ru-RU" sz="1800" spc="-1" strike="noStrike" u="heavy">
                <a:solidFill>
                  <a:srgbClr val="002060"/>
                </a:solidFill>
                <a:uFill>
                  <a:solidFill>
                    <a:srgbClr val="002060"/>
                  </a:solidFill>
                </a:uFill>
                <a:latin typeface="Times New Roman"/>
                <a:ea typeface="DejaVu Sans"/>
              </a:rPr>
              <a:t> </a:t>
            </a:r>
            <a:r>
              <a:rPr b="1" lang="ru-RU" sz="1800" spc="-7" strike="noStrike" u="heavy">
                <a:solidFill>
                  <a:srgbClr val="002060"/>
                </a:solidFill>
                <a:uFill>
                  <a:solidFill>
                    <a:srgbClr val="002060"/>
                  </a:solidFill>
                </a:uFill>
                <a:latin typeface="Times New Roman"/>
                <a:ea typeface="DejaVu Sans"/>
              </a:rPr>
              <a:t>территория</a:t>
            </a:r>
            <a:r>
              <a:rPr b="1" lang="ru-RU" sz="1800" spc="-1" strike="noStrike" u="heavy">
                <a:solidFill>
                  <a:srgbClr val="002060"/>
                </a:solidFill>
                <a:uFill>
                  <a:solidFill>
                    <a:srgbClr val="002060"/>
                  </a:solidFill>
                </a:uFill>
                <a:latin typeface="Times New Roman"/>
                <a:ea typeface="DejaVu Sans"/>
              </a:rPr>
              <a:t> (территория обслуживания)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–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территория,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за </a:t>
            </a:r>
            <a:r>
              <a:rPr b="0" lang="ru-RU" sz="1800" spc="-26" strike="noStrike">
                <a:solidFill>
                  <a:srgbClr val="000000"/>
                </a:solidFill>
                <a:latin typeface="Times New Roman"/>
                <a:ea typeface="DejaVu Sans"/>
              </a:rPr>
              <a:t>которой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закреплена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о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б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щео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б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ра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з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</a:t>
            </a:r>
            <a:r>
              <a:rPr b="0" lang="ru-RU" sz="1800" spc="-26" strike="noStrike">
                <a:solidFill>
                  <a:srgbClr val="000000"/>
                </a:solidFill>
                <a:latin typeface="Times New Roman"/>
                <a:ea typeface="DejaVu Sans"/>
              </a:rPr>
              <a:t>в</a:t>
            </a:r>
            <a:r>
              <a:rPr b="0" lang="ru-RU" sz="1800" spc="-52" strike="noStrike">
                <a:solidFill>
                  <a:srgbClr val="000000"/>
                </a:solidFill>
                <a:latin typeface="Times New Roman"/>
                <a:ea typeface="DejaVu Sans"/>
              </a:rPr>
              <a:t>а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тель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н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ая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ор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г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ни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за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ци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я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со</a:t>
            </a:r>
            <a:r>
              <a:rPr b="0" lang="ru-RU" sz="1800" spc="-26" strike="noStrike">
                <a:solidFill>
                  <a:srgbClr val="000000"/>
                </a:solidFill>
                <a:latin typeface="Times New Roman"/>
                <a:ea typeface="DejaVu Sans"/>
              </a:rPr>
              <a:t>о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в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етств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и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рас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п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ор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яди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тель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н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ым  </a:t>
            </a:r>
            <a:r>
              <a:rPr b="0" lang="ru-RU" sz="1800" spc="-21" strike="noStrike">
                <a:solidFill>
                  <a:srgbClr val="000000"/>
                </a:solidFill>
                <a:latin typeface="Times New Roman"/>
                <a:ea typeface="DejaVu Sans"/>
              </a:rPr>
              <a:t>актом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органа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местного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самоуправления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Симферопольского района РК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34320" y="550080"/>
            <a:ext cx="7948800" cy="1154160"/>
          </a:xfrm>
          <a:prstGeom prst="rect">
            <a:avLst/>
          </a:prstGeom>
          <a:noFill/>
          <a:ln w="0">
            <a:noFill/>
          </a:ln>
        </p:spPr>
        <p:txBody>
          <a:bodyPr lIns="0" rIns="0" tIns="12600" bIns="0" anchor="t">
            <a:noAutofit/>
          </a:bodyPr>
          <a:p>
            <a:pPr marL="12600">
              <a:lnSpc>
                <a:spcPct val="100000"/>
              </a:lnSpc>
              <a:spcBef>
                <a:spcPts val="99"/>
              </a:spcBef>
              <a:buNone/>
            </a:pPr>
            <a:r>
              <a:rPr b="1" lang="ru-RU" sz="2000" spc="-7" strike="noStrike">
                <a:solidFill>
                  <a:srgbClr val="c00000"/>
                </a:solidFill>
                <a:latin typeface="Times New Roman"/>
              </a:rPr>
              <a:t>По</a:t>
            </a:r>
            <a:r>
              <a:rPr b="1" lang="ru-RU" sz="2000" spc="-1" strike="noStrike">
                <a:solidFill>
                  <a:srgbClr val="c00000"/>
                </a:solidFill>
                <a:latin typeface="Times New Roman"/>
              </a:rPr>
              <a:t> </a:t>
            </a:r>
            <a:r>
              <a:rPr b="1" lang="ru-RU" sz="2000" spc="-15" strike="noStrike">
                <a:solidFill>
                  <a:srgbClr val="c00000"/>
                </a:solidFill>
                <a:latin typeface="Times New Roman"/>
              </a:rPr>
              <a:t>какой</a:t>
            </a:r>
            <a:r>
              <a:rPr b="1" lang="ru-RU" sz="2000" spc="-1" strike="noStrike">
                <a:solidFill>
                  <a:srgbClr val="c00000"/>
                </a:solidFill>
                <a:latin typeface="Times New Roman"/>
              </a:rPr>
              <a:t> </a:t>
            </a:r>
            <a:r>
              <a:rPr b="1" lang="ru-RU" sz="2000" spc="-7" strike="noStrike">
                <a:solidFill>
                  <a:srgbClr val="c00000"/>
                </a:solidFill>
                <a:latin typeface="Times New Roman"/>
              </a:rPr>
              <a:t>программе</a:t>
            </a:r>
            <a:r>
              <a:rPr b="1" lang="ru-RU" sz="2000" spc="-1" strike="noStrike">
                <a:solidFill>
                  <a:srgbClr val="c00000"/>
                </a:solidFill>
                <a:latin typeface="Times New Roman"/>
              </a:rPr>
              <a:t> и </a:t>
            </a:r>
            <a:r>
              <a:rPr b="1" lang="ru-RU" sz="2000" spc="-12" strike="noStrike">
                <a:solidFill>
                  <a:srgbClr val="c00000"/>
                </a:solidFill>
                <a:latin typeface="Times New Roman"/>
              </a:rPr>
              <a:t>образовательной</a:t>
            </a:r>
            <a:r>
              <a:rPr b="1" lang="ru-RU" sz="2000" spc="-1" strike="noStrike">
                <a:solidFill>
                  <a:srgbClr val="c00000"/>
                </a:solidFill>
                <a:latin typeface="Times New Roman"/>
              </a:rPr>
              <a:t> </a:t>
            </a:r>
            <a:r>
              <a:rPr b="1" lang="ru-RU" sz="2000" spc="-7" strike="noStrike">
                <a:solidFill>
                  <a:srgbClr val="c00000"/>
                </a:solidFill>
                <a:latin typeface="Times New Roman"/>
              </a:rPr>
              <a:t>системе</a:t>
            </a:r>
            <a:r>
              <a:rPr b="1" lang="ru-RU" sz="2000" spc="-1" strike="noStrike">
                <a:solidFill>
                  <a:srgbClr val="c00000"/>
                </a:solidFill>
                <a:latin typeface="Times New Roman"/>
              </a:rPr>
              <a:t> </a:t>
            </a:r>
            <a:r>
              <a:rPr b="1" lang="ru-RU" sz="2000" spc="-46" strike="noStrike">
                <a:solidFill>
                  <a:srgbClr val="c00000"/>
                </a:solidFill>
                <a:latin typeface="Times New Roman"/>
              </a:rPr>
              <a:t>будут</a:t>
            </a:r>
            <a:r>
              <a:rPr b="1" lang="ru-RU" sz="2000" spc="-1" strike="noStrike">
                <a:solidFill>
                  <a:srgbClr val="c00000"/>
                </a:solidFill>
                <a:latin typeface="Times New Roman"/>
              </a:rPr>
              <a:t> </a:t>
            </a:r>
            <a:r>
              <a:rPr b="1" lang="ru-RU" sz="2000" spc="-7" strike="noStrike">
                <a:solidFill>
                  <a:srgbClr val="c00000"/>
                </a:solidFill>
                <a:latin typeface="Times New Roman"/>
              </a:rPr>
              <a:t>учиться</a:t>
            </a:r>
            <a:r>
              <a:rPr b="1" lang="ru-RU" sz="2000" spc="-1" strike="noStrike">
                <a:solidFill>
                  <a:srgbClr val="c00000"/>
                </a:solidFill>
                <a:latin typeface="Times New Roman"/>
              </a:rPr>
              <a:t> </a:t>
            </a:r>
            <a:r>
              <a:rPr b="1" lang="ru-RU" sz="2000" spc="-7" strike="noStrike">
                <a:solidFill>
                  <a:srgbClr val="c00000"/>
                </a:solidFill>
                <a:latin typeface="Times New Roman"/>
              </a:rPr>
              <a:t>дети?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93" name="object 3"/>
          <p:cNvSpPr/>
          <p:nvPr/>
        </p:nvSpPr>
        <p:spPr>
          <a:xfrm>
            <a:off x="524880" y="965880"/>
            <a:ext cx="8007120" cy="3745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0080" bIns="0" anchor="t">
            <a:spAutoFit/>
          </a:bodyPr>
          <a:p>
            <a:pPr marL="12600">
              <a:lnSpc>
                <a:spcPct val="100000"/>
              </a:lnSpc>
              <a:spcBef>
                <a:spcPts val="79"/>
              </a:spcBef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1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сентября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2025 </a:t>
            </a:r>
            <a:r>
              <a:rPr b="0" lang="ru-RU" sz="1800" spc="-32" strike="noStrike">
                <a:solidFill>
                  <a:srgbClr val="000000"/>
                </a:solidFill>
                <a:latin typeface="Times New Roman"/>
                <a:ea typeface="DejaVu Sans"/>
              </a:rPr>
              <a:t>года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Ваш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ребенок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21" strike="noStrike">
                <a:solidFill>
                  <a:srgbClr val="000000"/>
                </a:solidFill>
                <a:latin typeface="Times New Roman"/>
                <a:ea typeface="DejaVu Sans"/>
              </a:rPr>
              <a:t>начнет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обучаться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первом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классе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по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новым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федеральным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государственным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образовательным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стандартам,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утверждён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ФГОС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– </a:t>
            </a:r>
            <a:r>
              <a:rPr b="0" lang="ru-RU" sz="1800" spc="-43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Приказом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Министерства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просвещения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№287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«Об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утверждении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Федерального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государственного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образовательного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стандарта</a:t>
            </a:r>
            <a:r>
              <a:rPr b="0" lang="ru-RU" sz="1800" spc="41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начального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 общего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образования»,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31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мая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2021 года» (с изменениями и дополнениями) с учетом Федеральной образовательной программы</a:t>
            </a:r>
            <a:endParaRPr b="0" lang="ru-RU" sz="1800" spc="-1" strike="noStrike">
              <a:latin typeface="Arial"/>
            </a:endParaRPr>
          </a:p>
          <a:p>
            <a:pPr marL="12600">
              <a:lnSpc>
                <a:spcPct val="102000"/>
              </a:lnSpc>
              <a:spcBef>
                <a:spcPts val="1179"/>
              </a:spcBef>
              <a:buNone/>
              <a:tabLst>
                <a:tab algn="l" pos="4664160"/>
              </a:tabLst>
            </a:pPr>
            <a:r>
              <a:rPr b="1" lang="ru-RU" sz="1800" spc="-7" strike="noStrike">
                <a:solidFill>
                  <a:srgbClr val="002060"/>
                </a:solidFill>
                <a:latin typeface="Times New Roman"/>
                <a:ea typeface="DejaVu Sans"/>
              </a:rPr>
              <a:t>ФГОС</a:t>
            </a:r>
            <a:r>
              <a:rPr b="1" lang="ru-RU" sz="1800" spc="66" strike="noStrike">
                <a:solidFill>
                  <a:srgbClr val="00206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–</a:t>
            </a:r>
            <a:r>
              <a:rPr b="0" lang="ru-RU" sz="1800" spc="7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это</a:t>
            </a:r>
            <a:r>
              <a:rPr b="0" lang="ru-RU" sz="1800" spc="7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федеральные</a:t>
            </a:r>
            <a:r>
              <a:rPr b="0" lang="ru-RU" sz="1800" spc="7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государственные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образовательные</a:t>
            </a:r>
            <a:r>
              <a:rPr b="0" lang="ru-RU" sz="1800" spc="60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стандарты.</a:t>
            </a:r>
            <a:r>
              <a:rPr b="0" lang="ru-RU" sz="1800" spc="66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Они </a:t>
            </a:r>
            <a:r>
              <a:rPr b="0" lang="ru-RU" sz="1800" spc="-43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представляют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собой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совокупность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требований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к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программам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образования.</a:t>
            </a:r>
            <a:endParaRPr b="0" lang="ru-RU" sz="18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54"/>
              </a:spcBef>
              <a:buNone/>
              <a:tabLst>
                <a:tab algn="l" pos="4664160"/>
              </a:tabLst>
            </a:pPr>
            <a:endParaRPr b="0" lang="ru-RU" sz="1800" spc="-1" strike="noStrike">
              <a:latin typeface="Arial"/>
            </a:endParaRPr>
          </a:p>
          <a:p>
            <a:pPr marL="12600">
              <a:lnSpc>
                <a:spcPct val="100000"/>
              </a:lnSpc>
              <a:buNone/>
              <a:tabLst>
                <a:tab algn="l" pos="4664160"/>
              </a:tabLst>
            </a:pPr>
            <a:r>
              <a:rPr b="1" lang="ru-RU" sz="1800" spc="-12" strike="noStrike">
                <a:solidFill>
                  <a:srgbClr val="002060"/>
                </a:solidFill>
                <a:latin typeface="Times New Roman"/>
                <a:ea typeface="DejaVu Sans"/>
              </a:rPr>
              <a:t>Основными </a:t>
            </a:r>
            <a:r>
              <a:rPr b="1" lang="ru-RU" sz="1800" spc="-15" strike="noStrike">
                <a:solidFill>
                  <a:srgbClr val="002060"/>
                </a:solidFill>
                <a:latin typeface="Times New Roman"/>
                <a:ea typeface="DejaVu Sans"/>
              </a:rPr>
              <a:t>задачами</a:t>
            </a: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ФГОС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являются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создание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DejaVu Sans"/>
              </a:rPr>
              <a:t>единого</a:t>
            </a:r>
            <a:r>
              <a:rPr b="0" lang="ru-RU" sz="1800" spc="-1" strike="noStrike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DejaVu Sans"/>
              </a:rPr>
              <a:t> </a:t>
            </a:r>
            <a:r>
              <a:rPr b="0" lang="ru-RU" sz="1800" spc="-12" strike="noStrike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DejaVu Sans"/>
              </a:rPr>
              <a:t>образовательного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DejaVu Sans"/>
              </a:rPr>
              <a:t>пространства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по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всей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Российской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Федерации </a:t>
            </a:r>
            <a:r>
              <a:rPr b="0" lang="ru-RU" sz="1800" spc="-43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обеспечение </a:t>
            </a:r>
            <a:r>
              <a:rPr b="0" lang="ru-RU" sz="1800" spc="-1" strike="noStrike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DejaVu Sans"/>
              </a:rPr>
              <a:t>преемственности</a:t>
            </a:r>
            <a:endParaRPr b="0" lang="ru-RU" sz="1800" spc="-1" strike="noStrike">
              <a:latin typeface="Arial"/>
            </a:endParaRPr>
          </a:p>
          <a:p>
            <a:pPr marL="12600">
              <a:lnSpc>
                <a:spcPct val="99000"/>
              </a:lnSpc>
              <a:spcBef>
                <a:spcPts val="60"/>
              </a:spcBef>
              <a:buNone/>
              <a:tabLst>
                <a:tab algn="l" pos="4664160"/>
              </a:tabLst>
            </a:pP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образовательных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программ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начального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общего, </a:t>
            </a:r>
            <a:r>
              <a:rPr b="0" lang="ru-RU" sz="1800" spc="-43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основного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 общего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и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среднего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общего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образования.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94" name="object 4" descr=""/>
          <p:cNvPicPr/>
          <p:nvPr/>
        </p:nvPicPr>
        <p:blipFill>
          <a:blip r:embed="rId1"/>
          <a:stretch/>
        </p:blipFill>
        <p:spPr>
          <a:xfrm>
            <a:off x="5940000" y="4479120"/>
            <a:ext cx="3201840" cy="2376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2096640" y="470880"/>
            <a:ext cx="4937040" cy="1154160"/>
          </a:xfrm>
          <a:prstGeom prst="rect">
            <a:avLst/>
          </a:prstGeom>
          <a:noFill/>
          <a:ln w="0">
            <a:noFill/>
          </a:ln>
        </p:spPr>
        <p:txBody>
          <a:bodyPr lIns="0" rIns="0" tIns="12600" bIns="0" anchor="t">
            <a:noAutofit/>
          </a:bodyPr>
          <a:p>
            <a:pPr marL="12600" algn="ctr">
              <a:lnSpc>
                <a:spcPct val="100000"/>
              </a:lnSpc>
              <a:spcBef>
                <a:spcPts val="99"/>
              </a:spcBef>
              <a:buNone/>
            </a:pPr>
            <a:r>
              <a:rPr b="1" lang="ru-RU" sz="2000" spc="-15" strike="noStrike">
                <a:solidFill>
                  <a:srgbClr val="c00000"/>
                </a:solidFill>
                <a:latin typeface="Times New Roman"/>
              </a:rPr>
              <a:t>Обновленные</a:t>
            </a:r>
            <a:r>
              <a:rPr b="1" lang="ru-RU" sz="2000" spc="-1" strike="noStrike">
                <a:solidFill>
                  <a:srgbClr val="c00000"/>
                </a:solidFill>
                <a:latin typeface="Times New Roman"/>
              </a:rPr>
              <a:t> </a:t>
            </a:r>
            <a:r>
              <a:rPr b="1" lang="ru-RU" sz="2000" spc="-15" strike="noStrike">
                <a:solidFill>
                  <a:srgbClr val="c00000"/>
                </a:solidFill>
                <a:latin typeface="Times New Roman"/>
              </a:rPr>
              <a:t>ФГОС</a:t>
            </a:r>
            <a:r>
              <a:rPr b="1" lang="ru-RU" sz="2000" spc="-1" strike="noStrike">
                <a:solidFill>
                  <a:srgbClr val="c00000"/>
                </a:solidFill>
                <a:latin typeface="Times New Roman"/>
              </a:rPr>
              <a:t> </a:t>
            </a:r>
            <a:br>
              <a:rPr sz="2000"/>
            </a:br>
            <a:r>
              <a:rPr b="1" i="1" lang="ru-RU" sz="2000" spc="-7" strike="noStrike">
                <a:solidFill>
                  <a:srgbClr val="c00000"/>
                </a:solidFill>
                <a:latin typeface="Times New Roman"/>
              </a:rPr>
              <a:t>Основные</a:t>
            </a:r>
            <a:r>
              <a:rPr b="1" i="1" lang="ru-RU" sz="2000" spc="-1" strike="noStrike">
                <a:solidFill>
                  <a:srgbClr val="c00000"/>
                </a:solidFill>
                <a:latin typeface="Times New Roman"/>
              </a:rPr>
              <a:t> </a:t>
            </a:r>
            <a:r>
              <a:rPr b="1" i="1" lang="ru-RU" sz="2000" spc="-21" strike="noStrike">
                <a:solidFill>
                  <a:srgbClr val="c00000"/>
                </a:solidFill>
                <a:latin typeface="Times New Roman"/>
              </a:rPr>
              <a:t>положения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96" name="object 3"/>
          <p:cNvSpPr/>
          <p:nvPr/>
        </p:nvSpPr>
        <p:spPr>
          <a:xfrm>
            <a:off x="1518480" y="1080000"/>
            <a:ext cx="6037920" cy="1182240"/>
          </a:xfrm>
          <a:custGeom>
            <a:avLst/>
            <a:gdLst/>
            <a:ahLst/>
            <a:rect l="l" t="t" r="r" b="b"/>
            <a:pathLst>
              <a:path w="6042025" h="1186180">
                <a:moveTo>
                  <a:pt x="0" y="0"/>
                </a:moveTo>
                <a:lnTo>
                  <a:pt x="6042025" y="0"/>
                </a:lnTo>
                <a:lnTo>
                  <a:pt x="6042025" y="770538"/>
                </a:lnTo>
                <a:lnTo>
                  <a:pt x="3196809" y="770538"/>
                </a:lnTo>
                <a:lnTo>
                  <a:pt x="3196809" y="889397"/>
                </a:lnTo>
                <a:lnTo>
                  <a:pt x="3454824" y="889397"/>
                </a:lnTo>
                <a:lnTo>
                  <a:pt x="3021012" y="1185863"/>
                </a:lnTo>
                <a:lnTo>
                  <a:pt x="2587201" y="889397"/>
                </a:lnTo>
                <a:lnTo>
                  <a:pt x="2845216" y="889397"/>
                </a:lnTo>
                <a:lnTo>
                  <a:pt x="2845216" y="770538"/>
                </a:lnTo>
                <a:lnTo>
                  <a:pt x="0" y="770538"/>
                </a:lnTo>
                <a:lnTo>
                  <a:pt x="0" y="0"/>
                </a:lnTo>
                <a:close/>
              </a:path>
            </a:pathLst>
          </a:custGeom>
          <a:noFill/>
          <a:ln w="76200">
            <a:solidFill>
              <a:srgbClr val="1f4e7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7" name="object 4"/>
          <p:cNvSpPr/>
          <p:nvPr/>
        </p:nvSpPr>
        <p:spPr>
          <a:xfrm>
            <a:off x="2880000" y="1234440"/>
            <a:ext cx="3496680" cy="56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6480" bIns="0" anchor="t">
            <a:spAutoFit/>
          </a:bodyPr>
          <a:p>
            <a:pPr marL="12600" indent="306720">
              <a:lnSpc>
                <a:spcPct val="102000"/>
              </a:lnSpc>
              <a:spcBef>
                <a:spcPts val="51"/>
              </a:spcBef>
              <a:buNone/>
              <a:tabLst>
                <a:tab algn="l" pos="0"/>
              </a:tabLst>
            </a:pPr>
            <a:r>
              <a:rPr b="1" lang="ru-RU" sz="1800" spc="-12" strike="noStrike">
                <a:solidFill>
                  <a:srgbClr val="002060"/>
                </a:solidFill>
                <a:latin typeface="Times New Roman"/>
                <a:ea typeface="DejaVu Sans"/>
              </a:rPr>
              <a:t>Методологическая основа </a:t>
            </a:r>
            <a:r>
              <a:rPr b="1" lang="ru-RU" sz="1800" spc="-1" strike="noStrike">
                <a:solidFill>
                  <a:srgbClr val="002060"/>
                </a:solidFill>
                <a:latin typeface="Times New Roman"/>
                <a:ea typeface="DejaVu Sans"/>
              </a:rPr>
              <a:t>–  </a:t>
            </a:r>
            <a:r>
              <a:rPr b="1" lang="ru-RU" sz="1800" spc="-7" strike="noStrike">
                <a:solidFill>
                  <a:srgbClr val="002060"/>
                </a:solidFill>
                <a:latin typeface="Times New Roman"/>
                <a:ea typeface="DejaVu Sans"/>
              </a:rPr>
              <a:t>системно-деятельностный</a:t>
            </a:r>
            <a:r>
              <a:rPr b="1" lang="ru-RU" sz="1800" spc="-12" strike="noStrike">
                <a:solidFill>
                  <a:srgbClr val="002060"/>
                </a:solidFill>
                <a:latin typeface="Times New Roman"/>
                <a:ea typeface="DejaVu Sans"/>
              </a:rPr>
              <a:t> </a:t>
            </a:r>
            <a:r>
              <a:rPr b="1" lang="ru-RU" sz="1800" spc="-32" strike="noStrike">
                <a:solidFill>
                  <a:srgbClr val="002060"/>
                </a:solidFill>
                <a:latin typeface="Times New Roman"/>
                <a:ea typeface="DejaVu Sans"/>
              </a:rPr>
              <a:t>подход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98" name="object 5"/>
          <p:cNvSpPr/>
          <p:nvPr/>
        </p:nvSpPr>
        <p:spPr>
          <a:xfrm>
            <a:off x="482040" y="2148480"/>
            <a:ext cx="8120160" cy="384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6480" bIns="0" anchor="t">
            <a:spAutoFit/>
          </a:bodyPr>
          <a:p>
            <a:pPr marL="469800" indent="-457200">
              <a:lnSpc>
                <a:spcPct val="102000"/>
              </a:lnSpc>
              <a:spcBef>
                <a:spcPts val="51"/>
              </a:spcBef>
              <a:buClr>
                <a:srgbClr val="000000"/>
              </a:buClr>
              <a:buFont typeface="Arial MT"/>
              <a:buChar char="•"/>
              <a:tabLst>
                <a:tab algn="l" pos="469440"/>
                <a:tab algn="l" pos="469800"/>
              </a:tabLst>
            </a:pP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Приводят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стандарты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в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соответствие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c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Федеральным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21" strike="noStrike">
                <a:solidFill>
                  <a:srgbClr val="000000"/>
                </a:solidFill>
                <a:latin typeface="Times New Roman"/>
                <a:ea typeface="DejaVu Sans"/>
              </a:rPr>
              <a:t>законом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«Об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образовании </a:t>
            </a:r>
            <a:r>
              <a:rPr b="0" lang="ru-RU" sz="1800" spc="-43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Российской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Федерации;</a:t>
            </a:r>
            <a:endParaRPr b="0" lang="ru-RU" sz="1800" spc="-1" strike="noStrike">
              <a:latin typeface="Arial"/>
            </a:endParaRPr>
          </a:p>
          <a:p>
            <a:pPr marL="469800" indent="-457200">
              <a:lnSpc>
                <a:spcPct val="98000"/>
              </a:lnSpc>
              <a:spcBef>
                <a:spcPts val="79"/>
              </a:spcBef>
              <a:buClr>
                <a:srgbClr val="000000"/>
              </a:buClr>
              <a:buFont typeface="Arial MT"/>
              <a:buChar char="•"/>
              <a:tabLst>
                <a:tab algn="l" pos="469440"/>
                <a:tab algn="l" pos="469800"/>
              </a:tabLst>
            </a:pP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Обеспечивают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вариативность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содержания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образовательных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программ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начального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общего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образования,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возможность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формирования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программ </a:t>
            </a:r>
            <a:r>
              <a:rPr b="0" lang="ru-RU" sz="1800" spc="-43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разного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уровня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сложности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и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направленности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с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учетом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потребностей и  способностей</a:t>
            </a:r>
            <a:r>
              <a:rPr b="0" lang="ru-RU" sz="1800" spc="409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обучающихся;</a:t>
            </a:r>
            <a:endParaRPr b="0" lang="ru-RU" sz="1800" spc="-1" strike="noStrike">
              <a:latin typeface="Arial"/>
            </a:endParaRPr>
          </a:p>
          <a:p>
            <a:pPr marL="469800" indent="-457200">
              <a:lnSpc>
                <a:spcPct val="102000"/>
              </a:lnSpc>
              <a:buClr>
                <a:srgbClr val="000000"/>
              </a:buClr>
              <a:buFont typeface="Arial MT"/>
              <a:buChar char="•"/>
              <a:tabLst>
                <a:tab algn="l" pos="469440"/>
                <a:tab algn="l" pos="469800"/>
              </a:tabLst>
            </a:pPr>
            <a:r>
              <a:rPr b="0" lang="ru-RU" sz="1800" spc="-26" strike="noStrike">
                <a:solidFill>
                  <a:srgbClr val="000000"/>
                </a:solidFill>
                <a:latin typeface="Times New Roman"/>
                <a:ea typeface="DejaVu Sans"/>
              </a:rPr>
              <a:t>Устанавливают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вариативность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21" strike="noStrike">
                <a:solidFill>
                  <a:srgbClr val="000000"/>
                </a:solidFill>
                <a:latin typeface="Times New Roman"/>
                <a:ea typeface="DejaVu Sans"/>
              </a:rPr>
              <a:t>сроков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реализации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программ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(не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26" strike="noStrike">
                <a:solidFill>
                  <a:srgbClr val="000000"/>
                </a:solidFill>
                <a:latin typeface="Times New Roman"/>
                <a:ea typeface="DejaVu Sans"/>
              </a:rPr>
              <a:t>только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в </a:t>
            </a:r>
            <a:r>
              <a:rPr b="0" lang="ru-RU" sz="1800" spc="-43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сторону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увеличения, но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и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сторону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сокращения);</a:t>
            </a:r>
            <a:endParaRPr b="0" lang="ru-RU" sz="1800" spc="-1" strike="noStrike">
              <a:latin typeface="Arial"/>
            </a:endParaRPr>
          </a:p>
          <a:p>
            <a:pPr marL="469800" indent="-457200">
              <a:lnSpc>
                <a:spcPts val="2089"/>
              </a:lnSpc>
              <a:buClr>
                <a:srgbClr val="000000"/>
              </a:buClr>
              <a:buFont typeface="Arial MT"/>
              <a:buChar char="•"/>
              <a:tabLst>
                <a:tab algn="l" pos="469440"/>
                <a:tab algn="l" pos="469800"/>
              </a:tabLst>
            </a:pP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Детализируют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условия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реализации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образовательных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программ;</a:t>
            </a:r>
            <a:endParaRPr b="0" lang="ru-RU" sz="1800" spc="-1" strike="noStrike">
              <a:latin typeface="Arial"/>
            </a:endParaRPr>
          </a:p>
          <a:p>
            <a:pPr marL="469800" indent="-457200">
              <a:lnSpc>
                <a:spcPts val="2089"/>
              </a:lnSpc>
              <a:spcBef>
                <a:spcPts val="181"/>
              </a:spcBef>
              <a:buClr>
                <a:srgbClr val="000000"/>
              </a:buClr>
              <a:buFont typeface="Arial MT"/>
              <a:buChar char="•"/>
              <a:tabLst>
                <a:tab algn="l" pos="469440"/>
                <a:tab algn="l" pos="469800"/>
              </a:tabLst>
            </a:pP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Детализируют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требования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к </a:t>
            </a:r>
            <a:r>
              <a:rPr b="0" lang="ru-RU" sz="1800" spc="-21" strike="noStrike">
                <a:solidFill>
                  <a:srgbClr val="000000"/>
                </a:solidFill>
                <a:latin typeface="Times New Roman"/>
                <a:ea typeface="DejaVu Sans"/>
              </a:rPr>
              <a:t>результатам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освоения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учащимися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программ </a:t>
            </a:r>
            <a:r>
              <a:rPr b="0" lang="ru-RU" sz="1800" spc="-43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ООО;</a:t>
            </a:r>
            <a:endParaRPr b="0" lang="ru-RU" sz="1800" spc="-1" strike="noStrike">
              <a:latin typeface="Arial"/>
            </a:endParaRPr>
          </a:p>
          <a:p>
            <a:pPr marL="469800" indent="-457200">
              <a:lnSpc>
                <a:spcPts val="2149"/>
              </a:lnSpc>
              <a:buClr>
                <a:srgbClr val="000000"/>
              </a:buClr>
              <a:buFont typeface="Arial MT"/>
              <a:buChar char="•"/>
              <a:tabLst>
                <a:tab algn="l" pos="469440"/>
                <a:tab algn="l" pos="469800"/>
              </a:tabLst>
            </a:pP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Оптимизируют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требования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к основной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образовательной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программе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и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рабочей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программе;</a:t>
            </a:r>
            <a:endParaRPr b="0" lang="ru-RU" sz="1800" spc="-1" strike="noStrike">
              <a:latin typeface="Arial"/>
            </a:endParaRPr>
          </a:p>
          <a:p>
            <a:pPr>
              <a:lnSpc>
                <a:spcPts val="2126"/>
              </a:lnSpc>
              <a:buNone/>
              <a:tabLst>
                <a:tab algn="l" pos="469440"/>
                <a:tab algn="l" pos="469800"/>
              </a:tabLst>
            </a:pP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883440" y="492120"/>
            <a:ext cx="7032960" cy="1154160"/>
          </a:xfrm>
          <a:prstGeom prst="rect">
            <a:avLst/>
          </a:prstGeom>
          <a:noFill/>
          <a:ln w="0">
            <a:noFill/>
          </a:ln>
        </p:spPr>
        <p:txBody>
          <a:bodyPr lIns="0" rIns="0" tIns="12600" bIns="0" anchor="t">
            <a:noAutofit/>
          </a:bodyPr>
          <a:p>
            <a:pPr marL="12600">
              <a:lnSpc>
                <a:spcPct val="100000"/>
              </a:lnSpc>
              <a:spcBef>
                <a:spcPts val="99"/>
              </a:spcBef>
              <a:buNone/>
            </a:pPr>
            <a:r>
              <a:rPr b="1" lang="ru-RU" sz="2000" spc="-15" strike="noStrike">
                <a:solidFill>
                  <a:srgbClr val="002060"/>
                </a:solidFill>
                <a:latin typeface="Times New Roman"/>
              </a:rPr>
              <a:t>Основные</a:t>
            </a:r>
            <a:r>
              <a:rPr b="1" lang="ru-RU" sz="2000" spc="-7" strike="noStrike">
                <a:solidFill>
                  <a:srgbClr val="002060"/>
                </a:solidFill>
                <a:latin typeface="Times New Roman"/>
              </a:rPr>
              <a:t> </a:t>
            </a:r>
            <a:r>
              <a:rPr b="1" lang="ru-RU" sz="2000" spc="-12" strike="noStrike">
                <a:solidFill>
                  <a:srgbClr val="002060"/>
                </a:solidFill>
                <a:latin typeface="Times New Roman"/>
              </a:rPr>
              <a:t>изменения,</a:t>
            </a:r>
            <a:r>
              <a:rPr b="1" lang="ru-RU" sz="2000" spc="-1" strike="noStrike">
                <a:solidFill>
                  <a:srgbClr val="002060"/>
                </a:solidFill>
                <a:latin typeface="Times New Roman"/>
              </a:rPr>
              <a:t> внесенные</a:t>
            </a:r>
            <a:r>
              <a:rPr b="1" lang="ru-RU" sz="2000" spc="-7" strike="noStrike">
                <a:solidFill>
                  <a:srgbClr val="002060"/>
                </a:solidFill>
                <a:latin typeface="Times New Roman"/>
              </a:rPr>
              <a:t> </a:t>
            </a:r>
            <a:r>
              <a:rPr b="1" lang="ru-RU" sz="2000" spc="-1" strike="noStrike">
                <a:solidFill>
                  <a:srgbClr val="002060"/>
                </a:solidFill>
                <a:latin typeface="Times New Roman"/>
              </a:rPr>
              <a:t>в</a:t>
            </a:r>
            <a:r>
              <a:rPr b="1" lang="ru-RU" sz="2000" spc="-12" strike="noStrike">
                <a:solidFill>
                  <a:srgbClr val="002060"/>
                </a:solidFill>
                <a:latin typeface="Times New Roman"/>
              </a:rPr>
              <a:t> обновленный</a:t>
            </a:r>
            <a:r>
              <a:rPr b="1" lang="ru-RU" sz="2000" spc="-7" strike="noStrike">
                <a:solidFill>
                  <a:srgbClr val="002060"/>
                </a:solidFill>
                <a:latin typeface="Times New Roman"/>
              </a:rPr>
              <a:t> </a:t>
            </a:r>
            <a:r>
              <a:rPr b="1" lang="ru-RU" sz="2000" spc="-15" strike="noStrike">
                <a:solidFill>
                  <a:srgbClr val="002060"/>
                </a:solidFill>
                <a:latin typeface="Times New Roman"/>
              </a:rPr>
              <a:t>ФГОС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00" name="object 3"/>
          <p:cNvSpPr/>
          <p:nvPr/>
        </p:nvSpPr>
        <p:spPr>
          <a:xfrm>
            <a:off x="329400" y="1160640"/>
            <a:ext cx="8524800" cy="466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6480" bIns="0" anchor="t">
            <a:spAutoFit/>
          </a:bodyPr>
          <a:p>
            <a:pPr marL="355680" indent="-343080">
              <a:lnSpc>
                <a:spcPct val="102000"/>
              </a:lnSpc>
              <a:spcBef>
                <a:spcPts val="51"/>
              </a:spcBef>
              <a:buClr>
                <a:srgbClr val="000000"/>
              </a:buClr>
              <a:buFont typeface="StarSymbol"/>
              <a:buAutoNum type="arabicParenR"/>
              <a:tabLst>
                <a:tab algn="l" pos="354960"/>
                <a:tab algn="l" pos="355680"/>
                <a:tab algn="l" pos="1416600"/>
                <a:tab algn="l" pos="2493720"/>
                <a:tab algn="l" pos="3328560"/>
                <a:tab algn="l" pos="4669920"/>
                <a:tab algn="l" pos="6133320"/>
                <a:tab algn="l" pos="6463080"/>
                <a:tab algn="l" pos="7165800"/>
                <a:tab algn="l" pos="7754760"/>
              </a:tabLst>
            </a:pPr>
            <a:r>
              <a:rPr b="0" lang="ru-RU" sz="1800" spc="-21" strike="noStrike">
                <a:solidFill>
                  <a:srgbClr val="000000"/>
                </a:solidFill>
                <a:latin typeface="Times New Roman"/>
                <a:ea typeface="DejaVu Sans"/>
              </a:rPr>
              <a:t>Четко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прописаны</a:t>
            </a:r>
            <a:r>
              <a:rPr b="0" lang="ru-RU" sz="1800" spc="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обязательства</a:t>
            </a:r>
            <a:r>
              <a:rPr b="0" lang="ru-RU" sz="1800" spc="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образовательного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учреждения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(в частности, </a:t>
            </a:r>
            <a:r>
              <a:rPr b="0" lang="ru-RU" sz="1800" spc="-21" strike="noStrike">
                <a:solidFill>
                  <a:srgbClr val="000000"/>
                </a:solidFill>
                <a:latin typeface="Times New Roman"/>
                <a:ea typeface="DejaVu Sans"/>
              </a:rPr>
              <a:t>школы) </a:t>
            </a:r>
            <a:r>
              <a:rPr b="0" lang="ru-RU" sz="1800" spc="-43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перед учениками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родителями.</a:t>
            </a:r>
            <a:endParaRPr b="0" lang="ru-RU" sz="1800" spc="-1" strike="noStrike">
              <a:latin typeface="Arial"/>
            </a:endParaRPr>
          </a:p>
          <a:p>
            <a:pPr marL="260280" indent="-247680">
              <a:lnSpc>
                <a:spcPts val="2109"/>
              </a:lnSpc>
              <a:buClr>
                <a:srgbClr val="000000"/>
              </a:buClr>
              <a:buFont typeface="StarSymbol"/>
              <a:buAutoNum type="arabicParenR"/>
              <a:tabLst>
                <a:tab algn="l" pos="260280"/>
              </a:tabLst>
            </a:pP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Сделан акцент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на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развитие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метапредметных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и личностных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навыков.</a:t>
            </a:r>
            <a:endParaRPr b="0" lang="ru-RU" sz="1800" spc="-1" strike="noStrike">
              <a:latin typeface="Arial"/>
            </a:endParaRPr>
          </a:p>
          <a:p>
            <a:pPr marL="340920" indent="-329040">
              <a:lnSpc>
                <a:spcPts val="2126"/>
              </a:lnSpc>
              <a:buClr>
                <a:srgbClr val="000000"/>
              </a:buClr>
              <a:buFont typeface="StarSymbol"/>
              <a:buAutoNum type="arabicParenR"/>
              <a:tabLst>
                <a:tab algn="l" pos="340920"/>
                <a:tab algn="l" pos="341640"/>
                <a:tab algn="l" pos="1449000"/>
                <a:tab algn="l" pos="2225160"/>
                <a:tab algn="l" pos="3239640"/>
                <a:tab algn="l" pos="4565520"/>
                <a:tab algn="l" pos="4826160"/>
                <a:tab algn="l" pos="6555240"/>
                <a:tab algn="l" pos="7557840"/>
              </a:tabLst>
            </a:pPr>
            <a:r>
              <a:rPr b="0" lang="ru-RU" sz="1800" spc="-1" strike="noStrike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DejaVu Sans"/>
              </a:rPr>
              <a:t>П</a:t>
            </a:r>
            <a:r>
              <a:rPr b="0" lang="ru-RU" sz="1800" spc="-55" strike="noStrike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DejaVu Sans"/>
              </a:rPr>
              <a:t>о</a:t>
            </a:r>
            <a:r>
              <a:rPr b="0" lang="ru-RU" sz="1800" spc="-7" strike="noStrike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DejaVu Sans"/>
              </a:rPr>
              <a:t>д</a:t>
            </a:r>
            <a:r>
              <a:rPr b="0" lang="ru-RU" sz="1800" spc="-1" strike="noStrike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DejaVu Sans"/>
              </a:rPr>
              <a:t>ро</a:t>
            </a:r>
            <a:r>
              <a:rPr b="0" lang="ru-RU" sz="1800" spc="-7" strike="noStrike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DejaVu Sans"/>
              </a:rPr>
              <a:t>бн</a:t>
            </a:r>
            <a:r>
              <a:rPr b="0" lang="ru-RU" sz="1800" spc="-1" strike="noStrike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DejaVu Sans"/>
              </a:rPr>
              <a:t>о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у</a:t>
            </a:r>
            <a:r>
              <a:rPr b="0" lang="ru-RU" sz="1800" spc="-32" strike="noStrike">
                <a:solidFill>
                  <a:srgbClr val="000000"/>
                </a:solidFill>
                <a:latin typeface="Times New Roman"/>
                <a:ea typeface="DejaVu Sans"/>
              </a:rPr>
              <a:t>к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азан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п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ер</a:t>
            </a:r>
            <a:r>
              <a:rPr b="0" lang="ru-RU" sz="1800" spc="-46" strike="noStrike">
                <a:solidFill>
                  <a:srgbClr val="000000"/>
                </a:solidFill>
                <a:latin typeface="Times New Roman"/>
                <a:ea typeface="DejaVu Sans"/>
              </a:rPr>
              <a:t>е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ч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е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н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ь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п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р</a:t>
            </a:r>
            <a:r>
              <a:rPr b="0" lang="ru-RU" sz="1800" spc="-26" strike="noStrike">
                <a:solidFill>
                  <a:srgbClr val="000000"/>
                </a:solidFill>
                <a:latin typeface="Times New Roman"/>
                <a:ea typeface="DejaVu Sans"/>
              </a:rPr>
              <a:t>е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дм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ет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н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ых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м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е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ж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п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р</a:t>
            </a:r>
            <a:r>
              <a:rPr b="0" lang="ru-RU" sz="1800" spc="-26" strike="noStrike">
                <a:solidFill>
                  <a:srgbClr val="000000"/>
                </a:solidFill>
                <a:latin typeface="Times New Roman"/>
                <a:ea typeface="DejaVu Sans"/>
              </a:rPr>
              <a:t>е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дм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ет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н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ых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н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авы</a:t>
            </a:r>
            <a:r>
              <a:rPr b="0" lang="ru-RU" sz="1800" spc="-97" strike="noStrike">
                <a:solidFill>
                  <a:srgbClr val="000000"/>
                </a:solidFill>
                <a:latin typeface="Times New Roman"/>
                <a:ea typeface="DejaVu Sans"/>
              </a:rPr>
              <a:t>к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ов,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b="0" lang="ru-RU" sz="1800" spc="-97" strike="noStrike">
                <a:solidFill>
                  <a:srgbClr val="000000"/>
                </a:solidFill>
                <a:latin typeface="Times New Roman"/>
                <a:ea typeface="DejaVu Sans"/>
              </a:rPr>
              <a:t>к</a:t>
            </a:r>
            <a:r>
              <a:rPr b="0" lang="ru-RU" sz="1800" spc="-26" strike="noStrike">
                <a:solidFill>
                  <a:srgbClr val="000000"/>
                </a:solidFill>
                <a:latin typeface="Times New Roman"/>
                <a:ea typeface="DejaVu Sans"/>
              </a:rPr>
              <a:t>от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оры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м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д</a:t>
            </a:r>
            <a:r>
              <a:rPr b="0" lang="ru-RU" sz="1800" spc="-26" strike="noStrike">
                <a:solidFill>
                  <a:srgbClr val="000000"/>
                </a:solidFill>
                <a:latin typeface="Times New Roman"/>
                <a:ea typeface="DejaVu Sans"/>
              </a:rPr>
              <a:t>о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л</a:t>
            </a:r>
            <a:r>
              <a:rPr b="0" lang="ru-RU" sz="1800" spc="-35" strike="noStrike">
                <a:solidFill>
                  <a:srgbClr val="000000"/>
                </a:solidFill>
                <a:latin typeface="Times New Roman"/>
                <a:ea typeface="DejaVu Sans"/>
              </a:rPr>
              <a:t>ж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ен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</a:t>
            </a:r>
            <a:r>
              <a:rPr b="0" lang="ru-RU" sz="1800" spc="-52" strike="noStrike">
                <a:solidFill>
                  <a:srgbClr val="000000"/>
                </a:solidFill>
                <a:latin typeface="Times New Roman"/>
                <a:ea typeface="DejaVu Sans"/>
              </a:rPr>
              <a:t>б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ла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д</a:t>
            </a:r>
            <a:r>
              <a:rPr b="0" lang="ru-RU" sz="1800" spc="-52" strike="noStrike">
                <a:solidFill>
                  <a:srgbClr val="000000"/>
                </a:solidFill>
                <a:latin typeface="Times New Roman"/>
                <a:ea typeface="DejaVu Sans"/>
              </a:rPr>
              <a:t>а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ть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у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ч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е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ни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ра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м</a:t>
            </a:r>
            <a:r>
              <a:rPr b="0" lang="ru-RU" sz="1800" spc="-32" strike="noStrike">
                <a:solidFill>
                  <a:srgbClr val="000000"/>
                </a:solidFill>
                <a:latin typeface="Times New Roman"/>
                <a:ea typeface="DejaVu Sans"/>
              </a:rPr>
              <a:t>к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ах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b="0" lang="ru-RU" sz="1800" spc="-32" strike="noStrike">
                <a:solidFill>
                  <a:srgbClr val="000000"/>
                </a:solidFill>
                <a:latin typeface="Times New Roman"/>
                <a:ea typeface="DejaVu Sans"/>
              </a:rPr>
              <a:t>к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ж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д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ой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д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ис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цип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л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ин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ы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(</a:t>
            </a:r>
            <a:r>
              <a:rPr b="0" lang="ru-RU" sz="1800" spc="-26" strike="noStrike">
                <a:solidFill>
                  <a:srgbClr val="000000"/>
                </a:solidFill>
                <a:latin typeface="Times New Roman"/>
                <a:ea typeface="DejaVu Sans"/>
              </a:rPr>
              <a:t>у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м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еть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д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</a:t>
            </a:r>
            <a:r>
              <a:rPr b="0" lang="ru-RU" sz="1800" spc="-32" strike="noStrike">
                <a:solidFill>
                  <a:srgbClr val="000000"/>
                </a:solidFill>
                <a:latin typeface="Times New Roman"/>
                <a:ea typeface="DejaVu Sans"/>
              </a:rPr>
              <a:t>к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аз</a:t>
            </a:r>
            <a:r>
              <a:rPr b="0" lang="ru-RU" sz="1800" spc="-52" strike="noStrike">
                <a:solidFill>
                  <a:srgbClr val="000000"/>
                </a:solidFill>
                <a:latin typeface="Times New Roman"/>
                <a:ea typeface="DejaVu Sans"/>
              </a:rPr>
              <a:t>а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ть, 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интерпретировать,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оперировать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понятиями,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решать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задачи).</a:t>
            </a:r>
            <a:endParaRPr b="0" lang="ru-RU" sz="1800" spc="-1" strike="noStrike">
              <a:latin typeface="Arial"/>
            </a:endParaRPr>
          </a:p>
          <a:p>
            <a:pPr marL="299880" indent="-287640">
              <a:lnSpc>
                <a:spcPts val="2089"/>
              </a:lnSpc>
              <a:buClr>
                <a:srgbClr val="000000"/>
              </a:buClr>
              <a:buFont typeface="StarSymbol"/>
              <a:buAutoNum type="arabicParenR" startAt="5"/>
              <a:tabLst>
                <a:tab algn="l" pos="30024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Расписан</a:t>
            </a:r>
            <a:r>
              <a:rPr b="0" lang="ru-RU" sz="1800" spc="279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21" strike="noStrike">
                <a:solidFill>
                  <a:srgbClr val="000000"/>
                </a:solidFill>
                <a:latin typeface="Times New Roman"/>
                <a:ea typeface="DejaVu Sans"/>
              </a:rPr>
              <a:t>формат</a:t>
            </a:r>
            <a:r>
              <a:rPr b="0" lang="ru-RU" sz="1800" spc="290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работы</a:t>
            </a:r>
            <a:r>
              <a:rPr b="0" lang="ru-RU" sz="1800" spc="290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</a:t>
            </a:r>
            <a:r>
              <a:rPr b="0" lang="ru-RU" sz="1800" spc="284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рамках</a:t>
            </a:r>
            <a:r>
              <a:rPr b="0" lang="ru-RU" sz="1800" spc="279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каждого</a:t>
            </a:r>
            <a:r>
              <a:rPr b="0" lang="ru-RU" sz="1800" spc="284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предмета</a:t>
            </a:r>
            <a:r>
              <a:rPr b="0" lang="ru-RU" sz="1800" spc="290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для</a:t>
            </a:r>
            <a:r>
              <a:rPr b="0" lang="ru-RU" sz="1800" spc="284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развития</a:t>
            </a:r>
            <a:r>
              <a:rPr b="0" lang="ru-RU" sz="1800" spc="279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этих</a:t>
            </a:r>
            <a:r>
              <a:rPr b="0" lang="ru-RU" sz="1800" spc="284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навыков</a:t>
            </a:r>
            <a:endParaRPr b="0" lang="ru-RU" sz="1800" spc="-1" strike="noStrike">
              <a:latin typeface="Arial"/>
            </a:endParaRPr>
          </a:p>
          <a:p>
            <a:pPr marL="12600">
              <a:lnSpc>
                <a:spcPts val="2126"/>
              </a:lnSpc>
              <a:spcBef>
                <a:spcPts val="45"/>
              </a:spcBef>
              <a:buNone/>
              <a:tabLst>
                <a:tab algn="l" pos="300240"/>
              </a:tabLst>
            </a:pP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(проведение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лабораторных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32" strike="noStrike">
                <a:solidFill>
                  <a:srgbClr val="000000"/>
                </a:solidFill>
                <a:latin typeface="Times New Roman"/>
                <a:ea typeface="DejaVu Sans"/>
              </a:rPr>
              <a:t>работ,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внеурочной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деятельности и </a:t>
            </a:r>
            <a:r>
              <a:rPr b="0" lang="ru-RU" sz="1800" spc="-26" strike="noStrike">
                <a:solidFill>
                  <a:srgbClr val="000000"/>
                </a:solidFill>
                <a:latin typeface="Times New Roman"/>
                <a:ea typeface="DejaVu Sans"/>
              </a:rPr>
              <a:t>т.д.).</a:t>
            </a:r>
            <a:endParaRPr b="0" lang="ru-RU" sz="1800" spc="-1" strike="noStrike">
              <a:latin typeface="Arial"/>
            </a:endParaRPr>
          </a:p>
          <a:p>
            <a:pPr marL="399960" indent="-388080">
              <a:lnSpc>
                <a:spcPts val="2126"/>
              </a:lnSpc>
              <a:buClr>
                <a:srgbClr val="000000"/>
              </a:buClr>
              <a:buFont typeface="StarSymbol"/>
              <a:buAutoNum type="arabicParenR" startAt="6"/>
              <a:tabLst>
                <a:tab algn="l" pos="399960"/>
                <a:tab algn="l" pos="400680"/>
                <a:tab algn="l" pos="2123280"/>
                <a:tab algn="l" pos="3581280"/>
                <a:tab algn="l" pos="4331160"/>
                <a:tab algn="l" pos="4630320"/>
                <a:tab algn="l" pos="6132960"/>
                <a:tab algn="l" pos="7618680"/>
              </a:tabLst>
            </a:pP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З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фи</a:t>
            </a:r>
            <a:r>
              <a:rPr b="0" lang="ru-RU" sz="1800" spc="-46" strike="noStrike">
                <a:solidFill>
                  <a:srgbClr val="000000"/>
                </a:solidFill>
                <a:latin typeface="Times New Roman"/>
                <a:ea typeface="DejaVu Sans"/>
              </a:rPr>
              <a:t>к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и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ро</a:t>
            </a:r>
            <a:r>
              <a:rPr b="0" lang="ru-RU" sz="1800" spc="-26" strike="noStrike">
                <a:solidFill>
                  <a:srgbClr val="000000"/>
                </a:solidFill>
                <a:latin typeface="Times New Roman"/>
                <a:ea typeface="DejaVu Sans"/>
              </a:rPr>
              <a:t>в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н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ы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b="0" lang="ru-RU" sz="1800" spc="-97" strike="noStrike">
                <a:solidFill>
                  <a:srgbClr val="000000"/>
                </a:solidFill>
                <a:latin typeface="Times New Roman"/>
                <a:ea typeface="DejaVu Sans"/>
              </a:rPr>
              <a:t>к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н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тр</a:t>
            </a:r>
            <a:r>
              <a:rPr b="0" lang="ru-RU" sz="1800" spc="-26" strike="noStrike">
                <a:solidFill>
                  <a:srgbClr val="000000"/>
                </a:solidFill>
                <a:latin typeface="Times New Roman"/>
                <a:ea typeface="DejaVu Sans"/>
              </a:rPr>
              <a:t>о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ль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н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ые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b="0" lang="ru-RU" sz="1800" spc="-26" strike="noStrike">
                <a:solidFill>
                  <a:srgbClr val="000000"/>
                </a:solidFill>
                <a:latin typeface="Times New Roman"/>
                <a:ea typeface="DejaVu Sans"/>
              </a:rPr>
              <a:t>т</a:t>
            </a:r>
            <a:r>
              <a:rPr b="0" lang="ru-RU" sz="1800" spc="-52" strike="noStrike">
                <a:solidFill>
                  <a:srgbClr val="000000"/>
                </a:solidFill>
                <a:latin typeface="Times New Roman"/>
                <a:ea typeface="DejaVu Sans"/>
              </a:rPr>
              <a:t>о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ч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ки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b="0" lang="ru-RU" sz="1800" spc="-97" strike="noStrike">
                <a:solidFill>
                  <a:srgbClr val="000000"/>
                </a:solidFill>
                <a:latin typeface="Times New Roman"/>
                <a:ea typeface="DejaVu Sans"/>
              </a:rPr>
              <a:t>к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н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крет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н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ы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м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ре</a:t>
            </a:r>
            <a:r>
              <a:rPr b="0" lang="ru-RU" sz="1800" spc="-41" strike="noStrike">
                <a:solidFill>
                  <a:srgbClr val="000000"/>
                </a:solidFill>
                <a:latin typeface="Times New Roman"/>
                <a:ea typeface="DejaVu Sans"/>
              </a:rPr>
              <a:t>з</a:t>
            </a:r>
            <a:r>
              <a:rPr b="0" lang="ru-RU" sz="1800" spc="-80" strike="noStrike">
                <a:solidFill>
                  <a:srgbClr val="000000"/>
                </a:solidFill>
                <a:latin typeface="Times New Roman"/>
                <a:ea typeface="DejaVu Sans"/>
              </a:rPr>
              <a:t>у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л</a:t>
            </a:r>
            <a:r>
              <a:rPr b="0" lang="ru-RU" sz="1800" spc="-66" strike="noStrike">
                <a:solidFill>
                  <a:srgbClr val="000000"/>
                </a:solidFill>
                <a:latin typeface="Times New Roman"/>
                <a:ea typeface="DejaVu Sans"/>
              </a:rPr>
              <a:t>ь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</a:t>
            </a:r>
            <a:r>
              <a:rPr b="0" lang="ru-RU" sz="1800" spc="-52" strike="noStrike">
                <a:solidFill>
                  <a:srgbClr val="000000"/>
                </a:solidFill>
                <a:latin typeface="Times New Roman"/>
                <a:ea typeface="DejaVu Sans"/>
              </a:rPr>
              <a:t>а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та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м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у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ч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е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ни</a:t>
            </a:r>
            <a:r>
              <a:rPr b="0" lang="ru-RU" sz="1800" spc="-97" strike="noStrike">
                <a:solidFill>
                  <a:srgbClr val="000000"/>
                </a:solidFill>
                <a:latin typeface="Times New Roman"/>
                <a:ea typeface="DejaVu Sans"/>
              </a:rPr>
              <a:t>к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ов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(сочинение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на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300 слов,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словарный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запас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из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70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новых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слов </a:t>
            </a:r>
            <a:r>
              <a:rPr b="0" lang="ru-RU" sz="1800" spc="-21" strike="noStrike">
                <a:solidFill>
                  <a:srgbClr val="000000"/>
                </a:solidFill>
                <a:latin typeface="Times New Roman"/>
                <a:ea typeface="DejaVu Sans"/>
              </a:rPr>
              <a:t>ежегодно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и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26" strike="noStrike">
                <a:solidFill>
                  <a:srgbClr val="000000"/>
                </a:solidFill>
                <a:latin typeface="Times New Roman"/>
                <a:ea typeface="DejaVu Sans"/>
              </a:rPr>
              <a:t>т.п.).</a:t>
            </a:r>
            <a:endParaRPr b="0" lang="ru-RU" sz="1800" spc="-1" strike="noStrike">
              <a:latin typeface="Arial"/>
            </a:endParaRPr>
          </a:p>
          <a:p>
            <a:pPr marL="260280" indent="-247680">
              <a:lnSpc>
                <a:spcPts val="2126"/>
              </a:lnSpc>
              <a:spcBef>
                <a:spcPts val="45"/>
              </a:spcBef>
              <a:buClr>
                <a:srgbClr val="000000"/>
              </a:buClr>
              <a:buFont typeface="StarSymbol"/>
              <a:buAutoNum type="arabicParenR" startAt="7"/>
              <a:tabLst>
                <a:tab algn="l" pos="260280"/>
              </a:tabLst>
            </a:pP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Строго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обозначено,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какие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темы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должны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освоить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дети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в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определенный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35" strike="noStrike">
                <a:solidFill>
                  <a:srgbClr val="000000"/>
                </a:solidFill>
                <a:latin typeface="Times New Roman"/>
                <a:ea typeface="DejaVu Sans"/>
              </a:rPr>
              <a:t>год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обучения.</a:t>
            </a:r>
            <a:endParaRPr b="0" lang="ru-RU" sz="1800" spc="-1" strike="noStrike">
              <a:latin typeface="Arial"/>
            </a:endParaRPr>
          </a:p>
          <a:p>
            <a:pPr marL="306720" indent="-294480">
              <a:lnSpc>
                <a:spcPts val="2126"/>
              </a:lnSpc>
              <a:buClr>
                <a:srgbClr val="000000"/>
              </a:buClr>
              <a:buFont typeface="StarSymbol"/>
              <a:buAutoNum type="arabicParenR" startAt="7"/>
              <a:tabLst>
                <a:tab algn="l" pos="307440"/>
              </a:tabLst>
            </a:pP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Содержание</a:t>
            </a:r>
            <a:r>
              <a:rPr b="0" lang="ru-RU" sz="1800" spc="33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тем</a:t>
            </a:r>
            <a:r>
              <a:rPr b="0" lang="ru-RU" sz="1800" spc="34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по</a:t>
            </a:r>
            <a:r>
              <a:rPr b="0" lang="ru-RU" sz="1800" spc="34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новым</a:t>
            </a:r>
            <a:r>
              <a:rPr b="0" lang="ru-RU" sz="1800" spc="34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ФГОС</a:t>
            </a:r>
            <a:r>
              <a:rPr b="0" lang="ru-RU" sz="1800" spc="33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не</a:t>
            </a:r>
            <a:r>
              <a:rPr b="0" lang="ru-RU" sz="1800" spc="34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рекомендовано</a:t>
            </a:r>
            <a:r>
              <a:rPr b="0" lang="ru-RU" sz="1800" spc="34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менять</a:t>
            </a:r>
            <a:r>
              <a:rPr b="0" lang="ru-RU" sz="1800" spc="344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местами</a:t>
            </a:r>
            <a:r>
              <a:rPr b="0" lang="ru-RU" sz="1800" spc="33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(ранее</a:t>
            </a:r>
            <a:r>
              <a:rPr b="0" lang="ru-RU" sz="1800" spc="33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это</a:t>
            </a:r>
            <a:endParaRPr b="0" lang="ru-RU" sz="18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51"/>
              </a:spcBef>
              <a:buNone/>
              <a:tabLst>
                <a:tab algn="l" pos="30744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допускалось).</a:t>
            </a:r>
            <a:endParaRPr b="0" lang="ru-RU" sz="1800" spc="-1" strike="noStrike">
              <a:latin typeface="Arial"/>
            </a:endParaRPr>
          </a:p>
          <a:p>
            <a:pPr marL="142920" indent="-294480">
              <a:lnSpc>
                <a:spcPct val="102000"/>
              </a:lnSpc>
              <a:spcBef>
                <a:spcPts val="145"/>
              </a:spcBef>
              <a:buClr>
                <a:srgbClr val="000000"/>
              </a:buClr>
              <a:buFont typeface="StarSymbol"/>
              <a:buAutoNum type="arabicParenR" startAt="9"/>
              <a:tabLst>
                <a:tab algn="l" pos="405000"/>
              </a:tabLst>
            </a:pP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Вводится</a:t>
            </a:r>
            <a:r>
              <a:rPr b="0" lang="ru-RU" sz="1800" spc="80" strike="noStrike">
                <a:solidFill>
                  <a:srgbClr val="000000"/>
                </a:solidFill>
                <a:latin typeface="Times New Roman"/>
                <a:ea typeface="DejaVu Sans"/>
              </a:rPr>
              <a:t> ф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ункциональная</a:t>
            </a:r>
            <a:r>
              <a:rPr b="0" lang="ru-RU" sz="1800" spc="83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грамотность</a:t>
            </a:r>
            <a:r>
              <a:rPr b="0" lang="ru-RU" sz="1800" spc="89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как</a:t>
            </a:r>
            <a:r>
              <a:rPr b="0" lang="ru-RU" sz="1800" spc="89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21" strike="noStrike">
                <a:solidFill>
                  <a:srgbClr val="000000"/>
                </a:solidFill>
                <a:latin typeface="Times New Roman"/>
                <a:ea typeface="DejaVu Sans"/>
              </a:rPr>
              <a:t>одна</a:t>
            </a:r>
            <a:r>
              <a:rPr b="0" lang="ru-RU" sz="1800" spc="89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из</a:t>
            </a:r>
            <a:r>
              <a:rPr b="0" lang="ru-RU" sz="1800" spc="89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составляющих </a:t>
            </a:r>
            <a:r>
              <a:rPr b="0" lang="ru-RU" sz="1800" spc="-43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на уроках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географии,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математики,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информатики,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окружающего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мира и.п.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object 2"/>
          <p:cNvSpPr/>
          <p:nvPr/>
        </p:nvSpPr>
        <p:spPr>
          <a:xfrm>
            <a:off x="569160" y="767520"/>
            <a:ext cx="8056080" cy="522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1520" bIns="0" anchor="t">
            <a:spAutoFit/>
          </a:bodyPr>
          <a:p>
            <a:pPr marL="12600" indent="-216000" algn="just">
              <a:lnSpc>
                <a:spcPct val="100000"/>
              </a:lnSpc>
              <a:spcBef>
                <a:spcPts val="91"/>
              </a:spcBef>
              <a:buClr>
                <a:srgbClr val="000000"/>
              </a:buClr>
              <a:buFont typeface="StarSymbol"/>
              <a:buAutoNum type="arabicParenR" startAt="10"/>
              <a:tabLst>
                <a:tab algn="l" pos="452160"/>
              </a:tabLst>
            </a:pP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Учитываются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возрастные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и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психологические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особенности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учеников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всех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классов. </a:t>
            </a:r>
            <a:r>
              <a:rPr b="0" lang="ru-RU" sz="1800" spc="-21" strike="noStrike">
                <a:solidFill>
                  <a:srgbClr val="000000"/>
                </a:solidFill>
                <a:latin typeface="Times New Roman"/>
                <a:ea typeface="DejaVu Sans"/>
              </a:rPr>
              <a:t>Главное,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чтобы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ребята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не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были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перегружены.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Кроме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того,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уточнено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минимальное и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максимальное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количество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часов, </a:t>
            </a:r>
            <a:r>
              <a:rPr b="0" lang="ru-RU" sz="1800" spc="-21" strike="noStrike">
                <a:solidFill>
                  <a:srgbClr val="000000"/>
                </a:solidFill>
                <a:latin typeface="Times New Roman"/>
                <a:ea typeface="DejaVu Sans"/>
              </a:rPr>
              <a:t>необходимых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для полноценной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реализации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основных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образовательных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программ.</a:t>
            </a:r>
            <a:endParaRPr b="0" lang="ru-RU" sz="1800" spc="-1" strike="noStrike">
              <a:latin typeface="Arial"/>
            </a:endParaRPr>
          </a:p>
          <a:p>
            <a:pPr marL="12600" indent="-216000">
              <a:lnSpc>
                <a:spcPts val="2089"/>
              </a:lnSpc>
              <a:spcBef>
                <a:spcPts val="176"/>
              </a:spcBef>
              <a:buClr>
                <a:srgbClr val="000000"/>
              </a:buClr>
              <a:buFont typeface="StarSymbol"/>
              <a:buAutoNum type="arabicParenR" startAt="10"/>
              <a:tabLst>
                <a:tab algn="l" pos="415440"/>
              </a:tabLst>
            </a:pP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Расширяются</a:t>
            </a:r>
            <a:r>
              <a:rPr b="0" lang="ru-RU" sz="1800" spc="36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возможности</a:t>
            </a:r>
            <a:r>
              <a:rPr b="0" lang="ru-RU" sz="1800" spc="364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для</a:t>
            </a:r>
            <a:r>
              <a:rPr b="0" lang="ru-RU" sz="1800" spc="36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реализации</a:t>
            </a:r>
            <a:r>
              <a:rPr b="0" lang="ru-RU" sz="1800" spc="369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права</a:t>
            </a:r>
            <a:r>
              <a:rPr b="0" lang="ru-RU" sz="1800" spc="364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выбора</a:t>
            </a:r>
            <a:r>
              <a:rPr b="0" lang="ru-RU" sz="1800" spc="364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педагогическими </a:t>
            </a:r>
            <a:r>
              <a:rPr b="0" lang="ru-RU" sz="1800" spc="-43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работниками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методик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обучения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воспитания.</a:t>
            </a:r>
            <a:endParaRPr b="0" lang="ru-RU" sz="1800" spc="-1" strike="noStrike">
              <a:latin typeface="Arial"/>
            </a:endParaRPr>
          </a:p>
          <a:p>
            <a:pPr marL="12600" indent="-216000">
              <a:lnSpc>
                <a:spcPts val="2180"/>
              </a:lnSpc>
              <a:spcBef>
                <a:spcPts val="45"/>
              </a:spcBef>
              <a:buClr>
                <a:srgbClr val="000000"/>
              </a:buClr>
              <a:buFont typeface="StarSymbol"/>
              <a:buAutoNum type="arabicParenR" startAt="10"/>
              <a:tabLst>
                <a:tab algn="l" pos="388800"/>
              </a:tabLst>
            </a:pPr>
            <a:r>
              <a:rPr b="0" lang="ru-RU" sz="1800" spc="-26" strike="noStrike">
                <a:solidFill>
                  <a:srgbClr val="000000"/>
                </a:solidFill>
                <a:latin typeface="Times New Roman"/>
                <a:ea typeface="DejaVu Sans"/>
              </a:rPr>
              <a:t>Школы</a:t>
            </a:r>
            <a:r>
              <a:rPr b="0" lang="ru-RU" sz="1800" spc="80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имеют</a:t>
            </a:r>
            <a:r>
              <a:rPr b="0" lang="ru-RU" sz="1800" spc="7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право</a:t>
            </a:r>
            <a:r>
              <a:rPr b="0" lang="ru-RU" sz="1800" spc="7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21" strike="noStrike">
                <a:solidFill>
                  <a:srgbClr val="000000"/>
                </a:solidFill>
                <a:latin typeface="Times New Roman"/>
                <a:ea typeface="DejaVu Sans"/>
              </a:rPr>
              <a:t>обучать</a:t>
            </a:r>
            <a:r>
              <a:rPr b="0" lang="ru-RU" sz="1800" spc="80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детей</a:t>
            </a:r>
            <a:r>
              <a:rPr b="0" lang="ru-RU" sz="1800" spc="7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на</a:t>
            </a:r>
            <a:r>
              <a:rPr b="0" lang="ru-RU" sz="1800" spc="7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21" strike="noStrike">
                <a:solidFill>
                  <a:srgbClr val="000000"/>
                </a:solidFill>
                <a:latin typeface="Times New Roman"/>
                <a:ea typeface="DejaVu Sans"/>
              </a:rPr>
              <a:t>родном</a:t>
            </a:r>
            <a:r>
              <a:rPr b="0" lang="ru-RU" sz="1800" spc="7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языке,</a:t>
            </a:r>
            <a:r>
              <a:rPr b="0" lang="ru-RU" sz="1800" spc="7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то</a:t>
            </a:r>
            <a:r>
              <a:rPr b="0" lang="ru-RU" sz="1800" spc="80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есть</a:t>
            </a:r>
            <a:r>
              <a:rPr b="0" lang="ru-RU" sz="1800" spc="80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на</a:t>
            </a:r>
            <a:r>
              <a:rPr b="0" lang="ru-RU" sz="1800" spc="7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любом</a:t>
            </a:r>
            <a:r>
              <a:rPr b="0" lang="ru-RU" sz="1800" spc="7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языке </a:t>
            </a:r>
            <a:r>
              <a:rPr b="0" lang="ru-RU" sz="1800" spc="-43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Российской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Федерации.</a:t>
            </a:r>
            <a:endParaRPr b="0" lang="ru-RU" sz="1800" spc="-1" strike="noStrike">
              <a:latin typeface="Arial"/>
            </a:endParaRPr>
          </a:p>
          <a:p>
            <a:pPr marL="431640" indent="-419040">
              <a:lnSpc>
                <a:spcPts val="2038"/>
              </a:lnSpc>
              <a:buClr>
                <a:srgbClr val="000000"/>
              </a:buClr>
              <a:buFont typeface="StarSymbol"/>
              <a:buAutoNum type="arabicParenR" startAt="10"/>
              <a:tabLst>
                <a:tab algn="l" pos="43164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Прописана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процедура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оценки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качества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образования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52" strike="noStrike">
                <a:solidFill>
                  <a:srgbClr val="000000"/>
                </a:solidFill>
                <a:latin typeface="Times New Roman"/>
                <a:ea typeface="DejaVu Sans"/>
              </a:rPr>
              <a:t>(ВПР,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52" strike="noStrike">
                <a:solidFill>
                  <a:srgbClr val="000000"/>
                </a:solidFill>
                <a:latin typeface="Times New Roman"/>
                <a:ea typeface="DejaVu Sans"/>
              </a:rPr>
              <a:t>РДР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32" strike="noStrike">
                <a:solidFill>
                  <a:srgbClr val="000000"/>
                </a:solidFill>
                <a:latin typeface="Times New Roman"/>
                <a:ea typeface="DejaVu Sans"/>
              </a:rPr>
              <a:t>т.д.)</a:t>
            </a:r>
            <a:endParaRPr b="0" lang="ru-RU" sz="1800" spc="-1" strike="noStrike">
              <a:latin typeface="Arial"/>
            </a:endParaRPr>
          </a:p>
          <a:p>
            <a:pPr marL="12600" indent="-419040" algn="just">
              <a:lnSpc>
                <a:spcPct val="99000"/>
              </a:lnSpc>
              <a:spcBef>
                <a:spcPts val="60"/>
              </a:spcBef>
              <a:buClr>
                <a:srgbClr val="000000"/>
              </a:buClr>
              <a:buFont typeface="StarSymbol"/>
              <a:buAutoNum type="arabicParenR" startAt="10"/>
              <a:tabLst>
                <a:tab algn="l" pos="43308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Прописана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возможность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реализации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системы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образования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через семейное </a:t>
            </a:r>
            <a:r>
              <a:rPr b="0" lang="ru-RU" sz="1800" spc="-43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обучение,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41" strike="noStrike">
                <a:solidFill>
                  <a:srgbClr val="000000"/>
                </a:solidFill>
                <a:latin typeface="Times New Roman"/>
                <a:ea typeface="DejaVu Sans"/>
              </a:rPr>
              <a:t>когда</a:t>
            </a:r>
            <a:r>
              <a:rPr b="0" lang="ru-RU" sz="1800" spc="-3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семьи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могут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самостоятельно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выбрать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для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своего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ребенка </a:t>
            </a:r>
            <a:r>
              <a:rPr b="0" lang="ru-RU" sz="1800" spc="-43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образовательный </a:t>
            </a:r>
            <a:r>
              <a:rPr b="0" lang="ru-RU" sz="1800" spc="-26" strike="noStrike">
                <a:solidFill>
                  <a:srgbClr val="000000"/>
                </a:solidFill>
                <a:latin typeface="Times New Roman"/>
                <a:ea typeface="DejaVu Sans"/>
              </a:rPr>
              <a:t>маршрут.</a:t>
            </a:r>
            <a:endParaRPr b="0" lang="ru-RU" sz="1800" spc="-1" strike="noStrike">
              <a:latin typeface="Arial"/>
            </a:endParaRPr>
          </a:p>
          <a:p>
            <a:pPr marL="12600" indent="-419040">
              <a:lnSpc>
                <a:spcPts val="2109"/>
              </a:lnSpc>
              <a:spcBef>
                <a:spcPts val="136"/>
              </a:spcBef>
              <a:buClr>
                <a:srgbClr val="000000"/>
              </a:buClr>
              <a:buFont typeface="StarSymbol"/>
              <a:buAutoNum type="arabicParenR" startAt="10"/>
              <a:tabLst>
                <a:tab algn="l" pos="669240"/>
                <a:tab algn="l" pos="669960"/>
                <a:tab algn="l" pos="2288520"/>
                <a:tab algn="l" pos="3413880"/>
                <a:tab algn="l" pos="3877200"/>
                <a:tab algn="l" pos="751464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</a:t>
            </a:r>
            <a:r>
              <a:rPr b="0" lang="ru-RU" sz="1800" spc="-32" strike="noStrike">
                <a:solidFill>
                  <a:srgbClr val="000000"/>
                </a:solidFill>
                <a:latin typeface="Times New Roman"/>
                <a:ea typeface="DejaVu Sans"/>
              </a:rPr>
              <a:t>б</a:t>
            </a:r>
            <a:r>
              <a:rPr b="0" lang="ru-RU" sz="1800" spc="15" strike="noStrike">
                <a:solidFill>
                  <a:srgbClr val="000000"/>
                </a:solidFill>
                <a:latin typeface="Times New Roman"/>
                <a:ea typeface="DejaVu Sans"/>
              </a:rPr>
              <a:t>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п</a:t>
            </a:r>
            <a:r>
              <a:rPr b="0" lang="ru-RU" sz="1800" spc="-46" strike="noStrike">
                <a:solidFill>
                  <a:srgbClr val="000000"/>
                </a:solidFill>
                <a:latin typeface="Times New Roman"/>
                <a:ea typeface="DejaVu Sans"/>
              </a:rPr>
              <a:t>е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ч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е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ни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д</a:t>
            </a:r>
            <a:r>
              <a:rPr b="0" lang="ru-RU" sz="1800" spc="15" strike="noStrike">
                <a:solidFill>
                  <a:srgbClr val="000000"/>
                </a:solidFill>
                <a:latin typeface="Times New Roman"/>
                <a:ea typeface="DejaVu Sans"/>
              </a:rPr>
              <a:t>о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</a:t>
            </a:r>
            <a:r>
              <a:rPr b="0" lang="ru-RU" sz="1800" spc="-26" strike="noStrike">
                <a:solidFill>
                  <a:srgbClr val="000000"/>
                </a:solidFill>
                <a:latin typeface="Times New Roman"/>
                <a:ea typeface="DejaVu Sans"/>
              </a:rPr>
              <a:t>т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у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п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инф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</a:t>
            </a:r>
            <a:r>
              <a:rPr b="0" lang="ru-RU" sz="1800" spc="-32" strike="noStrike">
                <a:solidFill>
                  <a:srgbClr val="000000"/>
                </a:solidFill>
                <a:latin typeface="Times New Roman"/>
                <a:ea typeface="DejaVu Sans"/>
              </a:rPr>
              <a:t>р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м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ци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нн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о-о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б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ра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з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</a:t>
            </a:r>
            <a:r>
              <a:rPr b="0" lang="ru-RU" sz="1800" spc="-26" strike="noStrike">
                <a:solidFill>
                  <a:srgbClr val="000000"/>
                </a:solidFill>
                <a:latin typeface="Times New Roman"/>
                <a:ea typeface="DejaVu Sans"/>
              </a:rPr>
              <a:t>в</a:t>
            </a:r>
            <a:r>
              <a:rPr b="0" lang="ru-RU" sz="1800" spc="-52" strike="noStrike">
                <a:solidFill>
                  <a:srgbClr val="000000"/>
                </a:solidFill>
                <a:latin typeface="Times New Roman"/>
                <a:ea typeface="DejaVu Sans"/>
              </a:rPr>
              <a:t>а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тель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н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ой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ср</a:t>
            </a:r>
            <a:r>
              <a:rPr b="0" lang="ru-RU" sz="1800" spc="-26" strike="noStrike">
                <a:solidFill>
                  <a:srgbClr val="000000"/>
                </a:solidFill>
                <a:latin typeface="Times New Roman"/>
                <a:ea typeface="DejaVu Sans"/>
              </a:rPr>
              <a:t>е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д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е 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образовательной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организации,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в </a:t>
            </a:r>
            <a:r>
              <a:rPr b="0" lang="ru-RU" sz="1800" spc="-26" strike="noStrike">
                <a:solidFill>
                  <a:srgbClr val="000000"/>
                </a:solidFill>
                <a:latin typeface="Times New Roman"/>
                <a:ea typeface="DejaVu Sans"/>
              </a:rPr>
              <a:t>том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числе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электронной.</a:t>
            </a:r>
            <a:endParaRPr b="0" lang="ru-RU" sz="1800" spc="-1" strike="noStrike">
              <a:latin typeface="Arial"/>
            </a:endParaRPr>
          </a:p>
          <a:p>
            <a:pPr marL="12600" indent="-419040">
              <a:lnSpc>
                <a:spcPts val="2089"/>
              </a:lnSpc>
              <a:spcBef>
                <a:spcPts val="119"/>
              </a:spcBef>
              <a:buClr>
                <a:srgbClr val="000000"/>
              </a:buClr>
              <a:buFont typeface="StarSymbol"/>
              <a:buAutoNum type="arabicParenR" startAt="10"/>
              <a:tabLst>
                <a:tab algn="l" pos="385920"/>
              </a:tabLst>
            </a:pP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Введены</a:t>
            </a:r>
            <a:r>
              <a:rPr b="0" lang="ru-RU" sz="1800" spc="5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единые</a:t>
            </a:r>
            <a:r>
              <a:rPr b="0" lang="ru-RU" sz="1800" spc="60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требования</a:t>
            </a:r>
            <a:r>
              <a:rPr b="0" lang="ru-RU" sz="1800" spc="5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</a:t>
            </a:r>
            <a:r>
              <a:rPr b="0" lang="ru-RU" sz="1800" spc="60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составлению</a:t>
            </a:r>
            <a:r>
              <a:rPr b="0" lang="ru-RU" sz="1800" spc="66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рабочих</a:t>
            </a:r>
            <a:r>
              <a:rPr b="0" lang="ru-RU" sz="1800" spc="60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программ,</a:t>
            </a:r>
            <a:r>
              <a:rPr b="0" lang="ru-RU" sz="1800" spc="60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</a:t>
            </a:r>
            <a:r>
              <a:rPr b="0" lang="ru-RU" sz="1800" spc="60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26" strike="noStrike">
                <a:solidFill>
                  <a:srgbClr val="000000"/>
                </a:solidFill>
                <a:latin typeface="Times New Roman"/>
                <a:ea typeface="DejaVu Sans"/>
              </a:rPr>
              <a:t>том</a:t>
            </a:r>
            <a:r>
              <a:rPr b="0" lang="ru-RU" sz="1800" spc="60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числе</a:t>
            </a:r>
            <a:r>
              <a:rPr b="0" lang="ru-RU" sz="1800" spc="60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 </a:t>
            </a:r>
            <a:r>
              <a:rPr b="0" lang="ru-RU" sz="1800" spc="-43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программ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внеурочной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деятельности.</a:t>
            </a:r>
            <a:endParaRPr b="0" lang="ru-RU" sz="1800" spc="-1" strike="noStrike">
              <a:latin typeface="Arial"/>
            </a:endParaRPr>
          </a:p>
          <a:p>
            <a:pPr marL="374760" indent="-361800">
              <a:lnSpc>
                <a:spcPts val="2149"/>
              </a:lnSpc>
              <a:buClr>
                <a:srgbClr val="000000"/>
              </a:buClr>
              <a:buFont typeface="StarSymbol"/>
              <a:buAutoNum type="arabicParenR" startAt="10"/>
              <a:tabLst>
                <a:tab algn="l" pos="374760"/>
              </a:tabLst>
            </a:pP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Определено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базовое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содержание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программы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воспитания.</a:t>
            </a:r>
            <a:endParaRPr b="0" lang="ru-RU" sz="1800" spc="-1" strike="noStrike">
              <a:latin typeface="Arial"/>
            </a:endParaRPr>
          </a:p>
          <a:p>
            <a:pPr marL="12600" indent="-361800">
              <a:lnSpc>
                <a:spcPts val="2109"/>
              </a:lnSpc>
              <a:spcBef>
                <a:spcPts val="136"/>
              </a:spcBef>
              <a:buClr>
                <a:srgbClr val="000000"/>
              </a:buClr>
              <a:buFont typeface="StarSymbol"/>
              <a:buAutoNum type="arabicParenR" startAt="10"/>
              <a:tabLst>
                <a:tab algn="l" pos="419760"/>
              </a:tabLst>
            </a:pP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Уточнены</a:t>
            </a:r>
            <a:r>
              <a:rPr b="0" lang="ru-RU" sz="1800" spc="324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задачи</a:t>
            </a:r>
            <a:r>
              <a:rPr b="0" lang="ru-RU" sz="1800" spc="318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и</a:t>
            </a:r>
            <a:r>
              <a:rPr b="0" lang="ru-RU" sz="1800" spc="324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условия</a:t>
            </a:r>
            <a:r>
              <a:rPr b="0" lang="ru-RU" sz="1800" spc="318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программы</a:t>
            </a:r>
            <a:r>
              <a:rPr b="0" lang="ru-RU" sz="1800" spc="330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коррекционной</a:t>
            </a:r>
            <a:r>
              <a:rPr b="0" lang="ru-RU" sz="1800" spc="318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работы</a:t>
            </a:r>
            <a:r>
              <a:rPr b="0" lang="ru-RU" sz="1800" spc="330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</a:t>
            </a:r>
            <a:r>
              <a:rPr b="0" lang="ru-RU" sz="1800" spc="324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детьми</a:t>
            </a:r>
            <a:r>
              <a:rPr b="0" lang="ru-RU" sz="1800" spc="318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 </a:t>
            </a:r>
            <a:r>
              <a:rPr b="0" lang="ru-RU" sz="1800" spc="-43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ОВЗ.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ject 2"/>
          <p:cNvSpPr/>
          <p:nvPr/>
        </p:nvSpPr>
        <p:spPr>
          <a:xfrm>
            <a:off x="360000" y="2160000"/>
            <a:ext cx="8025480" cy="56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8440" bIns="0" anchor="t">
            <a:spAutoFit/>
          </a:bodyPr>
          <a:p>
            <a:pPr marL="12600" algn="ctr">
              <a:lnSpc>
                <a:spcPts val="2089"/>
              </a:lnSpc>
              <a:spcBef>
                <a:spcPts val="224"/>
              </a:spcBef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 01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сентября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2025 </a:t>
            </a:r>
            <a:r>
              <a:rPr b="0" lang="ru-RU" sz="1800" spc="-32" strike="noStrike">
                <a:solidFill>
                  <a:srgbClr val="000000"/>
                </a:solidFill>
                <a:latin typeface="Times New Roman"/>
                <a:ea typeface="DejaVu Sans"/>
              </a:rPr>
              <a:t>года 1 класс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41" strike="noStrike">
                <a:solidFill>
                  <a:srgbClr val="000000"/>
                </a:solidFill>
                <a:latin typeface="Times New Roman"/>
                <a:ea typeface="DejaVu Sans"/>
              </a:rPr>
              <a:t>будет </a:t>
            </a:r>
            <a:r>
              <a:rPr b="0" lang="ru-RU" sz="18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обучаться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по </a:t>
            </a:r>
            <a:r>
              <a:rPr b="0" lang="ru-RU" sz="1800" spc="-435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УМК</a:t>
            </a:r>
            <a:r>
              <a:rPr b="0" lang="ru-RU" sz="1800" spc="-12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26" strike="noStrike">
                <a:solidFill>
                  <a:srgbClr val="000000"/>
                </a:solidFill>
                <a:latin typeface="Times New Roman"/>
                <a:ea typeface="DejaVu Sans"/>
              </a:rPr>
              <a:t>«Школа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Times New Roman"/>
                <a:ea typeface="DejaVu Sans"/>
              </a:rPr>
              <a:t>России».</a:t>
            </a:r>
            <a:endParaRPr b="0" lang="ru-RU" sz="1800" spc="-1" strike="noStrike">
              <a:latin typeface="Arial"/>
            </a:endParaRPr>
          </a:p>
          <a:p>
            <a:pPr marL="12600" algn="just">
              <a:lnSpc>
                <a:spcPct val="99000"/>
              </a:lnSpc>
              <a:buNone/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103" name="object 3" descr=""/>
          <p:cNvPicPr/>
          <p:nvPr/>
        </p:nvPicPr>
        <p:blipFill>
          <a:blip r:embed="rId1"/>
          <a:stretch/>
        </p:blipFill>
        <p:spPr>
          <a:xfrm>
            <a:off x="533520" y="385920"/>
            <a:ext cx="8095320" cy="1062720"/>
          </a:xfrm>
          <a:prstGeom prst="rect">
            <a:avLst/>
          </a:prstGeom>
          <a:ln w="0">
            <a:noFill/>
          </a:ln>
        </p:spPr>
      </p:pic>
      <p:grpSp>
        <p:nvGrpSpPr>
          <p:cNvPr id="104" name="object 4"/>
          <p:cNvGrpSpPr/>
          <p:nvPr/>
        </p:nvGrpSpPr>
        <p:grpSpPr>
          <a:xfrm>
            <a:off x="-1620000" y="4107600"/>
            <a:ext cx="10052640" cy="2549880"/>
            <a:chOff x="-1620000" y="4107600"/>
            <a:chExt cx="10052640" cy="2549880"/>
          </a:xfrm>
        </p:grpSpPr>
        <p:pic>
          <p:nvPicPr>
            <p:cNvPr id="105" name="object 5" descr=""/>
            <p:cNvPicPr/>
            <p:nvPr/>
          </p:nvPicPr>
          <p:blipFill>
            <a:blip r:embed="rId2"/>
            <a:stretch/>
          </p:blipFill>
          <p:spPr>
            <a:xfrm>
              <a:off x="-1620000" y="4131720"/>
              <a:ext cx="2390040" cy="2525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6" name="object 6" descr=""/>
            <p:cNvPicPr/>
            <p:nvPr/>
          </p:nvPicPr>
          <p:blipFill>
            <a:blip r:embed="rId3"/>
            <a:stretch/>
          </p:blipFill>
          <p:spPr>
            <a:xfrm>
              <a:off x="-1392120" y="4325760"/>
              <a:ext cx="1704240" cy="1939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7" name="object 7" descr=""/>
            <p:cNvPicPr/>
            <p:nvPr/>
          </p:nvPicPr>
          <p:blipFill>
            <a:blip r:embed="rId4"/>
            <a:stretch/>
          </p:blipFill>
          <p:spPr>
            <a:xfrm>
              <a:off x="276120" y="4107600"/>
              <a:ext cx="2382840" cy="2529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8" name="object 8" descr=""/>
            <p:cNvPicPr/>
            <p:nvPr/>
          </p:nvPicPr>
          <p:blipFill>
            <a:blip r:embed="rId5"/>
            <a:stretch/>
          </p:blipFill>
          <p:spPr>
            <a:xfrm>
              <a:off x="505080" y="4303440"/>
              <a:ext cx="1695240" cy="1940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9" name="object 9" descr=""/>
            <p:cNvPicPr/>
            <p:nvPr/>
          </p:nvPicPr>
          <p:blipFill>
            <a:blip r:embed="rId6"/>
            <a:stretch/>
          </p:blipFill>
          <p:spPr>
            <a:xfrm>
              <a:off x="2207880" y="4131720"/>
              <a:ext cx="2382840" cy="2525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0" name="object 10" descr=""/>
            <p:cNvPicPr/>
            <p:nvPr/>
          </p:nvPicPr>
          <p:blipFill>
            <a:blip r:embed="rId7"/>
            <a:stretch/>
          </p:blipFill>
          <p:spPr>
            <a:xfrm>
              <a:off x="2434320" y="4325760"/>
              <a:ext cx="1698840" cy="1939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1" name="object 11" descr=""/>
            <p:cNvPicPr/>
            <p:nvPr/>
          </p:nvPicPr>
          <p:blipFill>
            <a:blip r:embed="rId8"/>
            <a:stretch/>
          </p:blipFill>
          <p:spPr>
            <a:xfrm>
              <a:off x="4079160" y="4119480"/>
              <a:ext cx="2478960" cy="2529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2" name="object 12" descr=""/>
            <p:cNvPicPr/>
            <p:nvPr/>
          </p:nvPicPr>
          <p:blipFill>
            <a:blip r:embed="rId9"/>
            <a:stretch/>
          </p:blipFill>
          <p:spPr>
            <a:xfrm>
              <a:off x="4307400" y="4314600"/>
              <a:ext cx="1791000" cy="1940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3" name="object 13" descr=""/>
            <p:cNvPicPr/>
            <p:nvPr/>
          </p:nvPicPr>
          <p:blipFill>
            <a:blip r:embed="rId10"/>
            <a:stretch/>
          </p:blipFill>
          <p:spPr>
            <a:xfrm>
              <a:off x="6032160" y="4119480"/>
              <a:ext cx="2400480" cy="2529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4" name="object 14" descr=""/>
            <p:cNvPicPr/>
            <p:nvPr/>
          </p:nvPicPr>
          <p:blipFill>
            <a:blip r:embed="rId11"/>
            <a:stretch/>
          </p:blipFill>
          <p:spPr>
            <a:xfrm>
              <a:off x="6260400" y="4314600"/>
              <a:ext cx="1713240" cy="194076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"/>
          <p:cNvGraphicFramePr/>
          <p:nvPr/>
        </p:nvGraphicFramePr>
        <p:xfrm>
          <a:off x="1417320" y="1331280"/>
          <a:ext cx="6267960" cy="4829400"/>
        </p:xfrm>
        <a:graphic>
          <a:graphicData uri="http://schemas.openxmlformats.org/drawingml/2006/table">
            <a:tbl>
              <a:tblPr/>
              <a:tblGrid>
                <a:gridCol w="6268320"/>
              </a:tblGrid>
              <a:tr h="82440"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2600" spc="-1" strike="noStrike">
                          <a:latin typeface="Times New Roman"/>
                        </a:rPr>
                        <a:t>Учебные предметы</a:t>
                      </a:r>
                      <a:endParaRPr b="0" lang="ru-RU" sz="26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99cc"/>
                    </a:solidFill>
                  </a:tcPr>
                </a:tc>
              </a:tr>
              <a:tr h="347760">
                <a:tc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ff"/>
                    </a:solidFill>
                  </a:tcPr>
                </a:tc>
              </a:tr>
              <a:tr h="45756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113"/>
                        </a:spcBef>
                        <a:spcAft>
                          <a:spcPts val="113"/>
                        </a:spcAft>
                        <a:buNone/>
                      </a:pPr>
                      <a:r>
                        <a:rPr b="0" lang="ru-RU" sz="1800" spc="-1" strike="noStrike">
                          <a:latin typeface="Times New Roman"/>
                        </a:rPr>
                        <a:t>Обязательная часть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5756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113"/>
                        </a:spcBef>
                        <a:spcAft>
                          <a:spcPts val="113"/>
                        </a:spcAft>
                        <a:buNone/>
                      </a:pPr>
                      <a:r>
                        <a:rPr b="0" lang="ru-RU" sz="1800" spc="-1" strike="noStrike">
                          <a:latin typeface="Times New Roman"/>
                        </a:rPr>
                        <a:t>Русский язык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ff"/>
                    </a:solidFill>
                  </a:tcPr>
                </a:tc>
              </a:tr>
              <a:tr h="45756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113"/>
                        </a:spcBef>
                        <a:spcAft>
                          <a:spcPts val="113"/>
                        </a:spcAft>
                        <a:buNone/>
                      </a:pPr>
                      <a:r>
                        <a:rPr b="0" lang="ru-RU" sz="1800" spc="-1" strike="noStrike">
                          <a:latin typeface="Times New Roman"/>
                        </a:rPr>
                        <a:t>Литературное чтение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5756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113"/>
                        </a:spcBef>
                        <a:spcAft>
                          <a:spcPts val="113"/>
                        </a:spcAft>
                        <a:buNone/>
                      </a:pPr>
                      <a:r>
                        <a:rPr b="0" lang="ru-RU" sz="1800" spc="-1" strike="noStrike">
                          <a:latin typeface="Times New Roman"/>
                        </a:rPr>
                        <a:t>Математика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ff"/>
                    </a:solidFill>
                  </a:tcPr>
                </a:tc>
              </a:tr>
              <a:tr h="45756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113"/>
                        </a:spcBef>
                        <a:spcAft>
                          <a:spcPts val="113"/>
                        </a:spcAft>
                        <a:buNone/>
                      </a:pPr>
                      <a:r>
                        <a:rPr b="0" lang="ru-RU" sz="1800" spc="-1" strike="noStrike">
                          <a:latin typeface="Times New Roman"/>
                        </a:rPr>
                        <a:t>Окружающий мир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5756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113"/>
                        </a:spcBef>
                        <a:spcAft>
                          <a:spcPts val="113"/>
                        </a:spcAft>
                        <a:buNone/>
                      </a:pPr>
                      <a:r>
                        <a:rPr b="0" lang="ru-RU" sz="1800" spc="-1" strike="noStrike">
                          <a:latin typeface="Times New Roman"/>
                        </a:rPr>
                        <a:t>Изобразительное искусство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ff"/>
                    </a:solidFill>
                  </a:tcPr>
                </a:tc>
              </a:tr>
              <a:tr h="45756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113"/>
                        </a:spcBef>
                        <a:spcAft>
                          <a:spcPts val="113"/>
                        </a:spcAft>
                        <a:buNone/>
                      </a:pPr>
                      <a:r>
                        <a:rPr b="0" lang="ru-RU" sz="1800" spc="-1" strike="noStrike">
                          <a:latin typeface="Times New Roman"/>
                        </a:rPr>
                        <a:t>Музыка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5756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113"/>
                        </a:spcBef>
                        <a:spcAft>
                          <a:spcPts val="113"/>
                        </a:spcAft>
                        <a:buNone/>
                      </a:pPr>
                      <a:r>
                        <a:rPr b="0" lang="ru-RU" sz="1800" spc="-1" strike="noStrike">
                          <a:latin typeface="Times New Roman"/>
                        </a:rPr>
                        <a:t>Технология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ff"/>
                    </a:solidFill>
                  </a:tcPr>
                </a:tc>
              </a:tr>
              <a:tr h="73908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spcBef>
                          <a:spcPts val="201"/>
                        </a:spcBef>
                        <a:spcAft>
                          <a:spcPts val="201"/>
                        </a:spcAft>
                        <a:buNone/>
                      </a:pPr>
                      <a:r>
                        <a:rPr b="0" lang="ru-RU" sz="1800" spc="-1" strike="noStrike">
                          <a:latin typeface="Times New Roman"/>
                        </a:rPr>
                        <a:t>Физическая культура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endParaRPr b="0" lang="ru-RU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6" name=""/>
          <p:cNvGraphicFramePr/>
          <p:nvPr/>
        </p:nvGraphicFramePr>
        <p:xfrm>
          <a:off x="12163680" y="5241960"/>
          <a:ext cx="6120360" cy="1080000"/>
        </p:xfrm>
        <a:graphic>
          <a:graphicData uri="http://schemas.openxmlformats.org/presentationml/2006/ole">
            <p:oleObj progId="Word.Document.12" r:id="rId1" spid="">
              <p:embed/>
              <p:pic>
                <p:nvPicPr>
                  <p:cNvPr id="117" name="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12163680" y="5241960"/>
                    <a:ext cx="6120360" cy="108000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118" name="PlaceHolder 6"/>
          <p:cNvSpPr/>
          <p:nvPr/>
        </p:nvSpPr>
        <p:spPr>
          <a:xfrm>
            <a:off x="2097000" y="471240"/>
            <a:ext cx="4937040" cy="1154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noAutofit/>
          </a:bodyPr>
          <a:p>
            <a:pPr marL="12600" algn="ctr">
              <a:lnSpc>
                <a:spcPct val="100000"/>
              </a:lnSpc>
              <a:spcBef>
                <a:spcPts val="99"/>
              </a:spcBef>
              <a:buNone/>
            </a:pPr>
            <a:r>
              <a:rPr b="1" lang="ru-RU" sz="25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Учебный план</a:t>
            </a:r>
            <a:r>
              <a:rPr b="0" lang="ru-RU" sz="25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ru-RU" sz="25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1 класс</a:t>
            </a:r>
            <a:endParaRPr b="0" lang="ru-RU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563c1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563c1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</TotalTime>
  <Application>LibreOffice/7.3.5.2$Windows_X86_64 LibreOffice_project/184fe81b8c8c30d8b5082578aee2fed2ea847c01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2023-06-28T11:10:02Z</dcterms:created>
  <dc:creator/>
  <dc:description/>
  <dc:language>ru-RU</dc:language>
  <cp:lastModifiedBy/>
  <dcterms:modified xsi:type="dcterms:W3CDTF">2025-02-18T08:57:24Z</dcterms:modified>
  <cp:revision>24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2023-03-19T00:00:00Z</vt:filetime>
  </property>
  <property fmtid="{D5CDD505-2E9C-101B-9397-08002B2CF9AE}" pid="3" name="LastSaved">
    <vt:filetime>2023-06-28T00:00:00Z</vt:filetime>
  </property>
  <property fmtid="{D5CDD505-2E9C-101B-9397-08002B2CF9AE}" pid="4" name="PresentationFormat">
    <vt:lpwstr>On-screen Show (4:3)</vt:lpwstr>
  </property>
</Properties>
</file>