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735762" cy="98663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624d38"/>
                </a:solidFill>
                <a:latin typeface="Century Gothic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3CECDC0-9950-416C-A704-5E90561D2FD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409680" y="1233360"/>
            <a:ext cx="5916240" cy="3328560"/>
          </a:xfrm>
          <a:prstGeom prst="rect">
            <a:avLst/>
          </a:prstGeom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73560" y="4748040"/>
            <a:ext cx="5388120" cy="33296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27" name="TextShape 3"/>
          <p:cNvSpPr txBox="1"/>
          <p:nvPr/>
        </p:nvSpPr>
        <p:spPr>
          <a:xfrm>
            <a:off x="3815280" y="9371160"/>
            <a:ext cx="2918520" cy="494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44645B2-39B0-45F1-AFE3-D24E3ECAC878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9509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341000" y="3942000"/>
            <a:ext cx="9509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1396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1341000" y="394200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213960" y="394200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56160" y="167328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7771680" y="167328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1341000" y="394200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56160" y="394200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7771680" y="394200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1341000" y="1673280"/>
            <a:ext cx="9509400" cy="4343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950940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464040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13960" y="1673280"/>
            <a:ext cx="464040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1341000" y="438840"/>
            <a:ext cx="9509400" cy="504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13960" y="1673280"/>
            <a:ext cx="464040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341000" y="394200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1341000" y="1673280"/>
            <a:ext cx="9509400" cy="4343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464040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1396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13960" y="394200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1396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1341000" y="3942000"/>
            <a:ext cx="9509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9509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341000" y="3942000"/>
            <a:ext cx="9509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1396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1341000" y="394200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213960" y="394200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56160" y="167328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7771680" y="167328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1341000" y="394200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4556160" y="394200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7771680" y="3942000"/>
            <a:ext cx="30618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950940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464040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13960" y="1673280"/>
            <a:ext cx="464040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1341000" y="438840"/>
            <a:ext cx="9509400" cy="5044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13960" y="1673280"/>
            <a:ext cx="464040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341000" y="394200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4640400" cy="434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1396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13960" y="394200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34100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13960" y="1673280"/>
            <a:ext cx="4640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341000" y="3942000"/>
            <a:ext cx="9509400" cy="207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3f3d8">
                <a:alpha val="85098"/>
              </a:srgbClr>
            </a:gs>
            <a:gs pos="100000">
              <a:srgbClr val="ffffff">
                <a:alpha val="4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6309360"/>
            <a:ext cx="12188520" cy="548280"/>
            <a:chOff x="0" y="6309360"/>
            <a:chExt cx="12188520" cy="548280"/>
          </a:xfrm>
        </p:grpSpPr>
        <p:sp>
          <p:nvSpPr>
            <p:cNvPr id="1" name="CustomShape 2"/>
            <p:cNvSpPr/>
            <p:nvPr/>
          </p:nvSpPr>
          <p:spPr>
            <a:xfrm>
              <a:off x="0" y="6309360"/>
              <a:ext cx="12188520" cy="50256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6703200"/>
              <a:ext cx="12188520" cy="15444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" name="Group 4"/>
          <p:cNvGrpSpPr/>
          <p:nvPr/>
        </p:nvGrpSpPr>
        <p:grpSpPr>
          <a:xfrm>
            <a:off x="0" y="0"/>
            <a:ext cx="12188520" cy="712440"/>
            <a:chOff x="0" y="0"/>
            <a:chExt cx="12188520" cy="712440"/>
          </a:xfrm>
        </p:grpSpPr>
        <p:sp>
          <p:nvSpPr>
            <p:cNvPr id="4" name="CustomShape 5"/>
            <p:cNvSpPr/>
            <p:nvPr/>
          </p:nvSpPr>
          <p:spPr>
            <a:xfrm flipV="1">
              <a:off x="0" y="72000"/>
              <a:ext cx="12188520" cy="63972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 flipV="1">
              <a:off x="0" y="0"/>
              <a:ext cx="12188520" cy="20088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" name="Group 7"/>
          <p:cNvGrpSpPr/>
          <p:nvPr/>
        </p:nvGrpSpPr>
        <p:grpSpPr>
          <a:xfrm>
            <a:off x="0" y="0"/>
            <a:ext cx="712440" cy="6857640"/>
            <a:chOff x="0" y="0"/>
            <a:chExt cx="712440" cy="6857640"/>
          </a:xfrm>
        </p:grpSpPr>
        <p:sp>
          <p:nvSpPr>
            <p:cNvPr id="7" name="CustomShape 8"/>
            <p:cNvSpPr/>
            <p:nvPr/>
          </p:nvSpPr>
          <p:spPr>
            <a:xfrm flipH="1">
              <a:off x="72360" y="0"/>
              <a:ext cx="639720" cy="685764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 flipH="1">
              <a:off x="0" y="0"/>
              <a:ext cx="202320" cy="685764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9" name="Group 10"/>
          <p:cNvGrpSpPr/>
          <p:nvPr/>
        </p:nvGrpSpPr>
        <p:grpSpPr>
          <a:xfrm>
            <a:off x="11476440" y="0"/>
            <a:ext cx="746640" cy="6857640"/>
            <a:chOff x="11476440" y="0"/>
            <a:chExt cx="746640" cy="6857640"/>
          </a:xfrm>
        </p:grpSpPr>
        <p:sp>
          <p:nvSpPr>
            <p:cNvPr id="10" name="CustomShape 11"/>
            <p:cNvSpPr/>
            <p:nvPr/>
          </p:nvSpPr>
          <p:spPr>
            <a:xfrm flipH="1">
              <a:off x="11476080" y="0"/>
              <a:ext cx="639720" cy="685764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 flipH="1">
              <a:off x="12020760" y="0"/>
              <a:ext cx="202320" cy="685764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" name="Group 13"/>
          <p:cNvGrpSpPr/>
          <p:nvPr/>
        </p:nvGrpSpPr>
        <p:grpSpPr>
          <a:xfrm>
            <a:off x="0" y="6144840"/>
            <a:ext cx="12188520" cy="712800"/>
            <a:chOff x="0" y="6144840"/>
            <a:chExt cx="12188520" cy="712800"/>
          </a:xfrm>
        </p:grpSpPr>
        <p:sp>
          <p:nvSpPr>
            <p:cNvPr id="13" name="CustomShape 14"/>
            <p:cNvSpPr/>
            <p:nvPr/>
          </p:nvSpPr>
          <p:spPr>
            <a:xfrm>
              <a:off x="0" y="6144840"/>
              <a:ext cx="12188520" cy="63972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0" y="6656760"/>
              <a:ext cx="12188520" cy="20088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" name="PlaceHolder 16"/>
          <p:cNvSpPr>
            <a:spLocks noGrp="1"/>
          </p:cNvSpPr>
          <p:nvPr>
            <p:ph type="title"/>
          </p:nvPr>
        </p:nvSpPr>
        <p:spPr>
          <a:xfrm>
            <a:off x="1295280" y="1188720"/>
            <a:ext cx="9600840" cy="25142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493a2a"/>
                </a:solidFill>
                <a:latin typeface="Calibri"/>
              </a:rPr>
              <a:t>Образец заголовка</a:t>
            </a:r>
            <a:endParaRPr b="0" lang="ru-RU" sz="60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624d38"/>
                </a:solidFill>
                <a:latin typeface="Calibri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624d38"/>
                </a:solidFill>
                <a:latin typeface="Calibri"/>
              </a:rPr>
              <a:t>Второй уровень структуры</a:t>
            </a:r>
            <a:endParaRPr b="0" lang="ru-RU" sz="1600" spc="-1" strike="noStrike">
              <a:solidFill>
                <a:srgbClr val="624d38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624d38"/>
                </a:solidFill>
                <a:latin typeface="Calibri"/>
              </a:rPr>
              <a:t>Третий уровень структуры</a:t>
            </a:r>
            <a:endParaRPr b="0" lang="ru-RU" sz="1400" spc="-1" strike="noStrike">
              <a:solidFill>
                <a:srgbClr val="624d38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624d38"/>
                </a:solidFill>
                <a:latin typeface="Calibri"/>
              </a:rPr>
              <a:t>Четвёртый уровень структуры</a:t>
            </a:r>
            <a:endParaRPr b="0" lang="ru-RU" sz="1400" spc="-1" strike="noStrike">
              <a:solidFill>
                <a:srgbClr val="624d38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624d38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624d38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624d38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1000">
              <a:srgbClr val="ffffff">
                <a:alpha val="56078"/>
              </a:srgbClr>
            </a:gs>
            <a:gs pos="100000">
              <a:srgbClr val="e3f3d8">
                <a:alpha val="56078"/>
              </a:srgbClr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/>
          <p:cNvGrpSpPr/>
          <p:nvPr/>
        </p:nvGrpSpPr>
        <p:grpSpPr>
          <a:xfrm>
            <a:off x="0" y="6309360"/>
            <a:ext cx="12188520" cy="548280"/>
            <a:chOff x="0" y="6309360"/>
            <a:chExt cx="12188520" cy="548280"/>
          </a:xfrm>
        </p:grpSpPr>
        <p:sp>
          <p:nvSpPr>
            <p:cNvPr id="54" name="CustomShape 2"/>
            <p:cNvSpPr/>
            <p:nvPr/>
          </p:nvSpPr>
          <p:spPr>
            <a:xfrm>
              <a:off x="0" y="6309360"/>
              <a:ext cx="12188520" cy="50256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3"/>
            <p:cNvSpPr/>
            <p:nvPr/>
          </p:nvSpPr>
          <p:spPr>
            <a:xfrm>
              <a:off x="0" y="6703200"/>
              <a:ext cx="12188520" cy="15444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1341000" y="438840"/>
            <a:ext cx="9509400" cy="10879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400" spc="-1" strike="noStrike">
                <a:solidFill>
                  <a:srgbClr val="493a2a"/>
                </a:solidFill>
                <a:latin typeface="Calibri"/>
              </a:rPr>
              <a:t>Образец заголовка</a:t>
            </a:r>
            <a:endParaRPr b="0" lang="ru-RU" sz="34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1341000" y="1673280"/>
            <a:ext cx="9509400" cy="4343040"/>
          </a:xfrm>
          <a:prstGeom prst="rect">
            <a:avLst/>
          </a:prstGeom>
        </p:spPr>
        <p:txBody>
          <a:bodyPr>
            <a:noAutofit/>
          </a:bodyPr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Calibri"/>
              </a:rPr>
              <a:t>Щелкните, чтобы изменить стили текста образца слайда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lvl="1" marL="594360" indent="-228240">
              <a:lnSpc>
                <a:spcPct val="90000"/>
              </a:lnSpc>
              <a:spcBef>
                <a:spcPts val="1001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Calibri"/>
              </a:rPr>
              <a:t>Второй уровень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lvl="2" marL="914400" indent="-228240">
              <a:lnSpc>
                <a:spcPct val="90000"/>
              </a:lnSpc>
              <a:spcBef>
                <a:spcPts val="799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600" spc="-1" strike="noStrike">
                <a:solidFill>
                  <a:srgbClr val="624d38"/>
                </a:solidFill>
                <a:latin typeface="Calibri"/>
              </a:rPr>
              <a:t>Третий уровень</a:t>
            </a:r>
            <a:endParaRPr b="0" lang="ru-RU" sz="1600" spc="-1" strike="noStrike">
              <a:solidFill>
                <a:srgbClr val="624d38"/>
              </a:solidFill>
              <a:latin typeface="Calibri"/>
            </a:endParaRPr>
          </a:p>
          <a:p>
            <a:pPr lvl="3" marL="1234440" indent="-228240">
              <a:lnSpc>
                <a:spcPct val="90000"/>
              </a:lnSpc>
              <a:spcBef>
                <a:spcPts val="799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400" spc="-1" strike="noStrike">
                <a:solidFill>
                  <a:srgbClr val="624d38"/>
                </a:solidFill>
                <a:latin typeface="Calibri"/>
              </a:rPr>
              <a:t>Четвертый уровень</a:t>
            </a:r>
            <a:endParaRPr b="0" lang="ru-RU" sz="1400" spc="-1" strike="noStrike">
              <a:solidFill>
                <a:srgbClr val="624d38"/>
              </a:solidFill>
              <a:latin typeface="Calibri"/>
            </a:endParaRPr>
          </a:p>
          <a:p>
            <a:pPr lvl="4" marL="1554480" indent="-228240">
              <a:lnSpc>
                <a:spcPct val="90000"/>
              </a:lnSpc>
              <a:spcBef>
                <a:spcPts val="799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400" spc="-1" strike="noStrike">
                <a:solidFill>
                  <a:srgbClr val="624d38"/>
                </a:solidFill>
                <a:latin typeface="Calibri"/>
              </a:rPr>
              <a:t>Пятый уровень</a:t>
            </a:r>
            <a:endParaRPr b="0" lang="ru-RU" sz="1400" spc="-1" strike="noStrike">
              <a:solidFill>
                <a:srgbClr val="624d38"/>
              </a:solidFill>
              <a:latin typeface="Calibri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ftr"/>
          </p:nvPr>
        </p:nvSpPr>
        <p:spPr>
          <a:xfrm>
            <a:off x="1341000" y="6391800"/>
            <a:ext cx="7159320" cy="2372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1100" spc="-1" strike="noStrike" cap="all">
                <a:solidFill>
                  <a:srgbClr val="624d38"/>
                </a:solidFill>
                <a:latin typeface="Calibri"/>
              </a:rPr>
              <a:t>НИЖНИЙ КОЛОНТИТУЛ</a:t>
            </a:r>
            <a:endParaRPr b="0" lang="ru-RU" sz="1100" spc="-1" strike="noStrike">
              <a:latin typeface="Times New Roman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dt"/>
          </p:nvPr>
        </p:nvSpPr>
        <p:spPr>
          <a:xfrm>
            <a:off x="8875800" y="6391800"/>
            <a:ext cx="959760" cy="2372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A297E86-1A11-4AE9-9FD3-735885614568}" type="datetime1">
              <a:rPr b="0" lang="ru-RU" sz="1100" spc="-1" strike="noStrike">
                <a:solidFill>
                  <a:srgbClr val="624d38"/>
                </a:solidFill>
                <a:latin typeface="Calibri"/>
              </a:rPr>
              <a:t>09.04.2020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60" name="PlaceHolder 8"/>
          <p:cNvSpPr>
            <a:spLocks noGrp="1"/>
          </p:cNvSpPr>
          <p:nvPr>
            <p:ph type="sldNum"/>
          </p:nvPr>
        </p:nvSpPr>
        <p:spPr>
          <a:xfrm>
            <a:off x="10210680" y="6391800"/>
            <a:ext cx="639720" cy="2372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FB674A3-4688-486E-BB5B-AFC1FECFCEA4}" type="slidenum">
              <a:rPr b="0" lang="ru-RU" sz="1100" spc="-1" strike="noStrike">
                <a:solidFill>
                  <a:srgbClr val="624d38"/>
                </a:solidFill>
                <a:latin typeface="Calibri"/>
              </a:rPr>
              <a:t>&lt;номер&gt;</a:t>
            </a:fld>
            <a:endParaRPr b="0" lang="ru-RU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75640" y="1794960"/>
            <a:ext cx="10929960" cy="4376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4000" spc="-1" strike="noStrike">
                <a:solidFill>
                  <a:srgbClr val="493a2a"/>
                </a:solidFill>
                <a:latin typeface="Calibri"/>
              </a:rPr>
              <a:t>Навигатор для школьников, </a:t>
            </a:r>
            <a:br/>
            <a:r>
              <a:rPr b="0" lang="ru-RU" sz="4000" spc="-1" strike="noStrike">
                <a:solidFill>
                  <a:srgbClr val="493a2a"/>
                </a:solidFill>
                <a:latin typeface="Calibri"/>
              </a:rPr>
              <a:t>классных руководителей, учителей-предметников, администрации школы, директора школы</a:t>
            </a:r>
            <a:r>
              <a:rPr b="0" lang="en-US" sz="4000" spc="-1" strike="noStrike">
                <a:solidFill>
                  <a:srgbClr val="493a2a"/>
                </a:solidFill>
                <a:latin typeface="Calibri"/>
              </a:rPr>
              <a:t> </a:t>
            </a:r>
            <a:r>
              <a:rPr b="0" lang="ru-RU" sz="4000" spc="-1" strike="noStrike">
                <a:solidFill>
                  <a:srgbClr val="493a2a"/>
                </a:solidFill>
                <a:latin typeface="Calibri"/>
              </a:rPr>
              <a:t>и родителей в условиях обучения с применением электронного обучения и дистанционных образовательных технологий</a:t>
            </a:r>
            <a:endParaRPr b="0" lang="ru-RU" sz="4000" spc="-1" strike="noStrike">
              <a:solidFill>
                <a:srgbClr val="624d38"/>
              </a:solidFill>
              <a:latin typeface="Century Gothic"/>
            </a:endParaRPr>
          </a:p>
        </p:txBody>
      </p:sp>
      <p:pic>
        <p:nvPicPr>
          <p:cNvPr id="104" name="Picture 2" descr="https://www.kport.info/news/%D0%92%20%D0%9A%D1%80%D1%8B%D0%BC%D1%83%20%D0%BF%D0%BE%D1%8F%D0%B2%D0%B8%D0%BB%D0%B0%D1%81%D1%8C%20%D0%93%D0%B5%D1%80%D0%B0%D0%BB%D1%8C%D0%B4%D0%B8%D1%87%D0%B5%D1%81%D0%BA%D0%B0%D1%8F%20%D0%BA%D0%BE%D0%BC%D0%B8%D1%81%D1%81%D0%B8%D1%8F.png"/>
          <p:cNvPicPr/>
          <p:nvPr/>
        </p:nvPicPr>
        <p:blipFill>
          <a:blip r:embed="rId1"/>
          <a:stretch/>
        </p:blipFill>
        <p:spPr>
          <a:xfrm>
            <a:off x="5218560" y="507960"/>
            <a:ext cx="1515960" cy="172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72600" y="565920"/>
            <a:ext cx="11539800" cy="653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>
                <a:solidFill>
                  <a:srgbClr val="493a2a"/>
                </a:solidFill>
                <a:latin typeface="Calibri"/>
              </a:rPr>
              <a:t>Навигатор для школьников по дистанционному обучению</a:t>
            </a:r>
            <a:endParaRPr b="0" lang="ru-RU" sz="3400" spc="-1" strike="noStrike">
              <a:solidFill>
                <a:srgbClr val="624d38"/>
              </a:solidFill>
              <a:latin typeface="Century Gothic"/>
            </a:endParaRPr>
          </a:p>
        </p:txBody>
      </p:sp>
      <p:pic>
        <p:nvPicPr>
          <p:cNvPr id="106" name="Picture 2" descr="https://image.freepik.com/free-vector/_113065-174.jpg"/>
          <p:cNvPicPr/>
          <p:nvPr/>
        </p:nvPicPr>
        <p:blipFill>
          <a:blip r:embed="rId1"/>
          <a:stretch/>
        </p:blipFill>
        <p:spPr>
          <a:xfrm>
            <a:off x="9752400" y="4216320"/>
            <a:ext cx="2251800" cy="2251800"/>
          </a:xfrm>
          <a:prstGeom prst="rect">
            <a:avLst/>
          </a:prstGeom>
          <a:ln>
            <a:noFill/>
          </a:ln>
        </p:spPr>
      </p:pic>
      <p:sp>
        <p:nvSpPr>
          <p:cNvPr id="107" name="TextShape 2"/>
          <p:cNvSpPr txBox="1"/>
          <p:nvPr/>
        </p:nvSpPr>
        <p:spPr>
          <a:xfrm>
            <a:off x="406440" y="1346040"/>
            <a:ext cx="11455200" cy="4865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/>
          </a:bodyPr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Соблюдать режим дня 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Составить план работы на день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Поддерживать порядок на рабочем месте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Информировать учителя и родителей по вопросам и проблемам подключения  и обучения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Своевременно готовиться  к занятиям и выполнять задания учителей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Своевременно информировать учителя о проделанной работе (выполнение упражнений, практических заданий,  решение задач,  чтение текста и т.п.)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Дозировать нагрузку на глаза, проводить комплекс профилактических упражнений для глаз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Проводить ежедневную разминку, физкультминутку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Следовать принципам информационной безопасности в сети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Информировать родителей и учителей об информационных вбросах  в мессенджерах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Учиться с удовольствием!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2" descr="https://clip.cookdiary.net/sites/default/files/wallpaper/woman-clipart/82757/woman-clipart-lecturer-82757-8391493.png"/>
          <p:cNvPicPr/>
          <p:nvPr/>
        </p:nvPicPr>
        <p:blipFill>
          <a:blip r:embed="rId1"/>
          <a:stretch/>
        </p:blipFill>
        <p:spPr>
          <a:xfrm>
            <a:off x="10695600" y="3801600"/>
            <a:ext cx="1379160" cy="305604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431640" y="438840"/>
            <a:ext cx="11489040" cy="923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>
                <a:solidFill>
                  <a:srgbClr val="493a2a"/>
                </a:solidFill>
                <a:latin typeface="Calibri"/>
              </a:rPr>
              <a:t>Навигатор для классных руководителей по дистанционному обучению</a:t>
            </a:r>
            <a:endParaRPr b="0" lang="ru-RU" sz="34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219960" y="1605600"/>
            <a:ext cx="11717640" cy="4193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Обеспечить регистрацию обучающихся  на платформе Крымской Республиканской образовательной сети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Вести постоянный мониторинг технической готовности учеников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Осуществлять ежедневный контроль участия учащихся в образовательном процессе с использованием Интернет-ресурсов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Установить дистанционный контакт с помощью вспомогательных средств (телефон, Школьный портал, Skype, WhatsApp, и др.) с родителями ребенка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Быть Модератором класса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Проводить «Видео (аудио) часы общения» (20-30 минут) с учащимися класса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Осуществлять удаленный контроль самочувствия детей (вопросы детям и родителям) 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04920" y="438840"/>
            <a:ext cx="11709000" cy="1087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>
                <a:solidFill>
                  <a:srgbClr val="493a2a"/>
                </a:solidFill>
                <a:latin typeface="Calibri"/>
              </a:rPr>
              <a:t>Навигатор для учителей-предметников по дистанционному обучению</a:t>
            </a:r>
            <a:endParaRPr b="0" lang="ru-RU" sz="34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279360" y="1673280"/>
            <a:ext cx="11759760" cy="4343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Провести корректировку рабочих программ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Сформировать укрупненную дидактическую единицу по блокам материала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Сформировать перечень тем на период дистанционного обучения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Провести подбор Интернет-ресурсов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Использовать различные методики проведения дистанционных занятий  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Продумать новые,  интересные формы домашних заданий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Подготовить действующие Интернет-ссылки на конкретные темы уроков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Разработать отдельный график он-лайн занятий по подготовке к  ГИА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Строго соблюдать расписание занятий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Осуществлять контроль за выполнением заданий учащимися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pic>
        <p:nvPicPr>
          <p:cNvPr id="113" name="Picture 2" descr="http://collectionpng.com/images/32442.png"/>
          <p:cNvPicPr/>
          <p:nvPr/>
        </p:nvPicPr>
        <p:blipFill>
          <a:blip r:embed="rId1"/>
          <a:stretch/>
        </p:blipFill>
        <p:spPr>
          <a:xfrm flipH="1">
            <a:off x="8329320" y="1566360"/>
            <a:ext cx="3301920" cy="4241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47040" y="438840"/>
            <a:ext cx="11649600" cy="1087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>
                <a:solidFill>
                  <a:srgbClr val="493a2a"/>
                </a:solidFill>
                <a:latin typeface="Calibri"/>
              </a:rPr>
              <a:t>Навигатор для администрации школы по дистанционному обучению</a:t>
            </a:r>
            <a:endParaRPr b="0" lang="ru-RU" sz="34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355680" y="1441800"/>
            <a:ext cx="11658240" cy="5028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Издать приказ о переходе на дистанционное обучение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Разработать  Положение о дистанционном обучении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Адаптировать рабочие программы к условиям дистанционного обучения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Провести мониторинг технических возможностей и ограничений школы и обучающихся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Определить оптимальный перечень Интернет-ресурсов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Продумать отчетность учителя в период дистанционного обучения (не увеличивать нагрузку!)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Осуществлять постоянное методическое сопровождение и поддержку учителя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Контролировать готовность учителя и качество дистанционных уроков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Определить предельно допустимый объём ежедневных/еженедельных домашних заданий на учащегося по всем предметам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Создать и постоянно наполнять открытый банк учебных материалов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</p:txBody>
      </p:sp>
      <p:pic>
        <p:nvPicPr>
          <p:cNvPr id="116" name="Picture 8" descr="http://humanperformance.co.id/wp-content/uploads/2017/09/diskusi.png"/>
          <p:cNvPicPr/>
          <p:nvPr/>
        </p:nvPicPr>
        <p:blipFill>
          <a:blip r:embed="rId1"/>
          <a:srcRect l="0" t="20984" r="0" b="0"/>
          <a:stretch/>
        </p:blipFill>
        <p:spPr>
          <a:xfrm>
            <a:off x="8441280" y="1063080"/>
            <a:ext cx="3154680" cy="167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13200" y="438840"/>
            <a:ext cx="11658240" cy="1087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>
                <a:solidFill>
                  <a:srgbClr val="493a2a"/>
                </a:solidFill>
                <a:latin typeface="Calibri"/>
              </a:rPr>
              <a:t>Навигатор для руководителя школы по дистанционному обучению</a:t>
            </a:r>
            <a:endParaRPr b="0" lang="ru-RU" sz="34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04920" y="1673280"/>
            <a:ext cx="11709000" cy="4343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Внести изменения в календарный график, режим работы,                                                                               правила внутреннего распорядка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Синхронизировать всех участников образовательного процесса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Обеспечить работу административной команды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Быть в доступе 24/7 в период дистанционного обучения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Разместить на сайте образовательной организации актуальную информацию по вопросам дистанционного обучения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Осуществлять коммуникацию со всеми участниками образовательного процесса (родителями, педагогами, обучающимися)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2000" spc="-1" strike="noStrike">
                <a:solidFill>
                  <a:srgbClr val="624d38"/>
                </a:solidFill>
                <a:latin typeface="Times New Roman"/>
              </a:rPr>
              <a:t>Выстроить систему ВЗАИМООБУЧЕНИЯ учителей</a:t>
            </a:r>
            <a:endParaRPr b="0" lang="ru-RU" sz="2000" spc="-1" strike="noStrike">
              <a:solidFill>
                <a:srgbClr val="624d38"/>
              </a:solidFill>
              <a:latin typeface="Calibri"/>
            </a:endParaRPr>
          </a:p>
        </p:txBody>
      </p:sp>
      <p:pic>
        <p:nvPicPr>
          <p:cNvPr id="119" name="Picture 4" descr="http://www.kingdee.com/kdsource/public/uploads/20180927/188a2f944ce70999b6c52d3b1856cc41.png"/>
          <p:cNvPicPr/>
          <p:nvPr/>
        </p:nvPicPr>
        <p:blipFill>
          <a:blip r:embed="rId1"/>
          <a:stretch/>
        </p:blipFill>
        <p:spPr>
          <a:xfrm>
            <a:off x="8551080" y="1202400"/>
            <a:ext cx="3072960" cy="204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35520" y="274680"/>
            <a:ext cx="11641320" cy="66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>
                <a:solidFill>
                  <a:srgbClr val="493a2a"/>
                </a:solidFill>
                <a:latin typeface="Calibri"/>
              </a:rPr>
              <a:t>Навигатор для родителей по дистанционному обучению</a:t>
            </a:r>
            <a:endParaRPr b="0" lang="ru-RU" sz="3400" spc="-1" strike="noStrike">
              <a:solidFill>
                <a:srgbClr val="624d38"/>
              </a:solidFill>
              <a:latin typeface="Century Gothic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26880" y="905400"/>
            <a:ext cx="11649600" cy="5367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Ознакомиться с информацией о дистанционном обучении на сайте образовательного учреждения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Отслеживать расписание занятий 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Поддерживать контакт с классным руководителем, учителями-предметниками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Контролировать рабочее место школьника 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Контролировать самочувствие ребенка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Фиксировать и обсуждать с ребенком проблемы и вопросы обучения 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Обеспечить режим труда и  отдыха школьника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Проводить профилактику вирусной инфекции  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Контролировать информационную безопасность ребенка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Предусмотреть физическую активность без использования гаджетов 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Информировать учителя по вопросам и проблемам подключения  и обучения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Контролировать готовность и мотивацию  к занятиям   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  <a:p>
            <a:pPr marL="274320" indent="-228240">
              <a:lnSpc>
                <a:spcPct val="90000"/>
              </a:lnSpc>
              <a:spcBef>
                <a:spcPts val="1500"/>
              </a:spcBef>
              <a:buClr>
                <a:srgbClr val="624d38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624d38"/>
                </a:solidFill>
                <a:latin typeface="Times New Roman"/>
              </a:rPr>
              <a:t>Любить и понимать своего ребенка!</a:t>
            </a:r>
            <a:endParaRPr b="0" lang="ru-RU" sz="1800" spc="-1" strike="noStrike">
              <a:solidFill>
                <a:srgbClr val="624d38"/>
              </a:solidFill>
              <a:latin typeface="Calibri"/>
            </a:endParaRPr>
          </a:p>
        </p:txBody>
      </p:sp>
      <p:pic>
        <p:nvPicPr>
          <p:cNvPr id="122" name="Picture 4" descr="https://mtdata.ru/u2/photoCD68/20789673657-0/original.png"/>
          <p:cNvPicPr/>
          <p:nvPr/>
        </p:nvPicPr>
        <p:blipFill>
          <a:blip r:embed="rId1"/>
          <a:stretch/>
        </p:blipFill>
        <p:spPr>
          <a:xfrm>
            <a:off x="8576640" y="3092040"/>
            <a:ext cx="3400200" cy="318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35240" y="464400"/>
            <a:ext cx="11375280" cy="669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1" lang="ru-RU" sz="3400" spc="-1" strike="noStrike">
                <a:solidFill>
                  <a:srgbClr val="493a2a"/>
                </a:solidFill>
                <a:latin typeface="Calibri"/>
              </a:rPr>
              <a:t>План введения дистанционного обучения в школе</a:t>
            </a:r>
            <a:endParaRPr b="0" lang="ru-RU" sz="3400" spc="-1" strike="noStrike">
              <a:solidFill>
                <a:srgbClr val="624d38"/>
              </a:solidFill>
              <a:latin typeface="Century Gothic"/>
            </a:endParaRPr>
          </a:p>
        </p:txBody>
      </p:sp>
      <p:pic>
        <p:nvPicPr>
          <p:cNvPr id="124" name="Рисунок 3" descr=""/>
          <p:cNvPicPr/>
          <p:nvPr/>
        </p:nvPicPr>
        <p:blipFill>
          <a:blip r:embed="rId1"/>
          <a:stretch/>
        </p:blipFill>
        <p:spPr>
          <a:xfrm>
            <a:off x="849600" y="1025640"/>
            <a:ext cx="10715760" cy="524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LibreOffice/6.4.2.2$Windows_X86_64 LibreOffice_project/4e471d8c02c9c90f512f7f9ead8875b57fcb1ec3</Application>
  <Words>493</Words>
  <Paragraphs>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2018-12-07T06:00:35Z</dcterms:created>
  <dc:creator/>
  <dc:description/>
  <dc:language>ru-RU</dc:language>
  <cp:lastModifiedBy/>
  <dcterms:modified xsi:type="dcterms:W3CDTF">2020-04-09T09:19:09Z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