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7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72" r:id="rId11"/>
    <p:sldId id="271" r:id="rId12"/>
    <p:sldId id="273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20478-5E94-41AE-9C3F-A8A117EED6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301776"/>
      </p:ext>
    </p:extLst>
  </p:cSld>
  <p:clrMapOvr>
    <a:masterClrMapping/>
  </p:clrMapOvr>
  <p:transition spd="slow" advTm="20000"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4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3.png"/><Relationship Id="rId7" Type="http://schemas.openxmlformats.org/officeDocument/2006/relationships/image" Target="../media/image6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14313"/>
            <a:ext cx="8686800" cy="1357312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/>
                <a:latin typeface="Arial" charset="0"/>
              </a:rPr>
              <a:t/>
            </a:r>
            <a:br>
              <a:rPr lang="ru-RU" b="1" dirty="0" smtClean="0">
                <a:effectLst/>
                <a:latin typeface="Arial" charset="0"/>
              </a:rPr>
            </a:br>
            <a:r>
              <a:rPr lang="ru-RU" sz="2400" b="1" dirty="0" smtClean="0">
                <a:solidFill>
                  <a:srgbClr val="210F65"/>
                </a:solidFill>
                <a:effectLst/>
                <a:latin typeface="Arial" charset="0"/>
              </a:rPr>
              <a:t>Совместная  активная  деятельность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54163"/>
            <a:ext cx="5868144" cy="2626819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Чтение-  только  начало.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Творчество  жизни -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вот  цель!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600" dirty="0" smtClean="0"/>
              <a:t>                    </a:t>
            </a:r>
            <a:r>
              <a:rPr lang="ru-RU" sz="2400" dirty="0" err="1" smtClean="0"/>
              <a:t>Н.А.Рубакин</a:t>
            </a:r>
            <a:endParaRPr lang="ru-RU" sz="2400" dirty="0" smtClean="0"/>
          </a:p>
          <a:p>
            <a:pPr eaLnBrk="1" hangingPunct="1">
              <a:buFont typeface="Wingdings" pitchFamily="2" charset="2"/>
              <a:buNone/>
            </a:pPr>
            <a:endParaRPr lang="ru-RU" sz="3600" dirty="0" smtClean="0"/>
          </a:p>
          <a:p>
            <a:pPr eaLnBrk="1" hangingPunct="1">
              <a:buFont typeface="Wingdings" pitchFamily="2" charset="2"/>
              <a:buNone/>
            </a:pPr>
            <a:endParaRPr lang="ru-RU" sz="36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571736" y="0"/>
            <a:ext cx="6264697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Радость  чтения</a:t>
            </a:r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26629" name="Рисунок 4" descr="E:\Фото\С.Н\_MG_35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180982"/>
            <a:ext cx="3857652" cy="2677018"/>
          </a:xfrm>
          <a:prstGeom prst="flowChartAlternateProcess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26630" name="Picture 1" descr="E:\Картинки Орловки\club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0"/>
            <a:ext cx="1714512" cy="1651012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Рисунок 6" descr="E:\Фото\фот коза  энциклоп\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132856"/>
            <a:ext cx="3657600" cy="2500313"/>
          </a:xfrm>
          <a:prstGeom prst="flowChartAlternateProcess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966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 descr="E:\Фото\фотки 2\Фотограф\Моя любим кн брей-\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4429125"/>
            <a:ext cx="3286125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Рисунок 2" descr="E:\Фото\фотки 2\Фотограф\Моя любим кн брей-\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57563"/>
            <a:ext cx="35147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Рисунок 3" descr="E:\Фото\фотки 2\Фотограф\Моя любим кн брей-\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844675"/>
            <a:ext cx="3724275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4" descr="E:\Фото\фотки 2\Фотограф\школа Нед матем\3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85750"/>
            <a:ext cx="2971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WordArt 2"/>
          <p:cNvSpPr>
            <a:spLocks noChangeArrowheads="1" noChangeShapeType="1" noTextEdit="1"/>
          </p:cNvSpPr>
          <p:nvPr/>
        </p:nvSpPr>
        <p:spPr bwMode="auto">
          <a:xfrm>
            <a:off x="3429000" y="214313"/>
            <a:ext cx="5500688" cy="9715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Моя любимая КНИГА</a:t>
            </a:r>
          </a:p>
        </p:txBody>
      </p:sp>
      <p:sp>
        <p:nvSpPr>
          <p:cNvPr id="28679" name="WordArt 4"/>
          <p:cNvSpPr>
            <a:spLocks noChangeArrowheads="1" noChangeShapeType="1" noTextEdit="1"/>
          </p:cNvSpPr>
          <p:nvPr/>
        </p:nvSpPr>
        <p:spPr bwMode="auto">
          <a:xfrm>
            <a:off x="4143375" y="1214438"/>
            <a:ext cx="5000625" cy="5000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 spc="40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Фоторепортаж</a:t>
            </a:r>
          </a:p>
        </p:txBody>
      </p:sp>
      <p:pic>
        <p:nvPicPr>
          <p:cNvPr id="28680" name="Picture 5" descr="E:\Картинки Орловки\fotoakcia_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4714875"/>
            <a:ext cx="1785937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36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3888" y="101805"/>
            <a:ext cx="5345583" cy="908720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sz="2400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Читайте </a:t>
            </a:r>
            <a:r>
              <a:rPr lang="ru-RU" sz="2400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Андерсена, люди!</a:t>
            </a:r>
            <a:br>
              <a:rPr lang="ru-RU" sz="2400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Нет лучше сказок на земле!</a:t>
            </a:r>
            <a:br>
              <a:rPr lang="ru-RU" sz="2400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5843" name="Picture 4" descr="C:\Users\саша\Desktop\фото  на портфолио\фото презент\андер през\IMG_9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4117975"/>
            <a:ext cx="1827213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Объект 9" descr="C:\Users\саша\Desktop\фото 14-15\фото  на портфолио\фото презент\андер през\андер през перераб\IMG_8972.jpg"/>
          <p:cNvPicPr>
            <a:picLocks noGrp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8425" y="3144838"/>
            <a:ext cx="2540000" cy="2039937"/>
          </a:xfrm>
        </p:spPr>
      </p:pic>
      <p:pic>
        <p:nvPicPr>
          <p:cNvPr id="35845" name="Рисунок 12" descr="C:\Users\саша\Desktop\фото 14-15\фото  на портфолио\фото презент\андер през\андер през перераб\IMG_896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744" y="1052513"/>
            <a:ext cx="3011488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Рисунок 13" descr="C:\Users\саша\Desktop\фото 14-15\фото  на портфолио\фото презент\андер през\андер през перераб\IMG_895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88" y="4284663"/>
            <a:ext cx="200977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Рисунок 16" descr="C:\Users\саша\Desktop\фото 14-15\фото  на портфолио\фото презент\андер през\андер през перераб\IMG_898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379" y="2787650"/>
            <a:ext cx="36671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2" descr="C:\Users\саша\Desktop\фото 14-15\фото  на портфолио\фото презент\андер през\андер през перераб\IMG_898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4284663"/>
            <a:ext cx="245586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Рисунок 17" descr="http://vdvsp.ru/pic/news/142726628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096611"/>
            <a:ext cx="1536435" cy="149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Рисунок 18" descr="http://www.playcast.ru/uploads/2015/03/05/1246138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5284788"/>
            <a:ext cx="1693862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1" name="Рисунок 14" descr="C:\Users\саша\Desktop\фото 14-15\фото  на портфолио\фото презент\андер през\андер през перераб\IMG_8987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43111"/>
            <a:ext cx="32004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61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4" descr="DSC01815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2700" y="1571625"/>
            <a:ext cx="6242050" cy="4681538"/>
          </a:xfrm>
          <a:prstGeom prst="rect">
            <a:avLst/>
          </a:prstGeom>
        </p:spPr>
      </p:pic>
      <p:sp>
        <p:nvSpPr>
          <p:cNvPr id="4" name="Rectangle 2"/>
          <p:cNvSpPr>
            <a:spLocks noGrp="1" noChangeArrowheads="1"/>
          </p:cNvSpPr>
          <p:nvPr/>
        </p:nvSpPr>
        <p:spPr>
          <a:xfrm>
            <a:off x="243289" y="404664"/>
            <a:ext cx="8686800" cy="1152128"/>
          </a:xfrm>
          <a:prstGeom prst="rect">
            <a:avLst/>
          </a:prstGeom>
        </p:spPr>
        <p:txBody>
          <a:bodyPr vert="horz" anchor="ctr">
            <a:normAutofit fontScale="90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effectLst/>
              </a:rPr>
              <a:t>«Путешествие  в  </a:t>
            </a:r>
            <a:r>
              <a:rPr lang="ru-RU" sz="4000" dirty="0" err="1" smtClean="0">
                <a:effectLst/>
              </a:rPr>
              <a:t>Читай-город</a:t>
            </a:r>
            <a:r>
              <a:rPr lang="ru-RU" sz="4000" dirty="0" smtClean="0">
                <a:effectLst/>
              </a:rPr>
              <a:t>»-</a:t>
            </a:r>
            <a:br>
              <a:rPr lang="ru-RU" sz="4000" dirty="0" smtClean="0">
                <a:effectLst/>
              </a:rPr>
            </a:br>
            <a:r>
              <a:rPr lang="ru-RU" sz="4000" dirty="0" smtClean="0">
                <a:effectLst/>
              </a:rPr>
              <a:t>(</a:t>
            </a:r>
            <a:r>
              <a:rPr lang="ru-RU" sz="2800" dirty="0" smtClean="0">
                <a:effectLst/>
              </a:rPr>
              <a:t>театрализованное  представление)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72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28604"/>
            <a:ext cx="91440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-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</a:rPr>
              <a:t>цикл  мероприятий  </a:t>
            </a:r>
            <a:r>
              <a:rPr lang="ru-RU" sz="2000" dirty="0" smtClean="0">
                <a:latin typeface="+mn-lt"/>
              </a:rPr>
              <a:t>ко дню  </a:t>
            </a:r>
            <a:r>
              <a:rPr lang="ru-RU" sz="2000" dirty="0">
                <a:latin typeface="+mn-lt"/>
              </a:rPr>
              <a:t>рождения А.Кристи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</a:rPr>
              <a:t> (</a:t>
            </a:r>
            <a:r>
              <a:rPr lang="ru-RU" sz="2000" dirty="0" err="1">
                <a:latin typeface="+mn-lt"/>
              </a:rPr>
              <a:t>кн.ил.выставка</a:t>
            </a:r>
            <a:r>
              <a:rPr lang="ru-RU" sz="2000" dirty="0">
                <a:latin typeface="+mn-lt"/>
              </a:rPr>
              <a:t>, обзор, презентация</a:t>
            </a:r>
            <a:r>
              <a:rPr lang="uk-UA" sz="2000" dirty="0" err="1">
                <a:latin typeface="+mn-lt"/>
              </a:rPr>
              <a:t>-знакомство</a:t>
            </a:r>
            <a:r>
              <a:rPr lang="ru-RU" sz="2000" dirty="0">
                <a:latin typeface="+mn-lt"/>
              </a:rPr>
              <a:t>) 6-11кл.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«Королева  детектива» </a:t>
            </a:r>
          </a:p>
        </p:txBody>
      </p:sp>
      <p:pic>
        <p:nvPicPr>
          <p:cNvPr id="30725" name="Picture 2" descr="E:\Фото\фото по А.Кристи\2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52"/>
          <a:stretch>
            <a:fillRect/>
          </a:stretch>
        </p:blipFill>
        <p:spPr>
          <a:xfrm>
            <a:off x="179388" y="4508500"/>
            <a:ext cx="4214812" cy="2117725"/>
          </a:xfrm>
          <a:prstGeom prst="rect">
            <a:avLst/>
          </a:prstGeom>
        </p:spPr>
      </p:pic>
      <p:pic>
        <p:nvPicPr>
          <p:cNvPr id="30726" name="Рисунок 7" descr="E:\Фото\фото по А.Кристи\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357563"/>
            <a:ext cx="4357687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Рисунок 8" descr="E:\Фото\фото по А.Кристи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26685"/>
            <a:ext cx="352425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2" descr="E:\Картинки Орловки\картинки читаем\8e2890cd002f77200d38046b44873c0c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1" y="1796925"/>
            <a:ext cx="212407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80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06519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43001" y="1071563"/>
            <a:ext cx="6165304" cy="642938"/>
          </a:xfrm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uk-UA" dirty="0" smtClean="0"/>
              <a:t>                     (</a:t>
            </a:r>
            <a:r>
              <a:rPr lang="uk-UA" dirty="0" err="1" smtClean="0"/>
              <a:t>кн.выставка</a:t>
            </a:r>
            <a:r>
              <a:rPr lang="uk-UA" dirty="0" smtClean="0"/>
              <a:t>, час </a:t>
            </a:r>
            <a:r>
              <a:rPr lang="ru-RU" dirty="0" smtClean="0"/>
              <a:t>полезного совета,2-3кл.)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31748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1749" name="Содержимое 5" descr="C:\Documents and Settings\Admin\Рабочий стол\пожар\_MG_3623.jpg"/>
          <p:cNvPicPr>
            <a:picLocks noGrp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056" y="1916832"/>
            <a:ext cx="3500437" cy="2500313"/>
          </a:xfrm>
        </p:spPr>
      </p:pic>
      <p:pic>
        <p:nvPicPr>
          <p:cNvPr id="31750" name="Рисунок 6" descr="C:\Documents and Settings\Admin\Рабочий стол\пожар\_MG_36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247" y="3827730"/>
            <a:ext cx="3548063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sp>
        <p:nvSpPr>
          <p:cNvPr id="31752" name="WordArt 3"/>
          <p:cNvSpPr>
            <a:spLocks noChangeArrowheads="1" noChangeShapeType="1" noTextEdit="1"/>
          </p:cNvSpPr>
          <p:nvPr/>
        </p:nvSpPr>
        <p:spPr bwMode="auto">
          <a:xfrm>
            <a:off x="500063" y="428625"/>
            <a:ext cx="8643937" cy="64293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2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«Огонь- очень важные  правила»</a:t>
            </a:r>
          </a:p>
        </p:txBody>
      </p:sp>
      <p:pic>
        <p:nvPicPr>
          <p:cNvPr id="31753" name="Рисунок 11" descr="E:\Фото\пожар\_MG_36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2976563" cy="200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08698"/>
      </p:ext>
    </p:extLst>
  </p:cSld>
  <p:clrMapOvr>
    <a:masterClrMapping/>
  </p:clrMapOvr>
  <p:transition spd="slow" advTm="2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Текст 4"/>
          <p:cNvSpPr>
            <a:spLocks noGrp="1"/>
          </p:cNvSpPr>
          <p:nvPr>
            <p:ph type="body" sz="half" idx="3"/>
          </p:nvPr>
        </p:nvSpPr>
        <p:spPr>
          <a:xfrm>
            <a:off x="4786313" y="2143125"/>
            <a:ext cx="4043362" cy="2805113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2771" name="WordArt 2"/>
          <p:cNvSpPr>
            <a:spLocks noChangeArrowheads="1" noChangeShapeType="1" noTextEdit="1"/>
          </p:cNvSpPr>
          <p:nvPr/>
        </p:nvSpPr>
        <p:spPr bwMode="auto">
          <a:xfrm>
            <a:off x="1428750" y="285750"/>
            <a:ext cx="6500813" cy="714375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r>
              <a:rPr lang="ru-RU" sz="28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День сказки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86050" y="1071546"/>
            <a:ext cx="6000792" cy="8925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90488" algn="ctr" eaLnBrk="0" hangingPunct="0"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«Тропинки радости Чуковского»-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</a:endParaRPr>
          </a:p>
          <a:p>
            <a:pPr indent="90488" algn="ctr" eaLnBrk="0" hangingPunct="0"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аукцион-викторина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2773" name="Picture 4" descr="G:\Нине Ивановне\Чуковский фото\_MG_8227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2600"/>
            <a:ext cx="3203575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5" descr="G:\Нине Ивановне\Чуковский фото\_MG_82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950" y="4357688"/>
            <a:ext cx="33210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Рисунок 13" descr="G:\Нине Ивановне\Чуковский фото\_MG_825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989138"/>
            <a:ext cx="274955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2777" name="Рисунок 17" descr="E:\Фото\Чуковский фото\_MG_82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12875"/>
            <a:ext cx="2638425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Рисунок 18" descr="E:\Фото\Чуковский фото\_MG_822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941888"/>
            <a:ext cx="221456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9" name="Рисунок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565400"/>
            <a:ext cx="31432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870447"/>
      </p:ext>
    </p:extLst>
  </p:cSld>
  <p:clrMapOvr>
    <a:masterClrMapping/>
  </p:clrMapOvr>
  <p:transition spd="slow" advTm="2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4786313"/>
            <a:ext cx="2900363" cy="1233487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3795" name="WordArt 2"/>
          <p:cNvSpPr>
            <a:spLocks noChangeArrowheads="1" noChangeShapeType="1" noTextEdit="1"/>
          </p:cNvSpPr>
          <p:nvPr/>
        </p:nvSpPr>
        <p:spPr bwMode="auto">
          <a:xfrm>
            <a:off x="2286000" y="214313"/>
            <a:ext cx="4648200" cy="5715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2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Книга  на экране</a:t>
            </a:r>
          </a:p>
        </p:txBody>
      </p:sp>
      <p:sp>
        <p:nvSpPr>
          <p:cNvPr id="33796" name="WordArt 3"/>
          <p:cNvSpPr>
            <a:spLocks noChangeArrowheads="1" noChangeShapeType="1" noTextEdit="1"/>
          </p:cNvSpPr>
          <p:nvPr/>
        </p:nvSpPr>
        <p:spPr bwMode="auto">
          <a:xfrm>
            <a:off x="214313" y="857250"/>
            <a:ext cx="8572500" cy="7143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24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«Дорогами сказок братьев Гримм» - </a:t>
            </a:r>
          </a:p>
        </p:txBody>
      </p:sp>
      <p:sp>
        <p:nvSpPr>
          <p:cNvPr id="33797" name="WordArt 4"/>
          <p:cNvSpPr>
            <a:spLocks noChangeArrowheads="1" noChangeShapeType="1" noTextEdit="1"/>
          </p:cNvSpPr>
          <p:nvPr/>
        </p:nvSpPr>
        <p:spPr bwMode="auto">
          <a:xfrm>
            <a:off x="1285875" y="1500188"/>
            <a:ext cx="671512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литературная игра-путешествие </a:t>
            </a:r>
          </a:p>
        </p:txBody>
      </p:sp>
      <p:pic>
        <p:nvPicPr>
          <p:cNvPr id="33798" name="Рисунок 8" descr="E:\Фото\апрель кн нед\_MG_8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2143125"/>
            <a:ext cx="30003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Рисунок 10" descr="E:\Фото\апрель кн нед\_MG_85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133600"/>
            <a:ext cx="2857500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Рисунок 11" descr="E:\Фото\апрель кн нед\_MG_856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4188"/>
            <a:ext cx="324167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Рисунок 12" descr="E:\Фото\апрель кн нед\_MG_858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365625"/>
            <a:ext cx="3338512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Рисунок 14" descr="p_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492375"/>
            <a:ext cx="271462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806348"/>
      </p:ext>
    </p:extLst>
  </p:cSld>
  <p:clrMapOvr>
    <a:masterClrMapping/>
  </p:clrMapOvr>
  <p:transition spd="slow" advTm="2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2714625"/>
            <a:ext cx="3209925" cy="117157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69634" name="WordArt 2"/>
          <p:cNvSpPr>
            <a:spLocks noChangeArrowheads="1" noChangeShapeType="1" noTextEdit="1"/>
          </p:cNvSpPr>
          <p:nvPr/>
        </p:nvSpPr>
        <p:spPr bwMode="auto">
          <a:xfrm>
            <a:off x="714348" y="214290"/>
            <a:ext cx="7643866" cy="16192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>
              <a:defRPr/>
            </a:pPr>
            <a:r>
              <a:rPr lang="ru-RU" sz="2800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«Алые  паруса  мечты» -</a:t>
            </a:r>
          </a:p>
          <a:p>
            <a:pPr algn="ctr">
              <a:defRPr/>
            </a:pPr>
            <a:r>
              <a:rPr lang="ru-RU" sz="28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34820" name="WordArt 3"/>
          <p:cNvSpPr>
            <a:spLocks noChangeArrowheads="1" noChangeShapeType="1" noTextEdit="1"/>
          </p:cNvSpPr>
          <p:nvPr/>
        </p:nvSpPr>
        <p:spPr bwMode="auto">
          <a:xfrm>
            <a:off x="1571625" y="1143000"/>
            <a:ext cx="6572250" cy="5429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2000" kern="1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литературная  гостиная </a:t>
            </a:r>
          </a:p>
        </p:txBody>
      </p:sp>
      <p:pic>
        <p:nvPicPr>
          <p:cNvPr id="34821" name="Рисунок 7" descr="E:\Фото\Алые паруса\_MG_89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071688"/>
            <a:ext cx="2733675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Рисунок 8" descr="E:\Фото\Алые паруса\_MG_89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2071688"/>
            <a:ext cx="2733675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Рисунок 9" descr="E:\Фото\Алые паруса\_MG_89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508500"/>
            <a:ext cx="3636962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Рисунок 10" descr="E:\Фото\Алые паруса\_MG_89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508500"/>
            <a:ext cx="3344862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Рисунок 12" descr="E:\Фото\Алые паруса\_MG_89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2606675"/>
            <a:ext cx="2662237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401291"/>
      </p:ext>
    </p:extLst>
  </p:cSld>
  <p:clrMapOvr>
    <a:masterClrMapping/>
  </p:clrMapOvr>
  <p:transition spd="slow" advTm="2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77944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4000" b="1" i="1" kern="1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Знаменитый  Михалков</a:t>
            </a:r>
            <a:endParaRPr lang="ru-RU" sz="4000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429000" y="1071563"/>
            <a:ext cx="2043113" cy="357187"/>
          </a:xfrm>
        </p:spPr>
        <p:txBody>
          <a:bodyPr>
            <a:normAutofit fontScale="85000" lnSpcReduction="10000"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(Поэтический круиз)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53" name="Текст 4"/>
          <p:cNvSpPr>
            <a:spLocks noGrp="1"/>
          </p:cNvSpPr>
          <p:nvPr>
            <p:ph type="body" sz="half" idx="3"/>
          </p:nvPr>
        </p:nvSpPr>
        <p:spPr>
          <a:xfrm>
            <a:off x="214313" y="1214438"/>
            <a:ext cx="3328987" cy="1876425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054" name="Содержимое 5"/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1813" y="1844675"/>
            <a:ext cx="2798762" cy="2155825"/>
          </a:xfrm>
        </p:spPr>
      </p:pic>
      <p:pic>
        <p:nvPicPr>
          <p:cNvPr id="2055" name="Рисунок 6" descr="G:\Михалков\_MG_89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508500"/>
            <a:ext cx="302895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Рисунок 7" descr="G:\Михалков\_MG_89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938" y="1844675"/>
            <a:ext cx="3040062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Рисунок 8" descr="G:\Михалков\_MG_895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14688"/>
            <a:ext cx="2643188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8045"/>
              </p:ext>
            </p:extLst>
          </p:nvPr>
        </p:nvGraphicFramePr>
        <p:xfrm>
          <a:off x="166610" y="1124743"/>
          <a:ext cx="2762328" cy="2066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Слайд" r:id="rId7" imgW="4570654" imgH="3428076" progId="PowerPoint.Slide.12">
                  <p:embed/>
                </p:oleObj>
              </mc:Choice>
              <mc:Fallback>
                <p:oleObj name="Слайд" r:id="rId7" imgW="4570654" imgH="3428076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10" y="1124743"/>
                        <a:ext cx="2762328" cy="20661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9435471"/>
      </p:ext>
    </p:extLst>
  </p:cSld>
  <p:clrMapOvr>
    <a:masterClrMapping/>
  </p:clrMapOvr>
  <p:transition spd="slow" advTm="2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214313" y="0"/>
            <a:ext cx="50006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  <a:p>
            <a:r>
              <a:rPr lang="ru-RU"/>
              <a:t> </a:t>
            </a:r>
          </a:p>
          <a:p>
            <a:endParaRPr lang="ru-RU"/>
          </a:p>
          <a:p>
            <a:r>
              <a:rPr lang="ru-RU"/>
              <a:t> </a:t>
            </a: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0"/>
            <a:ext cx="3667125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9" name="Rectangle 9"/>
          <p:cNvSpPr>
            <a:spLocks noChangeArrowheads="1"/>
          </p:cNvSpPr>
          <p:nvPr/>
        </p:nvSpPr>
        <p:spPr bwMode="auto">
          <a:xfrm>
            <a:off x="4760913" y="2786063"/>
            <a:ext cx="43830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b="1" i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</a:t>
            </a:r>
            <a:r>
              <a:rPr lang="ru-RU" b="1" dirty="0">
                <a:solidFill>
                  <a:srgbClr val="00B050"/>
                </a:solidFill>
              </a:rPr>
              <a:t>История книги и  книгопечатания  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b="1" dirty="0">
                <a:solidFill>
                  <a:srgbClr val="00B050"/>
                </a:solidFill>
              </a:rPr>
              <a:t>«Из  глубины  веков»- путешествие</a:t>
            </a:r>
            <a:r>
              <a:rPr lang="ru-RU" b="1" i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»</a:t>
            </a:r>
          </a:p>
        </p:txBody>
      </p:sp>
      <p:sp>
        <p:nvSpPr>
          <p:cNvPr id="87051" name="Rectangle 11"/>
          <p:cNvSpPr>
            <a:spLocks noChangeArrowheads="1"/>
          </p:cNvSpPr>
          <p:nvPr/>
        </p:nvSpPr>
        <p:spPr bwMode="auto">
          <a:xfrm>
            <a:off x="247198" y="3019342"/>
            <a:ext cx="3985549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</a:t>
            </a:r>
            <a:r>
              <a:rPr lang="ru-RU" b="1" dirty="0">
                <a:solidFill>
                  <a:srgbClr val="00B050"/>
                </a:solidFill>
              </a:rPr>
              <a:t>Твои первые энциклопедии, </a:t>
            </a:r>
          </a:p>
          <a:p>
            <a:pPr>
              <a:defRPr/>
            </a:pPr>
            <a:r>
              <a:rPr lang="ru-RU" b="1" dirty="0">
                <a:solidFill>
                  <a:srgbClr val="00B050"/>
                </a:solidFill>
              </a:rPr>
              <a:t>словари, справочники</a:t>
            </a:r>
            <a:r>
              <a:rPr lang="ru-RU" b="1" i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»</a:t>
            </a:r>
          </a:p>
        </p:txBody>
      </p:sp>
      <p:sp>
        <p:nvSpPr>
          <p:cNvPr id="3080" name="WordArt 12"/>
          <p:cNvSpPr>
            <a:spLocks noChangeArrowheads="1" noChangeShapeType="1" noTextEdit="1"/>
          </p:cNvSpPr>
          <p:nvPr/>
        </p:nvSpPr>
        <p:spPr bwMode="auto">
          <a:xfrm>
            <a:off x="214313" y="214313"/>
            <a:ext cx="4752975" cy="69440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Библиотечные уроки</a:t>
            </a:r>
          </a:p>
        </p:txBody>
      </p:sp>
      <p:pic>
        <p:nvPicPr>
          <p:cNvPr id="3081" name="Рисунок 9" descr="E:\Фото\фот коза  энциклоп\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07" y="963734"/>
            <a:ext cx="3571875" cy="207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8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032721" y="3621311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«Здесь </a:t>
            </a:r>
            <a:r>
              <a:rPr lang="ru-RU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книги дом, </a:t>
            </a:r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люби </a:t>
            </a:r>
            <a:r>
              <a:rPr lang="ru-RU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его</a:t>
            </a:r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!»</a:t>
            </a:r>
            <a:r>
              <a:rPr lang="ru-RU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</a:t>
            </a:r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  <a:r>
              <a:rPr lang="ru-RU" sz="1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1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знакомство с библиотекой)</a:t>
            </a:r>
            <a:endParaRPr lang="ru-RU" dirty="0"/>
          </a:p>
        </p:txBody>
      </p:sp>
      <p:pic>
        <p:nvPicPr>
          <p:cNvPr id="13" name="Picture 3" descr="C:\Users\саша\Desktop\библиотека фото крылова\IMG_43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077072"/>
            <a:ext cx="3529088" cy="2646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 descr="C:\Users\саша\Desktop\библиотека фото крылова\IMG_43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780" y="3944477"/>
            <a:ext cx="3230746" cy="275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 descr="H:\1 СЕНТЯБРЯ 15\img23.png"/>
          <p:cNvPicPr/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3807185" y="4646543"/>
            <a:ext cx="1907456" cy="1296144"/>
          </a:xfrm>
          <a:prstGeom prst="rect">
            <a:avLst/>
          </a:prstGeom>
          <a:noFill/>
          <a:ln>
            <a:noFill/>
          </a:ln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8969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E:\Фото\фотки 2\Фотограф\Люд Геор Библ\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3071813"/>
            <a:ext cx="2357437" cy="35369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0964" name="Текст 4"/>
          <p:cNvSpPr>
            <a:spLocks noGrp="1"/>
          </p:cNvSpPr>
          <p:nvPr>
            <p:ph type="body" sz="half" idx="3"/>
          </p:nvPr>
        </p:nvSpPr>
        <p:spPr>
          <a:xfrm>
            <a:off x="2627313" y="3716338"/>
            <a:ext cx="2808287" cy="2819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1800" b="1" i="1" smtClean="0"/>
              <a:t>В  2011-2012 уч. году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i="1" smtClean="0"/>
              <a:t>наша библиотека получила в дар  от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i="1" smtClean="0"/>
              <a:t>Чичулиной Л.Г. – 18 книг,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i="1" smtClean="0"/>
              <a:t>родителей -  11 книг (новых),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i="1" smtClean="0"/>
              <a:t>  115 книг (из домашних библиотек).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42714" y="85783"/>
            <a:ext cx="535785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Щедрый  ДАР</a:t>
            </a:r>
          </a:p>
        </p:txBody>
      </p:sp>
      <p:pic>
        <p:nvPicPr>
          <p:cNvPr id="40966" name="Picture 7" descr="E:\Картинки Орловки\rad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30003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Рисунок 9" descr="G:\Михалков\_MG_89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196975"/>
            <a:ext cx="34290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8" name="Содержимое 9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6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268413"/>
            <a:ext cx="3062287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0" name="Рисунок 9" descr="C:\Documents and Settings\Admin\Рабочий стол\акции\DSC_127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242818"/>
            <a:ext cx="1954213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1" name="Прямоугольник 12"/>
          <p:cNvSpPr>
            <a:spLocks noChangeArrowheads="1"/>
          </p:cNvSpPr>
          <p:nvPr/>
        </p:nvSpPr>
        <p:spPr bwMode="auto">
          <a:xfrm>
            <a:off x="5391481" y="3861048"/>
            <a:ext cx="36353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ru-RU" i="1" dirty="0"/>
              <a:t>В  2012-2013 уч. году наша библиотека получила в дар  от </a:t>
            </a:r>
            <a:r>
              <a:rPr lang="ru-RU" i="1" dirty="0" err="1"/>
              <a:t>Кондриковой</a:t>
            </a:r>
            <a:r>
              <a:rPr lang="ru-RU" i="1" dirty="0"/>
              <a:t>  В.А.– 360книг,</a:t>
            </a:r>
          </a:p>
          <a:p>
            <a:pPr>
              <a:buFont typeface="Wingdings 2" pitchFamily="18" charset="2"/>
              <a:buNone/>
            </a:pPr>
            <a:r>
              <a:rPr lang="ru-RU" i="1" dirty="0"/>
              <a:t>родителей -  40книг (новых)</a:t>
            </a:r>
          </a:p>
          <a:p>
            <a:pPr>
              <a:buFont typeface="Wingdings 2" pitchFamily="18" charset="2"/>
              <a:buNone/>
            </a:pPr>
            <a:r>
              <a:rPr lang="ru-RU" i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9101596"/>
      </p:ext>
    </p:extLst>
  </p:cSld>
  <p:clrMapOvr>
    <a:masterClrMapping/>
  </p:clrMapOvr>
  <p:transition spd="slow" advTm="2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1987" name="Текст 4"/>
          <p:cNvSpPr>
            <a:spLocks noGrp="1"/>
          </p:cNvSpPr>
          <p:nvPr>
            <p:ph type="body" sz="half" idx="3"/>
          </p:nvPr>
        </p:nvSpPr>
        <p:spPr>
          <a:xfrm>
            <a:off x="6500813" y="2595563"/>
            <a:ext cx="2751707" cy="1338262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1800" b="1" i="1" dirty="0" smtClean="0"/>
              <a:t>         </a:t>
            </a:r>
            <a:r>
              <a:rPr lang="ru-RU" sz="1800" b="1" i="1" dirty="0" smtClean="0">
                <a:solidFill>
                  <a:schemeClr val="tx1"/>
                </a:solidFill>
              </a:rPr>
              <a:t>от </a:t>
            </a:r>
            <a:r>
              <a:rPr lang="ru-RU" sz="1800" b="1" i="1" dirty="0" err="1" smtClean="0">
                <a:solidFill>
                  <a:schemeClr val="tx1"/>
                </a:solidFill>
              </a:rPr>
              <a:t>Прохасько</a:t>
            </a:r>
            <a:r>
              <a:rPr lang="ru-RU" sz="1800" b="1" i="1" dirty="0" smtClean="0">
                <a:solidFill>
                  <a:schemeClr val="tx1"/>
                </a:solidFill>
              </a:rPr>
              <a:t> Н.С.-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i="1" dirty="0" smtClean="0">
                <a:solidFill>
                  <a:schemeClr val="tx1"/>
                </a:solidFill>
              </a:rPr>
              <a:t>               20книг</a:t>
            </a:r>
          </a:p>
          <a:p>
            <a:pPr eaLnBrk="1" hangingPunct="1">
              <a:buFont typeface="Wingdings 2" pitchFamily="18" charset="2"/>
              <a:buNone/>
            </a:pPr>
            <a:endParaRPr lang="ru-RU" sz="2400" b="1" i="1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2400" b="1" i="1" dirty="0" smtClean="0"/>
              <a:t>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0"/>
            <a:ext cx="5677166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Щедрый  ДАР</a:t>
            </a:r>
          </a:p>
        </p:txBody>
      </p:sp>
      <p:pic>
        <p:nvPicPr>
          <p:cNvPr id="41989" name="Picture 7" descr="E:\Картинки Орловки\rad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113" y="0"/>
            <a:ext cx="3000376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Блок-схема: сопоставление 7"/>
          <p:cNvSpPr/>
          <p:nvPr/>
        </p:nvSpPr>
        <p:spPr>
          <a:xfrm>
            <a:off x="547688" y="6381750"/>
            <a:ext cx="8572500" cy="214313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1991" name="Объект 2"/>
          <p:cNvSpPr>
            <a:spLocks noGrp="1"/>
          </p:cNvSpPr>
          <p:nvPr>
            <p:ph sz="quarter" idx="1"/>
          </p:nvPr>
        </p:nvSpPr>
        <p:spPr>
          <a:xfrm>
            <a:off x="6710363" y="3933825"/>
            <a:ext cx="2433637" cy="1150938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ru-RU" sz="18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 Николаевой И.А.-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ru-RU" sz="18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книг</a:t>
            </a:r>
          </a:p>
        </p:txBody>
      </p:sp>
      <p:pic>
        <p:nvPicPr>
          <p:cNvPr id="41992" name="Picture 4" descr="http://itd2.mycdn.me/image?t=13&amp;bid=226761670074&amp;id=226761670074&amp;plc=WEB&amp;tkn=*Bs2eOVMRj_Su60-D5rJ8D0ySbx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260350"/>
            <a:ext cx="1338262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3" name="Прямоугольник 2"/>
          <p:cNvSpPr>
            <a:spLocks noChangeArrowheads="1"/>
          </p:cNvSpPr>
          <p:nvPr/>
        </p:nvSpPr>
        <p:spPr bwMode="auto">
          <a:xfrm>
            <a:off x="2317750" y="1049338"/>
            <a:ext cx="54292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b="1" i="1"/>
              <a:t>В 2014-2015 уч. году</a:t>
            </a:r>
          </a:p>
          <a:p>
            <a:pPr algn="ctr"/>
            <a:r>
              <a:rPr lang="ru-RU" b="1" i="1"/>
              <a:t>в рамках  </a:t>
            </a:r>
            <a:r>
              <a:rPr lang="ru-RU" b="1"/>
              <a:t>Международного дня дарения книг</a:t>
            </a:r>
            <a:r>
              <a:rPr lang="ru-RU" b="1" i="1"/>
              <a:t> </a:t>
            </a:r>
            <a:endParaRPr lang="ru-RU"/>
          </a:p>
        </p:txBody>
      </p:sp>
      <p:sp>
        <p:nvSpPr>
          <p:cNvPr id="41994" name="Прямоугольник 3"/>
          <p:cNvSpPr>
            <a:spLocks noChangeArrowheads="1"/>
          </p:cNvSpPr>
          <p:nvPr/>
        </p:nvSpPr>
        <p:spPr bwMode="auto">
          <a:xfrm>
            <a:off x="2994025" y="1711325"/>
            <a:ext cx="35067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b="1" i="1"/>
              <a:t>наша библиотека получила </a:t>
            </a:r>
          </a:p>
          <a:p>
            <a:pPr algn="ctr"/>
            <a:r>
              <a:rPr lang="ru-RU" b="1" i="1"/>
              <a:t>в дар: </a:t>
            </a:r>
            <a:endParaRPr lang="ru-RU"/>
          </a:p>
        </p:txBody>
      </p:sp>
      <p:pic>
        <p:nvPicPr>
          <p:cNvPr id="41995" name="Рисунок 12" descr="http://www.chgpu.edu.ru/uploads/posts/2012-04/1334038258_0_71128_4d36324a_x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060575"/>
            <a:ext cx="9366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6" name="Picture 2" descr="http://uld11.mycdn.me/image?t=3&amp;bid=589228409277&amp;id=589227933373&amp;plc=WEB&amp;tkn=*d4HbGhzU4E9CUqupOwDrEHoDRD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997200"/>
            <a:ext cx="1662113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7" name="Рисунок 14" descr="http://36.img.avito.st/1280x960/129952213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724400"/>
            <a:ext cx="232568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8" name="Picture 2" descr="C:\Users\саша\Desktop\библиотека фото крылова\IMG_263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2186576"/>
            <a:ext cx="2736850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9" name="Прямоугольник 4"/>
          <p:cNvSpPr>
            <a:spLocks noChangeArrowheads="1"/>
          </p:cNvSpPr>
          <p:nvPr/>
        </p:nvSpPr>
        <p:spPr bwMode="auto">
          <a:xfrm>
            <a:off x="2555875" y="2276475"/>
            <a:ext cx="24511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Times New Roman" pitchFamily="18" charset="0"/>
                <a:cs typeface="Times New Roman" pitchFamily="18" charset="0"/>
              </a:rPr>
              <a:t>от  учащихся</a:t>
            </a:r>
          </a:p>
          <a:p>
            <a:pPr algn="ctr"/>
            <a:r>
              <a:rPr lang="ru-RU" b="1" i="1">
                <a:latin typeface="Times New Roman" pitchFamily="18" charset="0"/>
                <a:cs typeface="Times New Roman" pitchFamily="18" charset="0"/>
              </a:rPr>
              <a:t> 1-11классов – 42книги. </a:t>
            </a:r>
          </a:p>
          <a:p>
            <a:pPr algn="ctr"/>
            <a:r>
              <a:rPr lang="ru-RU" b="1" i="1">
                <a:latin typeface="Times New Roman" pitchFamily="18" charset="0"/>
                <a:cs typeface="Times New Roman" pitchFamily="18" charset="0"/>
              </a:rPr>
              <a:t>(7 кл.-17 книг;</a:t>
            </a:r>
          </a:p>
          <a:p>
            <a:pPr algn="ctr"/>
            <a:r>
              <a:rPr lang="ru-RU" b="1" i="1">
                <a:latin typeface="Times New Roman" pitchFamily="18" charset="0"/>
                <a:cs typeface="Times New Roman" pitchFamily="18" charset="0"/>
              </a:rPr>
              <a:t>10кл.-7 книг...)</a:t>
            </a:r>
          </a:p>
          <a:p>
            <a:pPr algn="ctr"/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000" name="Прямоугольник 16"/>
          <p:cNvSpPr>
            <a:spLocks noChangeArrowheads="1"/>
          </p:cNvSpPr>
          <p:nvPr/>
        </p:nvSpPr>
        <p:spPr bwMode="auto">
          <a:xfrm>
            <a:off x="53975" y="4162527"/>
            <a:ext cx="29876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Wingdings 2" pitchFamily="18" charset="2"/>
              <a:buNone/>
            </a:pPr>
            <a:r>
              <a:rPr lang="ru-RU" b="1" i="1" dirty="0"/>
              <a:t>В  2013-2014 уч. году</a:t>
            </a:r>
          </a:p>
          <a:p>
            <a:pPr algn="ctr">
              <a:buFont typeface="Wingdings 2" pitchFamily="18" charset="2"/>
              <a:buNone/>
            </a:pPr>
            <a:r>
              <a:rPr lang="ru-RU" b="1" i="1" dirty="0"/>
              <a:t>наша библиотека получила</a:t>
            </a:r>
            <a:endParaRPr lang="en-US" b="1" i="1" dirty="0"/>
          </a:p>
          <a:p>
            <a:pPr algn="ctr">
              <a:buFont typeface="Wingdings 2" pitchFamily="18" charset="2"/>
              <a:buNone/>
            </a:pPr>
            <a:r>
              <a:rPr lang="ru-RU" b="1" i="1" dirty="0"/>
              <a:t> в дар</a:t>
            </a:r>
            <a:r>
              <a:rPr lang="en-US" b="1" i="1" dirty="0"/>
              <a:t> </a:t>
            </a:r>
            <a:r>
              <a:rPr lang="ru-RU" b="1" i="1" dirty="0"/>
              <a:t>от родителей  по акции </a:t>
            </a:r>
            <a:endParaRPr lang="en-US" b="1" i="1" dirty="0"/>
          </a:p>
          <a:p>
            <a:pPr algn="ctr">
              <a:buFont typeface="Wingdings 2" pitchFamily="18" charset="2"/>
              <a:buNone/>
            </a:pPr>
            <a:r>
              <a:rPr lang="ru-RU" b="1" i="1" dirty="0"/>
              <a:t>«В школу с книжным букетом» – 60 книг (новых)</a:t>
            </a:r>
            <a:endParaRPr lang="ru-RU" dirty="0"/>
          </a:p>
        </p:txBody>
      </p:sp>
      <p:pic>
        <p:nvPicPr>
          <p:cNvPr id="42001" name="Рисунок 10" descr="C:\Documents and Settings\Admin\Рабочий стол\акции\DSC_127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9" r="22919"/>
          <a:stretch>
            <a:fillRect/>
          </a:stretch>
        </p:blipFill>
        <p:spPr bwMode="auto">
          <a:xfrm>
            <a:off x="3234417" y="4435194"/>
            <a:ext cx="1439862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02" name="Содержимое 18"/>
          <p:cNvSpPr>
            <a:spLocks noGrp="1"/>
          </p:cNvSpPr>
          <p:nvPr>
            <p:ph sz="quarter" idx="2"/>
          </p:nvPr>
        </p:nvSpPr>
        <p:spPr>
          <a:xfrm>
            <a:off x="8748713" y="3213100"/>
            <a:ext cx="250825" cy="144463"/>
          </a:xfrm>
        </p:spPr>
        <p:txBody>
          <a:bodyPr>
            <a:normAutofit fontScale="25000" lnSpcReduction="20000"/>
          </a:bodyPr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38348667"/>
      </p:ext>
    </p:extLst>
  </p:cSld>
  <p:clrMapOvr>
    <a:masterClrMapping/>
  </p:clrMapOvr>
  <p:transition spd="slow" advTm="20000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35</TotalTime>
  <Words>272</Words>
  <Application>Microsoft Office PowerPoint</Application>
  <PresentationFormat>Экран (4:3)</PresentationFormat>
  <Paragraphs>67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Воздушный поток</vt:lpstr>
      <vt:lpstr>Слайд</vt:lpstr>
      <vt:lpstr> Совместная  активная  деятельность</vt:lpstr>
      <vt:lpstr>Презентация PowerPoint</vt:lpstr>
      <vt:lpstr>Читайте Андерсена, люди! Нет лучше сказок на земле! </vt:lpstr>
      <vt:lpstr>Презентация PowerPoint</vt:lpstr>
      <vt:lpstr>Презентация PowerPoint</vt:lpstr>
      <vt:lpstr>   </vt:lpstr>
      <vt:lpstr>Презентация PowerPoint</vt:lpstr>
      <vt:lpstr>Презентация PowerPoint</vt:lpstr>
      <vt:lpstr>Презентация PowerPoint</vt:lpstr>
      <vt:lpstr>Знаменитый  Михалков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саша</cp:lastModifiedBy>
  <cp:revision>5</cp:revision>
  <dcterms:created xsi:type="dcterms:W3CDTF">2015-11-29T20:05:15Z</dcterms:created>
  <dcterms:modified xsi:type="dcterms:W3CDTF">2015-11-29T20:52:05Z</dcterms:modified>
</cp:coreProperties>
</file>