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9E88E-44B8-4961-9FFE-FB5CE6EB089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8E7331CA-D515-4686-9192-28C70283D3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Библиотекарь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D8A940A9-BACD-45CA-83ED-5EBBCFAD1B99}" type="parTrans" cxnId="{71F5E702-3D76-448B-A34B-69578D614302}">
      <dgm:prSet/>
      <dgm:spPr/>
    </dgm:pt>
    <dgm:pt modelId="{779895DD-0DC6-4D0C-9128-845C2647CFC0}" type="sibTrans" cxnId="{71F5E702-3D76-448B-A34B-69578D614302}">
      <dgm:prSet/>
      <dgm:spPr/>
    </dgm:pt>
    <dgm:pt modelId="{90631BCE-8622-49EF-881F-3A0C20AD8E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Библиотечный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кружок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B64DFF6F-AC95-49B2-B676-55CE2FDF024D}" type="parTrans" cxnId="{A26A7B7A-A7FA-4CF2-993C-4581FEB8F5A2}">
      <dgm:prSet/>
      <dgm:spPr/>
      <dgm:t>
        <a:bodyPr/>
        <a:lstStyle/>
        <a:p>
          <a:endParaRPr lang="ru-RU"/>
        </a:p>
      </dgm:t>
    </dgm:pt>
    <dgm:pt modelId="{45C62C68-D1F3-4B28-A288-0A486F96381F}" type="sibTrans" cxnId="{A26A7B7A-A7FA-4CF2-993C-4581FEB8F5A2}">
      <dgm:prSet/>
      <dgm:spPr/>
    </dgm:pt>
    <dgm:pt modelId="{90D249C0-36C0-4472-94E5-7987D723BD1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Повышение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квалификации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0CA1AAD9-63A6-474E-A407-8623D86CA8BD}" type="parTrans" cxnId="{E9777148-79EE-42C5-923E-0461B790B30D}">
      <dgm:prSet/>
      <dgm:spPr/>
      <dgm:t>
        <a:bodyPr/>
        <a:lstStyle/>
        <a:p>
          <a:endParaRPr lang="ru-RU"/>
        </a:p>
      </dgm:t>
    </dgm:pt>
    <dgm:pt modelId="{BD1710AC-95C0-4862-9144-D04775461110}" type="sibTrans" cxnId="{E9777148-79EE-42C5-923E-0461B790B30D}">
      <dgm:prSet/>
      <dgm:spPr/>
    </dgm:pt>
    <dgm:pt modelId="{D727C567-C0AD-4F17-8573-88DF0D4B7F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Библиотечные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уроки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EB1D7275-1218-4884-B80A-1900EFA9996A}" type="parTrans" cxnId="{B80DB653-ABB3-47F2-8F86-30FFFDD6CD79}">
      <dgm:prSet/>
      <dgm:spPr/>
      <dgm:t>
        <a:bodyPr/>
        <a:lstStyle/>
        <a:p>
          <a:endParaRPr lang="ru-RU"/>
        </a:p>
      </dgm:t>
    </dgm:pt>
    <dgm:pt modelId="{1FD72CD8-6C82-40A6-BA5C-0824E11BD48A}" type="sibTrans" cxnId="{B80DB653-ABB3-47F2-8F86-30FFFDD6CD79}">
      <dgm:prSet/>
      <dgm:spPr/>
    </dgm:pt>
    <dgm:pt modelId="{7A29F59F-6C3F-43E5-9EF6-1349167CC3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Формы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работы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7ED4E4AF-D507-4123-9B74-6047CB5BFA91}" type="parTrans" cxnId="{7D8A4A11-9888-4463-AE7E-F70C543A856F}">
      <dgm:prSet/>
      <dgm:spPr/>
      <dgm:t>
        <a:bodyPr/>
        <a:lstStyle/>
        <a:p>
          <a:endParaRPr lang="ru-RU"/>
        </a:p>
      </dgm:t>
    </dgm:pt>
    <dgm:pt modelId="{9E9658F2-E72A-4912-9880-EEC7B0A5AE19}" type="sibTrans" cxnId="{7D8A4A11-9888-4463-AE7E-F70C543A856F}">
      <dgm:prSet/>
      <dgm:spPr/>
    </dgm:pt>
    <dgm:pt modelId="{6142DECE-078C-4797-8983-2B888B4792F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Информационные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работы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B7B6EA70-BBF8-4BE5-A8DE-3EA356901A8C}" type="parTrans" cxnId="{B2B05ED1-BC6B-4660-840E-C7BB15C98CC2}">
      <dgm:prSet/>
      <dgm:spPr/>
      <dgm:t>
        <a:bodyPr/>
        <a:lstStyle/>
        <a:p>
          <a:endParaRPr lang="ru-RU"/>
        </a:p>
      </dgm:t>
    </dgm:pt>
    <dgm:pt modelId="{E4C1AEAE-94CA-47BD-89B9-042CDA35068B}" type="sibTrans" cxnId="{B2B05ED1-BC6B-4660-840E-C7BB15C98CC2}">
      <dgm:prSet/>
      <dgm:spPr/>
    </dgm:pt>
    <dgm:pt modelId="{B4340FC3-0DB6-4B19-A8CE-E12B2C54156F}" type="pres">
      <dgm:prSet presAssocID="{85B9E88E-44B8-4961-9FFE-FB5CE6EB089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2402B46-4A90-4DA0-AE08-8148CD84062E}" type="pres">
      <dgm:prSet presAssocID="{8E7331CA-D515-4686-9192-28C70283D316}" presName="centerShape" presStyleLbl="node0" presStyleIdx="0" presStyleCnt="1"/>
      <dgm:spPr/>
    </dgm:pt>
    <dgm:pt modelId="{F8A63FF4-7822-4A58-B097-7447C8E398F2}" type="pres">
      <dgm:prSet presAssocID="{B64DFF6F-AC95-49B2-B676-55CE2FDF024D}" presName="Name9" presStyleLbl="parChTrans1D2" presStyleIdx="0" presStyleCnt="5"/>
      <dgm:spPr/>
    </dgm:pt>
    <dgm:pt modelId="{771C6DC4-C1AA-4492-8396-CD22DE1C2F1D}" type="pres">
      <dgm:prSet presAssocID="{B64DFF6F-AC95-49B2-B676-55CE2FDF024D}" presName="connTx" presStyleLbl="parChTrans1D2" presStyleIdx="0" presStyleCnt="5"/>
      <dgm:spPr/>
    </dgm:pt>
    <dgm:pt modelId="{7F670E1B-C749-49A5-ADAB-3C003C236DD4}" type="pres">
      <dgm:prSet presAssocID="{90631BCE-8622-49EF-881F-3A0C20AD8E30}" presName="node" presStyleLbl="node1" presStyleIdx="0" presStyleCnt="5">
        <dgm:presLayoutVars>
          <dgm:bulletEnabled val="1"/>
        </dgm:presLayoutVars>
      </dgm:prSet>
      <dgm:spPr/>
    </dgm:pt>
    <dgm:pt modelId="{5B098ED1-11E4-41DC-8E3B-7CFFB86E08B7}" type="pres">
      <dgm:prSet presAssocID="{0CA1AAD9-63A6-474E-A407-8623D86CA8BD}" presName="Name9" presStyleLbl="parChTrans1D2" presStyleIdx="1" presStyleCnt="5"/>
      <dgm:spPr/>
    </dgm:pt>
    <dgm:pt modelId="{CB078389-D394-43DD-A160-5A4DE98E760A}" type="pres">
      <dgm:prSet presAssocID="{0CA1AAD9-63A6-474E-A407-8623D86CA8BD}" presName="connTx" presStyleLbl="parChTrans1D2" presStyleIdx="1" presStyleCnt="5"/>
      <dgm:spPr/>
    </dgm:pt>
    <dgm:pt modelId="{79A39F8A-37FB-4E28-A67A-A38C7F5CFDBA}" type="pres">
      <dgm:prSet presAssocID="{90D249C0-36C0-4472-94E5-7987D723BD17}" presName="node" presStyleLbl="node1" presStyleIdx="1" presStyleCnt="5">
        <dgm:presLayoutVars>
          <dgm:bulletEnabled val="1"/>
        </dgm:presLayoutVars>
      </dgm:prSet>
      <dgm:spPr/>
    </dgm:pt>
    <dgm:pt modelId="{954EC32E-2729-48B2-805B-FA7CB8584148}" type="pres">
      <dgm:prSet presAssocID="{EB1D7275-1218-4884-B80A-1900EFA9996A}" presName="Name9" presStyleLbl="parChTrans1D2" presStyleIdx="2" presStyleCnt="5"/>
      <dgm:spPr/>
    </dgm:pt>
    <dgm:pt modelId="{0B6E0DD1-7748-4540-8A8C-BA332F4419A2}" type="pres">
      <dgm:prSet presAssocID="{EB1D7275-1218-4884-B80A-1900EFA9996A}" presName="connTx" presStyleLbl="parChTrans1D2" presStyleIdx="2" presStyleCnt="5"/>
      <dgm:spPr/>
    </dgm:pt>
    <dgm:pt modelId="{C53BBC14-1B0D-498E-8485-A4738530E3F7}" type="pres">
      <dgm:prSet presAssocID="{D727C567-C0AD-4F17-8573-88DF0D4B7F49}" presName="node" presStyleLbl="node1" presStyleIdx="2" presStyleCnt="5">
        <dgm:presLayoutVars>
          <dgm:bulletEnabled val="1"/>
        </dgm:presLayoutVars>
      </dgm:prSet>
      <dgm:spPr/>
    </dgm:pt>
    <dgm:pt modelId="{0A95A0E1-428A-4612-93A8-0997587FA8E8}" type="pres">
      <dgm:prSet presAssocID="{7ED4E4AF-D507-4123-9B74-6047CB5BFA91}" presName="Name9" presStyleLbl="parChTrans1D2" presStyleIdx="3" presStyleCnt="5"/>
      <dgm:spPr/>
    </dgm:pt>
    <dgm:pt modelId="{E70994B4-B8C0-4658-A489-A86AD2EA435D}" type="pres">
      <dgm:prSet presAssocID="{7ED4E4AF-D507-4123-9B74-6047CB5BFA91}" presName="connTx" presStyleLbl="parChTrans1D2" presStyleIdx="3" presStyleCnt="5"/>
      <dgm:spPr/>
    </dgm:pt>
    <dgm:pt modelId="{1E9A1E0F-BB76-46F2-A45F-6AF4189D32BC}" type="pres">
      <dgm:prSet presAssocID="{7A29F59F-6C3F-43E5-9EF6-1349167CC343}" presName="node" presStyleLbl="node1" presStyleIdx="3" presStyleCnt="5">
        <dgm:presLayoutVars>
          <dgm:bulletEnabled val="1"/>
        </dgm:presLayoutVars>
      </dgm:prSet>
      <dgm:spPr/>
    </dgm:pt>
    <dgm:pt modelId="{64F9CD19-F1F6-4311-8F55-1015B3489D58}" type="pres">
      <dgm:prSet presAssocID="{B7B6EA70-BBF8-4BE5-A8DE-3EA356901A8C}" presName="Name9" presStyleLbl="parChTrans1D2" presStyleIdx="4" presStyleCnt="5"/>
      <dgm:spPr/>
    </dgm:pt>
    <dgm:pt modelId="{8F88246E-6F09-461D-B282-0E9F16E9CEC2}" type="pres">
      <dgm:prSet presAssocID="{B7B6EA70-BBF8-4BE5-A8DE-3EA356901A8C}" presName="connTx" presStyleLbl="parChTrans1D2" presStyleIdx="4" presStyleCnt="5"/>
      <dgm:spPr/>
    </dgm:pt>
    <dgm:pt modelId="{33431540-A57E-4422-8707-6F5CFB8C4829}" type="pres">
      <dgm:prSet presAssocID="{6142DECE-078C-4797-8983-2B888B4792F4}" presName="node" presStyleLbl="node1" presStyleIdx="4" presStyleCnt="5">
        <dgm:presLayoutVars>
          <dgm:bulletEnabled val="1"/>
        </dgm:presLayoutVars>
      </dgm:prSet>
      <dgm:spPr/>
    </dgm:pt>
  </dgm:ptLst>
  <dgm:cxnLst>
    <dgm:cxn modelId="{71F5E702-3D76-448B-A34B-69578D614302}" srcId="{85B9E88E-44B8-4961-9FFE-FB5CE6EB0893}" destId="{8E7331CA-D515-4686-9192-28C70283D316}" srcOrd="0" destOrd="0" parTransId="{D8A940A9-BACD-45CA-83ED-5EBBCFAD1B99}" sibTransId="{779895DD-0DC6-4D0C-9128-845C2647CFC0}"/>
    <dgm:cxn modelId="{E9777148-79EE-42C5-923E-0461B790B30D}" srcId="{8E7331CA-D515-4686-9192-28C70283D316}" destId="{90D249C0-36C0-4472-94E5-7987D723BD17}" srcOrd="1" destOrd="0" parTransId="{0CA1AAD9-63A6-474E-A407-8623D86CA8BD}" sibTransId="{BD1710AC-95C0-4862-9144-D04775461110}"/>
    <dgm:cxn modelId="{CDD8A902-0B71-4BB9-92ED-ECD70BF90236}" type="presOf" srcId="{7ED4E4AF-D507-4123-9B74-6047CB5BFA91}" destId="{0A95A0E1-428A-4612-93A8-0997587FA8E8}" srcOrd="0" destOrd="0" presId="urn:microsoft.com/office/officeart/2005/8/layout/radial1"/>
    <dgm:cxn modelId="{BC4CF973-4BC0-4632-9F5A-EDB5BCCE4E68}" type="presOf" srcId="{8E7331CA-D515-4686-9192-28C70283D316}" destId="{C2402B46-4A90-4DA0-AE08-8148CD84062E}" srcOrd="0" destOrd="0" presId="urn:microsoft.com/office/officeart/2005/8/layout/radial1"/>
    <dgm:cxn modelId="{7EDBC512-77F2-4A07-B0BB-CCC6A1719036}" type="presOf" srcId="{EB1D7275-1218-4884-B80A-1900EFA9996A}" destId="{954EC32E-2729-48B2-805B-FA7CB8584148}" srcOrd="0" destOrd="0" presId="urn:microsoft.com/office/officeart/2005/8/layout/radial1"/>
    <dgm:cxn modelId="{09CF86A6-597F-4978-B2A8-39AB65A494AA}" type="presOf" srcId="{EB1D7275-1218-4884-B80A-1900EFA9996A}" destId="{0B6E0DD1-7748-4540-8A8C-BA332F4419A2}" srcOrd="1" destOrd="0" presId="urn:microsoft.com/office/officeart/2005/8/layout/radial1"/>
    <dgm:cxn modelId="{0FDD6C6B-4480-4A3C-9D82-9046A6EC3858}" type="presOf" srcId="{D727C567-C0AD-4F17-8573-88DF0D4B7F49}" destId="{C53BBC14-1B0D-498E-8485-A4738530E3F7}" srcOrd="0" destOrd="0" presId="urn:microsoft.com/office/officeart/2005/8/layout/radial1"/>
    <dgm:cxn modelId="{E33BFA75-5C8C-4266-ADA9-FD487958EDA6}" type="presOf" srcId="{90D249C0-36C0-4472-94E5-7987D723BD17}" destId="{79A39F8A-37FB-4E28-A67A-A38C7F5CFDBA}" srcOrd="0" destOrd="0" presId="urn:microsoft.com/office/officeart/2005/8/layout/radial1"/>
    <dgm:cxn modelId="{89C6D15C-74BB-4D5E-999D-F71B56561478}" type="presOf" srcId="{6142DECE-078C-4797-8983-2B888B4792F4}" destId="{33431540-A57E-4422-8707-6F5CFB8C4829}" srcOrd="0" destOrd="0" presId="urn:microsoft.com/office/officeart/2005/8/layout/radial1"/>
    <dgm:cxn modelId="{5570A76F-AC8B-4668-81A4-1B268288EB70}" type="presOf" srcId="{B7B6EA70-BBF8-4BE5-A8DE-3EA356901A8C}" destId="{64F9CD19-F1F6-4311-8F55-1015B3489D58}" srcOrd="0" destOrd="0" presId="urn:microsoft.com/office/officeart/2005/8/layout/radial1"/>
    <dgm:cxn modelId="{B80DB653-ABB3-47F2-8F86-30FFFDD6CD79}" srcId="{8E7331CA-D515-4686-9192-28C70283D316}" destId="{D727C567-C0AD-4F17-8573-88DF0D4B7F49}" srcOrd="2" destOrd="0" parTransId="{EB1D7275-1218-4884-B80A-1900EFA9996A}" sibTransId="{1FD72CD8-6C82-40A6-BA5C-0824E11BD48A}"/>
    <dgm:cxn modelId="{7E4A4F48-E8BC-44AA-B25D-FA4EE5027CC3}" type="presOf" srcId="{7ED4E4AF-D507-4123-9B74-6047CB5BFA91}" destId="{E70994B4-B8C0-4658-A489-A86AD2EA435D}" srcOrd="1" destOrd="0" presId="urn:microsoft.com/office/officeart/2005/8/layout/radial1"/>
    <dgm:cxn modelId="{2EE51FB3-FB9E-4959-8402-D250B8AB6737}" type="presOf" srcId="{7A29F59F-6C3F-43E5-9EF6-1349167CC343}" destId="{1E9A1E0F-BB76-46F2-A45F-6AF4189D32BC}" srcOrd="0" destOrd="0" presId="urn:microsoft.com/office/officeart/2005/8/layout/radial1"/>
    <dgm:cxn modelId="{D73C27F7-AFC2-4BF1-96A3-6169AB7EAE4A}" type="presOf" srcId="{0CA1AAD9-63A6-474E-A407-8623D86CA8BD}" destId="{5B098ED1-11E4-41DC-8E3B-7CFFB86E08B7}" srcOrd="0" destOrd="0" presId="urn:microsoft.com/office/officeart/2005/8/layout/radial1"/>
    <dgm:cxn modelId="{7D8A4A11-9888-4463-AE7E-F70C543A856F}" srcId="{8E7331CA-D515-4686-9192-28C70283D316}" destId="{7A29F59F-6C3F-43E5-9EF6-1349167CC343}" srcOrd="3" destOrd="0" parTransId="{7ED4E4AF-D507-4123-9B74-6047CB5BFA91}" sibTransId="{9E9658F2-E72A-4912-9880-EEC7B0A5AE19}"/>
    <dgm:cxn modelId="{74E80579-B3BF-4860-9D9E-9FAE89EA1C66}" type="presOf" srcId="{90631BCE-8622-49EF-881F-3A0C20AD8E30}" destId="{7F670E1B-C749-49A5-ADAB-3C003C236DD4}" srcOrd="0" destOrd="0" presId="urn:microsoft.com/office/officeart/2005/8/layout/radial1"/>
    <dgm:cxn modelId="{BA277834-02AE-4EB3-83B4-A6A4123C4083}" type="presOf" srcId="{B7B6EA70-BBF8-4BE5-A8DE-3EA356901A8C}" destId="{8F88246E-6F09-461D-B282-0E9F16E9CEC2}" srcOrd="1" destOrd="0" presId="urn:microsoft.com/office/officeart/2005/8/layout/radial1"/>
    <dgm:cxn modelId="{77713F36-D030-466B-A908-6946E69D3840}" type="presOf" srcId="{0CA1AAD9-63A6-474E-A407-8623D86CA8BD}" destId="{CB078389-D394-43DD-A160-5A4DE98E760A}" srcOrd="1" destOrd="0" presId="urn:microsoft.com/office/officeart/2005/8/layout/radial1"/>
    <dgm:cxn modelId="{B2B05ED1-BC6B-4660-840E-C7BB15C98CC2}" srcId="{8E7331CA-D515-4686-9192-28C70283D316}" destId="{6142DECE-078C-4797-8983-2B888B4792F4}" srcOrd="4" destOrd="0" parTransId="{B7B6EA70-BBF8-4BE5-A8DE-3EA356901A8C}" sibTransId="{E4C1AEAE-94CA-47BD-89B9-042CDA35068B}"/>
    <dgm:cxn modelId="{9D4F6918-B8C7-4414-A1E6-54650E659BCC}" type="presOf" srcId="{B64DFF6F-AC95-49B2-B676-55CE2FDF024D}" destId="{771C6DC4-C1AA-4492-8396-CD22DE1C2F1D}" srcOrd="1" destOrd="0" presId="urn:microsoft.com/office/officeart/2005/8/layout/radial1"/>
    <dgm:cxn modelId="{A26A7B7A-A7FA-4CF2-993C-4581FEB8F5A2}" srcId="{8E7331CA-D515-4686-9192-28C70283D316}" destId="{90631BCE-8622-49EF-881F-3A0C20AD8E30}" srcOrd="0" destOrd="0" parTransId="{B64DFF6F-AC95-49B2-B676-55CE2FDF024D}" sibTransId="{45C62C68-D1F3-4B28-A288-0A486F96381F}"/>
    <dgm:cxn modelId="{A5A0B90E-F3CA-416D-AC36-E15FB886F0D0}" type="presOf" srcId="{85B9E88E-44B8-4961-9FFE-FB5CE6EB0893}" destId="{B4340FC3-0DB6-4B19-A8CE-E12B2C54156F}" srcOrd="0" destOrd="0" presId="urn:microsoft.com/office/officeart/2005/8/layout/radial1"/>
    <dgm:cxn modelId="{AFF30F1A-4A95-46DF-81E8-DD66A59BA84B}" type="presOf" srcId="{B64DFF6F-AC95-49B2-B676-55CE2FDF024D}" destId="{F8A63FF4-7822-4A58-B097-7447C8E398F2}" srcOrd="0" destOrd="0" presId="urn:microsoft.com/office/officeart/2005/8/layout/radial1"/>
    <dgm:cxn modelId="{BD348D11-9942-4745-860A-464E938F0F6C}" type="presParOf" srcId="{B4340FC3-0DB6-4B19-A8CE-E12B2C54156F}" destId="{C2402B46-4A90-4DA0-AE08-8148CD84062E}" srcOrd="0" destOrd="0" presId="urn:microsoft.com/office/officeart/2005/8/layout/radial1"/>
    <dgm:cxn modelId="{3D99ABD1-7502-4522-944F-A4AD4554AF7F}" type="presParOf" srcId="{B4340FC3-0DB6-4B19-A8CE-E12B2C54156F}" destId="{F8A63FF4-7822-4A58-B097-7447C8E398F2}" srcOrd="1" destOrd="0" presId="urn:microsoft.com/office/officeart/2005/8/layout/radial1"/>
    <dgm:cxn modelId="{9DC9F345-8145-4433-B038-3772007529CE}" type="presParOf" srcId="{F8A63FF4-7822-4A58-B097-7447C8E398F2}" destId="{771C6DC4-C1AA-4492-8396-CD22DE1C2F1D}" srcOrd="0" destOrd="0" presId="urn:microsoft.com/office/officeart/2005/8/layout/radial1"/>
    <dgm:cxn modelId="{9DB19009-AB6F-4CBD-A6B7-895AE638375E}" type="presParOf" srcId="{B4340FC3-0DB6-4B19-A8CE-E12B2C54156F}" destId="{7F670E1B-C749-49A5-ADAB-3C003C236DD4}" srcOrd="2" destOrd="0" presId="urn:microsoft.com/office/officeart/2005/8/layout/radial1"/>
    <dgm:cxn modelId="{D039FA2E-A4CF-412A-9B3D-D260552E46A4}" type="presParOf" srcId="{B4340FC3-0DB6-4B19-A8CE-E12B2C54156F}" destId="{5B098ED1-11E4-41DC-8E3B-7CFFB86E08B7}" srcOrd="3" destOrd="0" presId="urn:microsoft.com/office/officeart/2005/8/layout/radial1"/>
    <dgm:cxn modelId="{DFE55199-5AAC-4D48-9A80-BEC302FFE605}" type="presParOf" srcId="{5B098ED1-11E4-41DC-8E3B-7CFFB86E08B7}" destId="{CB078389-D394-43DD-A160-5A4DE98E760A}" srcOrd="0" destOrd="0" presId="urn:microsoft.com/office/officeart/2005/8/layout/radial1"/>
    <dgm:cxn modelId="{E4A2FAE7-1691-46F2-8915-0FF9F9B6FF91}" type="presParOf" srcId="{B4340FC3-0DB6-4B19-A8CE-E12B2C54156F}" destId="{79A39F8A-37FB-4E28-A67A-A38C7F5CFDBA}" srcOrd="4" destOrd="0" presId="urn:microsoft.com/office/officeart/2005/8/layout/radial1"/>
    <dgm:cxn modelId="{03FF710B-679F-4A39-B68B-AC19B606C491}" type="presParOf" srcId="{B4340FC3-0DB6-4B19-A8CE-E12B2C54156F}" destId="{954EC32E-2729-48B2-805B-FA7CB8584148}" srcOrd="5" destOrd="0" presId="urn:microsoft.com/office/officeart/2005/8/layout/radial1"/>
    <dgm:cxn modelId="{0CA3E641-B29A-484B-85E9-AB7969467C4E}" type="presParOf" srcId="{954EC32E-2729-48B2-805B-FA7CB8584148}" destId="{0B6E0DD1-7748-4540-8A8C-BA332F4419A2}" srcOrd="0" destOrd="0" presId="urn:microsoft.com/office/officeart/2005/8/layout/radial1"/>
    <dgm:cxn modelId="{99AAD150-F248-4C17-AA5C-EFFFB483CE92}" type="presParOf" srcId="{B4340FC3-0DB6-4B19-A8CE-E12B2C54156F}" destId="{C53BBC14-1B0D-498E-8485-A4738530E3F7}" srcOrd="6" destOrd="0" presId="urn:microsoft.com/office/officeart/2005/8/layout/radial1"/>
    <dgm:cxn modelId="{C3BFCEB5-015D-4E27-BBD8-2D9676680C7D}" type="presParOf" srcId="{B4340FC3-0DB6-4B19-A8CE-E12B2C54156F}" destId="{0A95A0E1-428A-4612-93A8-0997587FA8E8}" srcOrd="7" destOrd="0" presId="urn:microsoft.com/office/officeart/2005/8/layout/radial1"/>
    <dgm:cxn modelId="{9C2FD62A-8A01-42A2-B6AB-5080E93F2C99}" type="presParOf" srcId="{0A95A0E1-428A-4612-93A8-0997587FA8E8}" destId="{E70994B4-B8C0-4658-A489-A86AD2EA435D}" srcOrd="0" destOrd="0" presId="urn:microsoft.com/office/officeart/2005/8/layout/radial1"/>
    <dgm:cxn modelId="{66E193A6-7955-451B-911E-2F9B2833FD4C}" type="presParOf" srcId="{B4340FC3-0DB6-4B19-A8CE-E12B2C54156F}" destId="{1E9A1E0F-BB76-46F2-A45F-6AF4189D32BC}" srcOrd="8" destOrd="0" presId="urn:microsoft.com/office/officeart/2005/8/layout/radial1"/>
    <dgm:cxn modelId="{B1FFEAE6-E55C-4FEF-AF8D-3A2134D3D7F3}" type="presParOf" srcId="{B4340FC3-0DB6-4B19-A8CE-E12B2C54156F}" destId="{64F9CD19-F1F6-4311-8F55-1015B3489D58}" srcOrd="9" destOrd="0" presId="urn:microsoft.com/office/officeart/2005/8/layout/radial1"/>
    <dgm:cxn modelId="{7B81BB83-0B24-4EEE-9402-0D08DCAF15D6}" type="presParOf" srcId="{64F9CD19-F1F6-4311-8F55-1015B3489D58}" destId="{8F88246E-6F09-461D-B282-0E9F16E9CEC2}" srcOrd="0" destOrd="0" presId="urn:microsoft.com/office/officeart/2005/8/layout/radial1"/>
    <dgm:cxn modelId="{DA164ED0-87CD-4638-8647-0E5BDEA65F94}" type="presParOf" srcId="{B4340FC3-0DB6-4B19-A8CE-E12B2C54156F}" destId="{33431540-A57E-4422-8707-6F5CFB8C482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7626F-584B-4F19-8ABA-369858157AA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F3694-35BC-412D-95C8-45455667B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6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C6D83-9468-4B62-882D-EF3B929467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598A-2BB4-419A-BB85-BFD0C1069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32181"/>
      </p:ext>
    </p:extLst>
  </p:cSld>
  <p:clrMapOvr>
    <a:masterClrMapping/>
  </p:clrMapOvr>
  <p:transition spd="slow" advTm="20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454972"/>
          </a:xfrm>
          <a:prstGeom prst="ellipse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МОЯ  Школьная  библиотека</a:t>
            </a:r>
            <a:endParaRPr lang="ru-RU" dirty="0"/>
          </a:p>
        </p:txBody>
      </p:sp>
      <p:sp>
        <p:nvSpPr>
          <p:cNvPr id="15363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5364" name="Picture 4" descr="G:\маме2\картинки читаем\antn07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9225" y="260350"/>
            <a:ext cx="1008063" cy="763588"/>
          </a:xfrm>
        </p:spPr>
      </p:pic>
      <p:sp>
        <p:nvSpPr>
          <p:cNvPr id="11" name="Прямоугольник 10"/>
          <p:cNvSpPr/>
          <p:nvPr/>
        </p:nvSpPr>
        <p:spPr>
          <a:xfrm>
            <a:off x="1428728" y="5286388"/>
            <a:ext cx="650085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МБОУ «</a:t>
            </a:r>
            <a:r>
              <a:rPr lang="ru-RU" sz="2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Широковская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  школа»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Республика Крым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Симферопольского р-на </a:t>
            </a:r>
          </a:p>
        </p:txBody>
      </p:sp>
      <p:pic>
        <p:nvPicPr>
          <p:cNvPr id="15366" name="Рисунок 7" descr="C:\Users\саша\Desktop\моя библиотека\правила дорожные\_DSC5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1882775"/>
            <a:ext cx="447198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9" descr="C:\Users\саша\Desktop\моя библиотека\правила дорожные\_DSC5104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781">
            <a:off x="493713" y="1622425"/>
            <a:ext cx="2551112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1" descr="C:\Users\саша\Desktop\моя библиотека\правила дорожные\_DSC5103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78">
            <a:off x="6139722" y="1745041"/>
            <a:ext cx="2303462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4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Аналитика за 2014-1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gray">
          <a:xfrm>
            <a:off x="3657600" y="2895600"/>
            <a:ext cx="1676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gray">
          <a:xfrm>
            <a:off x="3638550" y="3071813"/>
            <a:ext cx="166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Учащихся -1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gray">
          <a:xfrm>
            <a:off x="2971800" y="2667000"/>
            <a:ext cx="533400" cy="2057400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2534" name="AutoShape 10"/>
          <p:cNvSpPr>
            <a:spLocks noChangeArrowheads="1"/>
          </p:cNvSpPr>
          <p:nvPr/>
        </p:nvSpPr>
        <p:spPr bwMode="auto">
          <a:xfrm>
            <a:off x="285750" y="2143125"/>
            <a:ext cx="2071688" cy="10715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428625" y="2357438"/>
            <a:ext cx="192881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b="1">
                <a:solidFill>
                  <a:srgbClr val="001D3A"/>
                </a:solidFill>
                <a:latin typeface="Verdana" pitchFamily="34" charset="0"/>
              </a:rPr>
              <a:t>Посещаемость –</a:t>
            </a:r>
          </a:p>
          <a:p>
            <a:r>
              <a:rPr lang="ru-RU" sz="1400" b="1">
                <a:solidFill>
                  <a:srgbClr val="001D3A"/>
                </a:solidFill>
                <a:latin typeface="Verdana" pitchFamily="34" charset="0"/>
              </a:rPr>
              <a:t>         16</a:t>
            </a:r>
            <a:endParaRPr lang="en-US" sz="1400" b="1">
              <a:solidFill>
                <a:srgbClr val="001D3A"/>
              </a:solidFill>
              <a:latin typeface="Verdana" pitchFamily="34" charset="0"/>
            </a:endParaRPr>
          </a:p>
          <a:p>
            <a:r>
              <a:rPr lang="ru-RU" sz="1400">
                <a:solidFill>
                  <a:srgbClr val="001D3A"/>
                </a:solidFill>
                <a:latin typeface="Verdana" pitchFamily="34" charset="0"/>
              </a:rPr>
              <a:t> </a:t>
            </a:r>
            <a:endParaRPr lang="ru-RU" sz="1400" b="1">
              <a:solidFill>
                <a:srgbClr val="001D3A"/>
              </a:solidFill>
              <a:latin typeface="Verdana" pitchFamily="34" charset="0"/>
            </a:endParaRPr>
          </a:p>
          <a:p>
            <a:endParaRPr lang="en-US">
              <a:solidFill>
                <a:srgbClr val="001D3A"/>
              </a:solidFill>
              <a:latin typeface="Verdana" pitchFamily="34" charset="0"/>
            </a:endParaRPr>
          </a:p>
          <a:p>
            <a:pPr>
              <a:buSzPct val="60000"/>
            </a:pPr>
            <a:endParaRPr lang="en-US" sz="1400">
              <a:solidFill>
                <a:srgbClr val="001D3A"/>
              </a:solidFill>
              <a:latin typeface="Verdana" pitchFamily="34" charset="0"/>
            </a:endParaRPr>
          </a:p>
        </p:txBody>
      </p:sp>
      <p:sp>
        <p:nvSpPr>
          <p:cNvPr id="22536" name="AutoShape 12"/>
          <p:cNvSpPr>
            <a:spLocks noChangeArrowheads="1"/>
          </p:cNvSpPr>
          <p:nvPr/>
        </p:nvSpPr>
        <p:spPr bwMode="auto">
          <a:xfrm>
            <a:off x="6172200" y="2133600"/>
            <a:ext cx="2043113" cy="11525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6248400" y="2362200"/>
            <a:ext cx="21097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solidFill>
                  <a:srgbClr val="001D3A"/>
                </a:solidFill>
                <a:latin typeface="Verdana" pitchFamily="34" charset="0"/>
              </a:rPr>
              <a:t>Книговыдача – </a:t>
            </a:r>
            <a:r>
              <a:rPr lang="en-US" sz="1400" b="1">
                <a:solidFill>
                  <a:srgbClr val="001D3A"/>
                </a:solidFill>
                <a:latin typeface="Verdana" pitchFamily="34" charset="0"/>
              </a:rPr>
              <a:t>4</a:t>
            </a:r>
            <a:r>
              <a:rPr lang="ru-RU" sz="1400" b="1">
                <a:solidFill>
                  <a:srgbClr val="001D3A"/>
                </a:solidFill>
                <a:latin typeface="Verdana" pitchFamily="34" charset="0"/>
              </a:rPr>
              <a:t>654 экз.</a:t>
            </a:r>
          </a:p>
          <a:p>
            <a:pPr algn="ctr"/>
            <a:endParaRPr lang="ru-RU" sz="1400" b="1">
              <a:solidFill>
                <a:srgbClr val="001D3A"/>
              </a:solidFill>
              <a:latin typeface="Verdana" pitchFamily="34" charset="0"/>
            </a:endParaRPr>
          </a:p>
          <a:p>
            <a:pPr algn="ctr"/>
            <a:endParaRPr lang="ru-RU" sz="1400" b="1">
              <a:solidFill>
                <a:srgbClr val="001D3A"/>
              </a:solidFill>
              <a:latin typeface="Verdana" pitchFamily="34" charset="0"/>
            </a:endParaRPr>
          </a:p>
          <a:p>
            <a:pPr algn="ctr"/>
            <a:endParaRPr lang="en-US" sz="1400" b="1">
              <a:solidFill>
                <a:srgbClr val="001D3A"/>
              </a:solidFill>
              <a:latin typeface="Verdana" pitchFamily="34" charset="0"/>
            </a:endParaRPr>
          </a:p>
          <a:p>
            <a:pPr algn="ctr"/>
            <a:endParaRPr lang="en-US">
              <a:solidFill>
                <a:srgbClr val="001D3A"/>
              </a:solidFill>
              <a:latin typeface="Verdana" pitchFamily="34" charset="0"/>
            </a:endParaRPr>
          </a:p>
          <a:p>
            <a:pPr algn="ctr">
              <a:buSzPct val="60000"/>
            </a:pPr>
            <a:endParaRPr lang="en-US" sz="1400">
              <a:solidFill>
                <a:srgbClr val="001D3A"/>
              </a:solidFill>
              <a:latin typeface="Verdana" pitchFamily="34" charset="0"/>
            </a:endParaRPr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gray">
          <a:xfrm>
            <a:off x="5489575" y="2667000"/>
            <a:ext cx="530225" cy="2057400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1200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gray">
          <a:xfrm>
            <a:off x="2786063" y="1785938"/>
            <a:ext cx="3048000" cy="609600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gray">
          <a:xfrm>
            <a:off x="3624263" y="2286000"/>
            <a:ext cx="1752600" cy="533400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63529"/>
                  <a:invGamma/>
                  <a:alpha val="1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2541" name="Text Box 17"/>
          <p:cNvSpPr txBox="1">
            <a:spLocks noChangeArrowheads="1"/>
          </p:cNvSpPr>
          <p:nvPr/>
        </p:nvSpPr>
        <p:spPr bwMode="gray">
          <a:xfrm>
            <a:off x="2786063" y="1857375"/>
            <a:ext cx="3286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Читатели/пользователи-21</a:t>
            </a:r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542" name="AutoShape 18"/>
          <p:cNvSpPr>
            <a:spLocks noChangeArrowheads="1"/>
          </p:cNvSpPr>
          <p:nvPr/>
        </p:nvSpPr>
        <p:spPr bwMode="gray">
          <a:xfrm>
            <a:off x="3143250" y="4071938"/>
            <a:ext cx="3048000" cy="609600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rgbClr val="1F571E"/>
              </a:gs>
              <a:gs pos="50000">
                <a:srgbClr val="44BD41"/>
              </a:gs>
              <a:gs pos="100000">
                <a:srgbClr val="1F571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gray">
          <a:xfrm>
            <a:off x="3602038" y="4648200"/>
            <a:ext cx="1755775" cy="525463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1284" name="TextBox 21"/>
          <p:cNvSpPr txBox="1">
            <a:spLocks noChangeArrowheads="1"/>
          </p:cNvSpPr>
          <p:nvPr/>
        </p:nvSpPr>
        <p:spPr bwMode="auto">
          <a:xfrm>
            <a:off x="3286125" y="4143375"/>
            <a:ext cx="29289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Учителя, сотрудники- 2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-3</a:t>
            </a:r>
          </a:p>
        </p:txBody>
      </p:sp>
      <p:pic>
        <p:nvPicPr>
          <p:cNvPr id="22545" name="Рисунок 24" descr="E:\Фото\Чуковский фото\_MG_8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572000"/>
            <a:ext cx="31051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C:\Documents and Settings\user\Рабочий стол\Деятел метод\картинки_разн\илл_чтение\илл_ч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857760"/>
            <a:ext cx="2125706" cy="1743079"/>
          </a:xfrm>
          <a:prstGeom prst="roundRect">
            <a:avLst/>
          </a:prstGeom>
          <a:noFill/>
        </p:spPr>
      </p:pic>
      <p:pic>
        <p:nvPicPr>
          <p:cNvPr id="22547" name="Рисунок 20" descr="E:\Фото\фотки 2\Фотограф\Моя любим кн брей-\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30718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AutoShape 12"/>
          <p:cNvSpPr>
            <a:spLocks noChangeArrowheads="1"/>
          </p:cNvSpPr>
          <p:nvPr/>
        </p:nvSpPr>
        <p:spPr bwMode="auto">
          <a:xfrm>
            <a:off x="6572250" y="3357563"/>
            <a:ext cx="2286000" cy="9286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400" b="1">
                <a:latin typeface="Verdana" pitchFamily="34" charset="0"/>
              </a:rPr>
              <a:t>Выдано </a:t>
            </a:r>
          </a:p>
          <a:p>
            <a:pPr algn="ctr" eaLnBrk="0" hangingPunct="0"/>
            <a:r>
              <a:rPr lang="ru-RU" sz="1400" b="1">
                <a:latin typeface="Verdana" pitchFamily="34" charset="0"/>
              </a:rPr>
              <a:t>учебников- 4050 экз.</a:t>
            </a:r>
          </a:p>
        </p:txBody>
      </p:sp>
    </p:spTree>
    <p:extLst>
      <p:ext uri="{BB962C8B-B14F-4D97-AF65-F5344CB8AC3E}">
        <p14:creationId xmlns:p14="http://schemas.microsoft.com/office/powerpoint/2010/main" val="39079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Text Box 2"/>
          <p:cNvSpPr txBox="1">
            <a:spLocks noChangeArrowheads="1"/>
          </p:cNvSpPr>
          <p:nvPr/>
        </p:nvSpPr>
        <p:spPr bwMode="auto">
          <a:xfrm rot="5400000">
            <a:off x="4493418" y="2526507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rgbClr val="FF66CC"/>
                </a:solidFill>
              </a:rPr>
              <a:t>Схема работы библиотеки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268538" y="549275"/>
          <a:ext cx="453707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0" name="Oval 16"/>
          <p:cNvSpPr>
            <a:spLocks noChangeArrowheads="1"/>
          </p:cNvSpPr>
          <p:nvPr/>
        </p:nvSpPr>
        <p:spPr bwMode="auto">
          <a:xfrm>
            <a:off x="6227763" y="69215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6659563" y="1700213"/>
            <a:ext cx="1223962" cy="1081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6372225" y="1052513"/>
            <a:ext cx="64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/>
              <a:t>курсы</a:t>
            </a: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659563" y="1989138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/>
              <a:t>самообразование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V="1">
            <a:off x="6227763" y="1484313"/>
            <a:ext cx="1444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6443663" y="21336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auto">
          <a:xfrm>
            <a:off x="6659563" y="2924175"/>
            <a:ext cx="1225550" cy="1081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latin typeface="Franklin Gothic Book" pitchFamily="34" charset="0"/>
              </a:rPr>
              <a:t>Выступления </a:t>
            </a:r>
          </a:p>
          <a:p>
            <a:pPr algn="ctr"/>
            <a:r>
              <a:rPr lang="ru-RU" sz="1200">
                <a:latin typeface="Franklin Gothic Book" pitchFamily="34" charset="0"/>
              </a:rPr>
              <a:t>на </a:t>
            </a:r>
          </a:p>
          <a:p>
            <a:pPr algn="ctr"/>
            <a:r>
              <a:rPr lang="ru-RU" sz="1200">
                <a:latin typeface="Franklin Gothic Book" pitchFamily="34" charset="0"/>
              </a:rPr>
              <a:t>педсоветах</a:t>
            </a:r>
          </a:p>
        </p:txBody>
      </p:sp>
      <p:sp>
        <p:nvSpPr>
          <p:cNvPr id="1047" name="Oval 24"/>
          <p:cNvSpPr>
            <a:spLocks noChangeArrowheads="1"/>
          </p:cNvSpPr>
          <p:nvPr/>
        </p:nvSpPr>
        <p:spPr bwMode="auto">
          <a:xfrm>
            <a:off x="6084888" y="4005263"/>
            <a:ext cx="107950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48" name="Text Box 25"/>
          <p:cNvSpPr txBox="1">
            <a:spLocks noChangeArrowheads="1"/>
          </p:cNvSpPr>
          <p:nvPr/>
        </p:nvSpPr>
        <p:spPr bwMode="auto">
          <a:xfrm>
            <a:off x="6156325" y="414972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/>
              <a:t>Анкетирование</a:t>
            </a:r>
          </a:p>
        </p:txBody>
      </p:sp>
      <p:sp>
        <p:nvSpPr>
          <p:cNvPr id="1049" name="Oval 26"/>
          <p:cNvSpPr>
            <a:spLocks noChangeArrowheads="1"/>
          </p:cNvSpPr>
          <p:nvPr/>
        </p:nvSpPr>
        <p:spPr bwMode="auto">
          <a:xfrm>
            <a:off x="2411413" y="83661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50" name="Oval 27"/>
          <p:cNvSpPr>
            <a:spLocks noChangeArrowheads="1"/>
          </p:cNvSpPr>
          <p:nvPr/>
        </p:nvSpPr>
        <p:spPr bwMode="auto">
          <a:xfrm>
            <a:off x="1619250" y="0"/>
            <a:ext cx="98742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51" name="Oval 28"/>
          <p:cNvSpPr>
            <a:spLocks noChangeArrowheads="1"/>
          </p:cNvSpPr>
          <p:nvPr/>
        </p:nvSpPr>
        <p:spPr bwMode="auto">
          <a:xfrm>
            <a:off x="1331913" y="1773238"/>
            <a:ext cx="1008062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52" name="Oval 29"/>
          <p:cNvSpPr>
            <a:spLocks noChangeArrowheads="1"/>
          </p:cNvSpPr>
          <p:nvPr/>
        </p:nvSpPr>
        <p:spPr bwMode="auto">
          <a:xfrm>
            <a:off x="4211638" y="4581525"/>
            <a:ext cx="987425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53" name="Oval 30"/>
          <p:cNvSpPr>
            <a:spLocks noChangeArrowheads="1"/>
          </p:cNvSpPr>
          <p:nvPr/>
        </p:nvSpPr>
        <p:spPr bwMode="auto">
          <a:xfrm>
            <a:off x="539750" y="62071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54" name="Text Box 31"/>
          <p:cNvSpPr txBox="1">
            <a:spLocks noChangeArrowheads="1"/>
          </p:cNvSpPr>
          <p:nvPr/>
        </p:nvSpPr>
        <p:spPr bwMode="auto">
          <a:xfrm>
            <a:off x="2411413" y="105251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/>
              <a:t>выставки</a:t>
            </a:r>
          </a:p>
        </p:txBody>
      </p:sp>
      <p:sp>
        <p:nvSpPr>
          <p:cNvPr id="1055" name="Text Box 32"/>
          <p:cNvSpPr txBox="1">
            <a:spLocks noChangeArrowheads="1"/>
          </p:cNvSpPr>
          <p:nvPr/>
        </p:nvSpPr>
        <p:spPr bwMode="auto">
          <a:xfrm>
            <a:off x="539750" y="836613"/>
            <a:ext cx="936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/>
              <a:t>Картотека</a:t>
            </a:r>
          </a:p>
        </p:txBody>
      </p:sp>
      <p:sp>
        <p:nvSpPr>
          <p:cNvPr id="1056" name="Text Box 33"/>
          <p:cNvSpPr txBox="1">
            <a:spLocks noChangeArrowheads="1"/>
          </p:cNvSpPr>
          <p:nvPr/>
        </p:nvSpPr>
        <p:spPr bwMode="auto">
          <a:xfrm>
            <a:off x="1763713" y="260350"/>
            <a:ext cx="9350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/>
              <a:t>Работа с бланками заказов</a:t>
            </a:r>
          </a:p>
        </p:txBody>
      </p:sp>
      <p:sp>
        <p:nvSpPr>
          <p:cNvPr id="1057" name="Text Box 34"/>
          <p:cNvSpPr txBox="1">
            <a:spLocks noChangeArrowheads="1"/>
          </p:cNvSpPr>
          <p:nvPr/>
        </p:nvSpPr>
        <p:spPr bwMode="auto">
          <a:xfrm>
            <a:off x="1403350" y="1844675"/>
            <a:ext cx="790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/>
              <a:t>Обеспечение учебниками</a:t>
            </a:r>
          </a:p>
        </p:txBody>
      </p:sp>
      <p:sp>
        <p:nvSpPr>
          <p:cNvPr id="1058" name="Oval 35"/>
          <p:cNvSpPr>
            <a:spLocks noChangeArrowheads="1"/>
          </p:cNvSpPr>
          <p:nvPr/>
        </p:nvSpPr>
        <p:spPr bwMode="auto">
          <a:xfrm>
            <a:off x="1908175" y="2924175"/>
            <a:ext cx="1152525" cy="12239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59" name="Oval 36"/>
          <p:cNvSpPr>
            <a:spLocks noChangeArrowheads="1"/>
          </p:cNvSpPr>
          <p:nvPr/>
        </p:nvSpPr>
        <p:spPr bwMode="auto">
          <a:xfrm>
            <a:off x="2268538" y="4652963"/>
            <a:ext cx="914400" cy="9144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60" name="Text Box 37"/>
          <p:cNvSpPr txBox="1">
            <a:spLocks noChangeArrowheads="1"/>
          </p:cNvSpPr>
          <p:nvPr/>
        </p:nvSpPr>
        <p:spPr bwMode="auto">
          <a:xfrm>
            <a:off x="4284663" y="4724400"/>
            <a:ext cx="7921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000"/>
          </a:p>
          <a:p>
            <a:pPr eaLnBrk="1" hangingPunct="1">
              <a:spcBef>
                <a:spcPct val="50000"/>
              </a:spcBef>
            </a:pPr>
            <a:r>
              <a:rPr lang="ru-RU" sz="1000"/>
              <a:t>Массовая работа</a:t>
            </a:r>
          </a:p>
        </p:txBody>
      </p:sp>
      <p:sp>
        <p:nvSpPr>
          <p:cNvPr id="1061" name="Text Box 38"/>
          <p:cNvSpPr txBox="1">
            <a:spLocks noChangeArrowheads="1"/>
          </p:cNvSpPr>
          <p:nvPr/>
        </p:nvSpPr>
        <p:spPr bwMode="auto">
          <a:xfrm>
            <a:off x="2411413" y="4724400"/>
            <a:ext cx="647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/>
              <a:t>Индивидуаль-ная работа</a:t>
            </a:r>
          </a:p>
        </p:txBody>
      </p:sp>
      <p:sp>
        <p:nvSpPr>
          <p:cNvPr id="1062" name="Text Box 39"/>
          <p:cNvSpPr txBox="1">
            <a:spLocks noChangeArrowheads="1"/>
          </p:cNvSpPr>
          <p:nvPr/>
        </p:nvSpPr>
        <p:spPr bwMode="auto">
          <a:xfrm>
            <a:off x="2195513" y="3284538"/>
            <a:ext cx="720725" cy="639762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/>
              <a:t>Групповая работа</a:t>
            </a:r>
          </a:p>
        </p:txBody>
      </p:sp>
      <p:sp>
        <p:nvSpPr>
          <p:cNvPr id="1063" name="Oval 40"/>
          <p:cNvSpPr>
            <a:spLocks noChangeArrowheads="1"/>
          </p:cNvSpPr>
          <p:nvPr/>
        </p:nvSpPr>
        <p:spPr bwMode="auto">
          <a:xfrm>
            <a:off x="5364163" y="48688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64" name="Oval 41"/>
          <p:cNvSpPr>
            <a:spLocks noChangeArrowheads="1"/>
          </p:cNvSpPr>
          <p:nvPr/>
        </p:nvSpPr>
        <p:spPr bwMode="auto">
          <a:xfrm>
            <a:off x="6588125" y="494188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latin typeface="Franklin Gothic Book" pitchFamily="34" charset="0"/>
              </a:rPr>
              <a:t>Изучение</a:t>
            </a:r>
          </a:p>
          <a:p>
            <a:pPr algn="ctr"/>
            <a:r>
              <a:rPr lang="ru-RU" sz="1200">
                <a:latin typeface="Franklin Gothic Book" pitchFamily="34" charset="0"/>
              </a:rPr>
              <a:t> читательских </a:t>
            </a:r>
          </a:p>
          <a:p>
            <a:pPr algn="ctr"/>
            <a:r>
              <a:rPr lang="ru-RU" sz="1200">
                <a:latin typeface="Franklin Gothic Book" pitchFamily="34" charset="0"/>
              </a:rPr>
              <a:t>интересов</a:t>
            </a:r>
          </a:p>
        </p:txBody>
      </p:sp>
      <p:sp>
        <p:nvSpPr>
          <p:cNvPr id="1065" name="Oval 42"/>
          <p:cNvSpPr>
            <a:spLocks noChangeArrowheads="1"/>
          </p:cNvSpPr>
          <p:nvPr/>
        </p:nvSpPr>
        <p:spPr bwMode="auto">
          <a:xfrm>
            <a:off x="5651500" y="5943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66" name="Oval 43"/>
          <p:cNvSpPr>
            <a:spLocks noChangeArrowheads="1"/>
          </p:cNvSpPr>
          <p:nvPr/>
        </p:nvSpPr>
        <p:spPr bwMode="auto">
          <a:xfrm>
            <a:off x="4500563" y="5943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67" name="Text Box 45"/>
          <p:cNvSpPr txBox="1">
            <a:spLocks noChangeArrowheads="1"/>
          </p:cNvSpPr>
          <p:nvPr/>
        </p:nvSpPr>
        <p:spPr bwMode="auto">
          <a:xfrm>
            <a:off x="5435600" y="51577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/>
              <a:t>Громкие чтения</a:t>
            </a:r>
          </a:p>
        </p:txBody>
      </p:sp>
      <p:sp>
        <p:nvSpPr>
          <p:cNvPr id="1068" name="Text Box 46"/>
          <p:cNvSpPr txBox="1">
            <a:spLocks noChangeArrowheads="1"/>
          </p:cNvSpPr>
          <p:nvPr/>
        </p:nvSpPr>
        <p:spPr bwMode="auto">
          <a:xfrm>
            <a:off x="565150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/>
              <a:t> праздники</a:t>
            </a:r>
          </a:p>
        </p:txBody>
      </p:sp>
      <p:sp>
        <p:nvSpPr>
          <p:cNvPr id="1069" name="Text Box 47"/>
          <p:cNvSpPr txBox="1">
            <a:spLocks noChangeArrowheads="1"/>
          </p:cNvSpPr>
          <p:nvPr/>
        </p:nvSpPr>
        <p:spPr bwMode="auto">
          <a:xfrm>
            <a:off x="4572000" y="616585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/>
              <a:t>конференции</a:t>
            </a:r>
          </a:p>
        </p:txBody>
      </p:sp>
      <p:sp>
        <p:nvSpPr>
          <p:cNvPr id="1070" name="Line 48"/>
          <p:cNvSpPr>
            <a:spLocks noChangeShapeType="1"/>
          </p:cNvSpPr>
          <p:nvPr/>
        </p:nvSpPr>
        <p:spPr bwMode="auto">
          <a:xfrm flipV="1">
            <a:off x="5148263" y="4581525"/>
            <a:ext cx="9366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1" name="Line 49"/>
          <p:cNvSpPr>
            <a:spLocks noChangeShapeType="1"/>
          </p:cNvSpPr>
          <p:nvPr/>
        </p:nvSpPr>
        <p:spPr bwMode="auto">
          <a:xfrm>
            <a:off x="5148263" y="50133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2" name="Line 50"/>
          <p:cNvSpPr>
            <a:spLocks noChangeShapeType="1"/>
          </p:cNvSpPr>
          <p:nvPr/>
        </p:nvSpPr>
        <p:spPr bwMode="auto">
          <a:xfrm>
            <a:off x="5867400" y="4652963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3" name="Line 51"/>
          <p:cNvSpPr>
            <a:spLocks noChangeShapeType="1"/>
          </p:cNvSpPr>
          <p:nvPr/>
        </p:nvSpPr>
        <p:spPr bwMode="auto">
          <a:xfrm>
            <a:off x="4787900" y="558958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4" name="Line 52"/>
          <p:cNvSpPr>
            <a:spLocks noChangeShapeType="1"/>
          </p:cNvSpPr>
          <p:nvPr/>
        </p:nvSpPr>
        <p:spPr bwMode="auto">
          <a:xfrm>
            <a:off x="5076825" y="5373688"/>
            <a:ext cx="71913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5" name="Line 55"/>
          <p:cNvSpPr>
            <a:spLocks noChangeShapeType="1"/>
          </p:cNvSpPr>
          <p:nvPr/>
        </p:nvSpPr>
        <p:spPr bwMode="auto">
          <a:xfrm>
            <a:off x="6227763" y="1557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6" name="Line 56"/>
          <p:cNvSpPr>
            <a:spLocks noChangeShapeType="1"/>
          </p:cNvSpPr>
          <p:nvPr/>
        </p:nvSpPr>
        <p:spPr bwMode="auto">
          <a:xfrm>
            <a:off x="6588125" y="2133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7" name="Line 57"/>
          <p:cNvSpPr>
            <a:spLocks noChangeShapeType="1"/>
          </p:cNvSpPr>
          <p:nvPr/>
        </p:nvSpPr>
        <p:spPr bwMode="auto">
          <a:xfrm>
            <a:off x="3995738" y="4437063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8" name="Line 58"/>
          <p:cNvSpPr>
            <a:spLocks noChangeShapeType="1"/>
          </p:cNvSpPr>
          <p:nvPr/>
        </p:nvSpPr>
        <p:spPr bwMode="auto">
          <a:xfrm flipH="1">
            <a:off x="2987675" y="45085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9" name="Oval 59"/>
          <p:cNvSpPr>
            <a:spLocks noChangeArrowheads="1"/>
          </p:cNvSpPr>
          <p:nvPr/>
        </p:nvSpPr>
        <p:spPr bwMode="auto">
          <a:xfrm>
            <a:off x="3059113" y="53006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80" name="Oval 60"/>
          <p:cNvSpPr>
            <a:spLocks noChangeArrowheads="1"/>
          </p:cNvSpPr>
          <p:nvPr/>
        </p:nvSpPr>
        <p:spPr bwMode="auto">
          <a:xfrm>
            <a:off x="2124075" y="573405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81" name="Oval 61"/>
          <p:cNvSpPr>
            <a:spLocks noChangeArrowheads="1"/>
          </p:cNvSpPr>
          <p:nvPr/>
        </p:nvSpPr>
        <p:spPr bwMode="auto">
          <a:xfrm>
            <a:off x="1331913" y="50133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82" name="Text Box 62"/>
          <p:cNvSpPr txBox="1">
            <a:spLocks noChangeArrowheads="1"/>
          </p:cNvSpPr>
          <p:nvPr/>
        </p:nvSpPr>
        <p:spPr bwMode="auto">
          <a:xfrm>
            <a:off x="3203575" y="5516563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/>
              <a:t>План чтения</a:t>
            </a:r>
          </a:p>
        </p:txBody>
      </p:sp>
      <p:sp>
        <p:nvSpPr>
          <p:cNvPr id="1083" name="Text Box 63"/>
          <p:cNvSpPr txBox="1">
            <a:spLocks noChangeArrowheads="1"/>
          </p:cNvSpPr>
          <p:nvPr/>
        </p:nvSpPr>
        <p:spPr bwMode="auto">
          <a:xfrm>
            <a:off x="2195513" y="5876925"/>
            <a:ext cx="7207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/>
              <a:t>Читательский опрос</a:t>
            </a:r>
          </a:p>
        </p:txBody>
      </p:sp>
      <p:sp>
        <p:nvSpPr>
          <p:cNvPr id="1084" name="Text Box 64"/>
          <p:cNvSpPr txBox="1">
            <a:spLocks noChangeArrowheads="1"/>
          </p:cNvSpPr>
          <p:nvPr/>
        </p:nvSpPr>
        <p:spPr bwMode="auto">
          <a:xfrm>
            <a:off x="1476375" y="5013325"/>
            <a:ext cx="647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/>
              <a:t>Анализ читательских формуляров</a:t>
            </a:r>
          </a:p>
        </p:txBody>
      </p:sp>
      <p:sp>
        <p:nvSpPr>
          <p:cNvPr id="1085" name="Oval 65"/>
          <p:cNvSpPr>
            <a:spLocks noChangeArrowheads="1"/>
          </p:cNvSpPr>
          <p:nvPr/>
        </p:nvSpPr>
        <p:spPr bwMode="auto">
          <a:xfrm>
            <a:off x="827088" y="29241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86" name="Oval 66"/>
          <p:cNvSpPr>
            <a:spLocks noChangeArrowheads="1"/>
          </p:cNvSpPr>
          <p:nvPr/>
        </p:nvSpPr>
        <p:spPr bwMode="auto">
          <a:xfrm>
            <a:off x="1187450" y="40767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87" name="Oval 67"/>
          <p:cNvSpPr>
            <a:spLocks noChangeArrowheads="1"/>
          </p:cNvSpPr>
          <p:nvPr/>
        </p:nvSpPr>
        <p:spPr bwMode="auto">
          <a:xfrm>
            <a:off x="179388" y="37893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Franklin Gothic Book" pitchFamily="34" charset="0"/>
            </a:endParaRPr>
          </a:p>
        </p:txBody>
      </p:sp>
      <p:sp>
        <p:nvSpPr>
          <p:cNvPr id="1088" name="Text Box 68"/>
          <p:cNvSpPr txBox="1">
            <a:spLocks noChangeArrowheads="1"/>
          </p:cNvSpPr>
          <p:nvPr/>
        </p:nvSpPr>
        <p:spPr bwMode="auto">
          <a:xfrm>
            <a:off x="900113" y="3141663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/>
              <a:t>Обзоры</a:t>
            </a:r>
          </a:p>
        </p:txBody>
      </p:sp>
      <p:sp>
        <p:nvSpPr>
          <p:cNvPr id="1089" name="Text Box 69"/>
          <p:cNvSpPr txBox="1">
            <a:spLocks noChangeArrowheads="1"/>
          </p:cNvSpPr>
          <p:nvPr/>
        </p:nvSpPr>
        <p:spPr bwMode="auto">
          <a:xfrm>
            <a:off x="1187450" y="4221163"/>
            <a:ext cx="936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/>
              <a:t>Выставки</a:t>
            </a:r>
          </a:p>
        </p:txBody>
      </p:sp>
      <p:sp>
        <p:nvSpPr>
          <p:cNvPr id="1090" name="Text Box 70"/>
          <p:cNvSpPr txBox="1">
            <a:spLocks noChangeArrowheads="1"/>
          </p:cNvSpPr>
          <p:nvPr/>
        </p:nvSpPr>
        <p:spPr bwMode="auto">
          <a:xfrm>
            <a:off x="250825" y="4076700"/>
            <a:ext cx="971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/>
              <a:t>Беседы</a:t>
            </a:r>
          </a:p>
        </p:txBody>
      </p:sp>
      <p:sp>
        <p:nvSpPr>
          <p:cNvPr id="1091" name="Line 71"/>
          <p:cNvSpPr>
            <a:spLocks noChangeShapeType="1"/>
          </p:cNvSpPr>
          <p:nvPr/>
        </p:nvSpPr>
        <p:spPr bwMode="auto">
          <a:xfrm>
            <a:off x="1763713" y="34290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2" name="Line 72"/>
          <p:cNvSpPr>
            <a:spLocks noChangeShapeType="1"/>
          </p:cNvSpPr>
          <p:nvPr/>
        </p:nvSpPr>
        <p:spPr bwMode="auto">
          <a:xfrm flipH="1">
            <a:off x="1908175" y="400526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3" name="Line 73"/>
          <p:cNvSpPr>
            <a:spLocks noChangeShapeType="1"/>
          </p:cNvSpPr>
          <p:nvPr/>
        </p:nvSpPr>
        <p:spPr bwMode="auto">
          <a:xfrm flipV="1">
            <a:off x="1042988" y="3789363"/>
            <a:ext cx="8651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4" name="Line 74"/>
          <p:cNvSpPr>
            <a:spLocks noChangeShapeType="1"/>
          </p:cNvSpPr>
          <p:nvPr/>
        </p:nvSpPr>
        <p:spPr bwMode="auto">
          <a:xfrm>
            <a:off x="3132138" y="5373688"/>
            <a:ext cx="714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5" name="Line 75"/>
          <p:cNvSpPr>
            <a:spLocks noChangeShapeType="1"/>
          </p:cNvSpPr>
          <p:nvPr/>
        </p:nvSpPr>
        <p:spPr bwMode="auto">
          <a:xfrm flipH="1">
            <a:off x="2195513" y="5229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6" name="Line 76"/>
          <p:cNvSpPr>
            <a:spLocks noChangeShapeType="1"/>
          </p:cNvSpPr>
          <p:nvPr/>
        </p:nvSpPr>
        <p:spPr bwMode="auto">
          <a:xfrm flipH="1">
            <a:off x="2555875" y="5589588"/>
            <a:ext cx="714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7" name="Line 77"/>
          <p:cNvSpPr>
            <a:spLocks noChangeShapeType="1"/>
          </p:cNvSpPr>
          <p:nvPr/>
        </p:nvSpPr>
        <p:spPr bwMode="auto">
          <a:xfrm flipV="1">
            <a:off x="5940425" y="3573463"/>
            <a:ext cx="7191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8" name="Line 78"/>
          <p:cNvSpPr>
            <a:spLocks noChangeShapeType="1"/>
          </p:cNvSpPr>
          <p:nvPr/>
        </p:nvSpPr>
        <p:spPr bwMode="auto">
          <a:xfrm flipH="1" flipV="1">
            <a:off x="6011863" y="400526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9" name="Line 79"/>
          <p:cNvSpPr>
            <a:spLocks noChangeShapeType="1"/>
          </p:cNvSpPr>
          <p:nvPr/>
        </p:nvSpPr>
        <p:spPr bwMode="auto">
          <a:xfrm>
            <a:off x="2916238" y="17732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0" name="Line 80"/>
          <p:cNvSpPr>
            <a:spLocks noChangeShapeType="1"/>
          </p:cNvSpPr>
          <p:nvPr/>
        </p:nvSpPr>
        <p:spPr bwMode="auto">
          <a:xfrm>
            <a:off x="3348038" y="119697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1" name="Line 81"/>
          <p:cNvSpPr>
            <a:spLocks noChangeShapeType="1"/>
          </p:cNvSpPr>
          <p:nvPr/>
        </p:nvSpPr>
        <p:spPr bwMode="auto">
          <a:xfrm>
            <a:off x="3419475" y="11969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2" name="Line 82"/>
          <p:cNvSpPr>
            <a:spLocks noChangeShapeType="1"/>
          </p:cNvSpPr>
          <p:nvPr/>
        </p:nvSpPr>
        <p:spPr bwMode="auto">
          <a:xfrm flipH="1">
            <a:off x="3203575" y="16287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3" name="Line 83"/>
          <p:cNvSpPr>
            <a:spLocks noChangeShapeType="1"/>
          </p:cNvSpPr>
          <p:nvPr/>
        </p:nvSpPr>
        <p:spPr bwMode="auto">
          <a:xfrm>
            <a:off x="2124075" y="981075"/>
            <a:ext cx="50323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4" name="Line 84"/>
          <p:cNvSpPr>
            <a:spLocks noChangeShapeType="1"/>
          </p:cNvSpPr>
          <p:nvPr/>
        </p:nvSpPr>
        <p:spPr bwMode="auto">
          <a:xfrm>
            <a:off x="1403350" y="1341438"/>
            <a:ext cx="11525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5" name="Line 85"/>
          <p:cNvSpPr>
            <a:spLocks noChangeShapeType="1"/>
          </p:cNvSpPr>
          <p:nvPr/>
        </p:nvSpPr>
        <p:spPr bwMode="auto">
          <a:xfrm>
            <a:off x="2339975" y="24209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" name="Line 86"/>
          <p:cNvSpPr>
            <a:spLocks noChangeShapeType="1"/>
          </p:cNvSpPr>
          <p:nvPr/>
        </p:nvSpPr>
        <p:spPr bwMode="auto">
          <a:xfrm>
            <a:off x="3059113" y="3429000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7" name="Line 87"/>
          <p:cNvSpPr>
            <a:spLocks noChangeShapeType="1"/>
          </p:cNvSpPr>
          <p:nvPr/>
        </p:nvSpPr>
        <p:spPr bwMode="auto">
          <a:xfrm>
            <a:off x="6948488" y="6092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8" name="Line 88"/>
          <p:cNvSpPr>
            <a:spLocks noChangeShapeType="1"/>
          </p:cNvSpPr>
          <p:nvPr/>
        </p:nvSpPr>
        <p:spPr bwMode="auto">
          <a:xfrm>
            <a:off x="6948488" y="6092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9" name="Line 90"/>
          <p:cNvSpPr>
            <a:spLocks noChangeShapeType="1"/>
          </p:cNvSpPr>
          <p:nvPr/>
        </p:nvSpPr>
        <p:spPr bwMode="auto">
          <a:xfrm flipH="1">
            <a:off x="3779838" y="321310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10" name="Line 109"/>
          <p:cNvSpPr>
            <a:spLocks noChangeShapeType="1"/>
          </p:cNvSpPr>
          <p:nvPr/>
        </p:nvSpPr>
        <p:spPr bwMode="auto">
          <a:xfrm flipH="1" flipV="1">
            <a:off x="3492500" y="2420938"/>
            <a:ext cx="5746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11" name="Line 110"/>
          <p:cNvSpPr>
            <a:spLocks noChangeShapeType="1"/>
          </p:cNvSpPr>
          <p:nvPr/>
        </p:nvSpPr>
        <p:spPr bwMode="auto">
          <a:xfrm flipV="1">
            <a:off x="4572000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12" name="Line 111"/>
          <p:cNvSpPr>
            <a:spLocks noChangeShapeType="1"/>
          </p:cNvSpPr>
          <p:nvPr/>
        </p:nvSpPr>
        <p:spPr bwMode="auto">
          <a:xfrm flipV="1">
            <a:off x="5076825" y="249237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13" name="Line 112"/>
          <p:cNvSpPr>
            <a:spLocks noChangeShapeType="1"/>
          </p:cNvSpPr>
          <p:nvPr/>
        </p:nvSpPr>
        <p:spPr bwMode="auto">
          <a:xfrm>
            <a:off x="4859338" y="3213100"/>
            <a:ext cx="4333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14" name="Oval 113"/>
          <p:cNvSpPr>
            <a:spLocks noChangeArrowheads="1"/>
          </p:cNvSpPr>
          <p:nvPr/>
        </p:nvSpPr>
        <p:spPr bwMode="auto">
          <a:xfrm>
            <a:off x="3059113" y="0"/>
            <a:ext cx="129540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latin typeface="Franklin Gothic Book" pitchFamily="34" charset="0"/>
              </a:rPr>
              <a:t>Рекомендательные </a:t>
            </a:r>
          </a:p>
          <a:p>
            <a:pPr algn="ctr"/>
            <a:r>
              <a:rPr lang="ru-RU" sz="1200">
                <a:latin typeface="Franklin Gothic Book" pitchFamily="34" charset="0"/>
              </a:rPr>
              <a:t>списки</a:t>
            </a:r>
          </a:p>
        </p:txBody>
      </p:sp>
      <p:sp>
        <p:nvSpPr>
          <p:cNvPr id="1115" name="Line 114"/>
          <p:cNvSpPr>
            <a:spLocks noChangeShapeType="1"/>
          </p:cNvSpPr>
          <p:nvPr/>
        </p:nvSpPr>
        <p:spPr bwMode="auto">
          <a:xfrm flipV="1">
            <a:off x="3419475" y="908050"/>
            <a:ext cx="3603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16" name="Picture 6" descr="E:\Картинки Орловки\картинки читаем\43aly8m24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779963"/>
            <a:ext cx="13366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51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58280" cy="121444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Добро пожаловать в  </a:t>
            </a:r>
            <a:r>
              <a:rPr lang="ru-RU" b="1" dirty="0" err="1" smtClean="0">
                <a:solidFill>
                  <a:srgbClr val="C00000"/>
                </a:solidFill>
              </a:rPr>
              <a:t>Широковскую</a:t>
            </a:r>
            <a:r>
              <a:rPr lang="ru-RU" b="1" dirty="0" smtClean="0">
                <a:solidFill>
                  <a:srgbClr val="C00000"/>
                </a:solidFill>
              </a:rPr>
              <a:t> Школьную библиотеку!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8113" y="3000375"/>
            <a:ext cx="4392612" cy="3721100"/>
          </a:xfrm>
        </p:spPr>
        <p:txBody>
          <a:bodyPr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>
                <a:latin typeface="Comic Sans MS" pitchFamily="66" charset="0"/>
              </a:rPr>
              <a:t>Школьная библиотека - место, которое любят все читатели. 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700" dirty="0">
                <a:solidFill>
                  <a:srgbClr val="4E3B30"/>
                </a:solidFill>
                <a:latin typeface="Comic Sans MS" pitchFamily="66" charset="0"/>
              </a:rPr>
              <a:t>Здесь можно взять любой учебник или книгу по школьной программе, можно найти классику, сказки, журналы, учебники, а также здесь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203325"/>
            <a:ext cx="4491037" cy="5715000"/>
          </a:xfrm>
        </p:spPr>
        <p:txBody>
          <a:bodyPr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700" dirty="0" smtClean="0">
                <a:latin typeface="Comic Sans MS" pitchFamily="66" charset="0"/>
              </a:rPr>
              <a:t>можно просто пообщаться с друзьями, полистать новый журнал, а в тишине читального зала сделать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700" dirty="0" smtClean="0">
                <a:latin typeface="Comic Sans MS" pitchFamily="66" charset="0"/>
              </a:rPr>
              <a:t>домашнюю  работу,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700" dirty="0" smtClean="0">
                <a:latin typeface="Comic Sans MS" pitchFamily="66" charset="0"/>
              </a:rPr>
              <a:t>написать реферат.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omic Sans MS" pitchFamily="66" charset="0"/>
              </a:rPr>
              <a:t> </a:t>
            </a:r>
          </a:p>
        </p:txBody>
      </p:sp>
      <p:pic>
        <p:nvPicPr>
          <p:cNvPr id="16389" name="Picture 1" descr="G:\картинки маме\Картинки читаем вместе\rubric_issue_56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333500"/>
            <a:ext cx="26987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8" descr="C:\Users\саша\Desktop\моя библиотека\правила дорожные\_DSC5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933825"/>
            <a:ext cx="3994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7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фото по А.Кристи\дл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9313" y="2349500"/>
            <a:ext cx="2298700" cy="3570288"/>
          </a:xfrm>
        </p:spPr>
      </p:pic>
      <p:sp>
        <p:nvSpPr>
          <p:cNvPr id="5130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1500188"/>
            <a:ext cx="5072063" cy="478631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solidFill>
                  <a:srgbClr val="00B050"/>
                </a:solidFill>
                <a:latin typeface="Comic Sans MS" pitchFamily="66" charset="0"/>
              </a:rPr>
              <a:t>  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Зав. библиотекой –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Ющенко Светлана Николаевна.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Стаж работы библиотекарем – 34 года.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Повышение квалификации – КРИППО,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2011г., 2014г,2015г.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Категория – ведущий  библиотекарь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0"/>
            <a:ext cx="7465955" cy="923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Давайте познакомимся!</a:t>
            </a:r>
          </a:p>
        </p:txBody>
      </p:sp>
      <p:sp>
        <p:nvSpPr>
          <p:cNvPr id="15365" name="Прямоугольник 2"/>
          <p:cNvSpPr>
            <a:spLocks noChangeArrowheads="1"/>
          </p:cNvSpPr>
          <p:nvPr/>
        </p:nvSpPr>
        <p:spPr bwMode="auto">
          <a:xfrm>
            <a:off x="4538663" y="9572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F6228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Мне нравится профессия моя-</a:t>
            </a:r>
            <a:endParaRPr lang="ru-R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>
                <a:solidFill>
                  <a:srgbClr val="4F6228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Библиотекарь школьный я.</a:t>
            </a:r>
            <a:endParaRPr lang="ru-R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>
                <a:solidFill>
                  <a:srgbClr val="4F6228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Книги детские читаю,</a:t>
            </a:r>
            <a:endParaRPr lang="ru-R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>
                <a:solidFill>
                  <a:srgbClr val="4F6228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этот интерес я детям прививаю</a:t>
            </a:r>
            <a:endParaRPr lang="ru-R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11485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214563"/>
          <a:ext cx="8715375" cy="3446461"/>
        </p:xfrm>
        <a:graphic>
          <a:graphicData uri="http://schemas.openxmlformats.org/drawingml/2006/table">
            <a:tbl>
              <a:tblPr/>
              <a:tblGrid>
                <a:gridCol w="2511425"/>
                <a:gridCol w="2774956"/>
                <a:gridCol w="3428994"/>
              </a:tblGrid>
              <a:tr h="1138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Дни недели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41" marR="446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Выдача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41" marR="446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Внутрибиблиотечная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41" marR="446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7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 - пятница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41" marR="446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8.00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13.15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41" marR="446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 – 16.00</a:t>
                      </a:r>
                    </a:p>
                  </a:txBody>
                  <a:tcPr marL="44641" marR="446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Обеденный перерыв: 13.15-14.00</a:t>
                      </a:r>
                    </a:p>
                  </a:txBody>
                  <a:tcPr marL="44641" marR="446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41" marR="446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71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методический  день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41" marR="446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2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Последний  день  месяца -  санитарный  день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41" marR="446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30" name="WordArt 1"/>
          <p:cNvSpPr>
            <a:spLocks noChangeArrowheads="1" noChangeShapeType="1" noTextEdit="1"/>
          </p:cNvSpPr>
          <p:nvPr/>
        </p:nvSpPr>
        <p:spPr bwMode="auto">
          <a:xfrm>
            <a:off x="1908175" y="1700213"/>
            <a:ext cx="51117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F243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Режим  работы:</a:t>
            </a:r>
          </a:p>
        </p:txBody>
      </p:sp>
      <p:sp>
        <p:nvSpPr>
          <p:cNvPr id="17431" name="Rectangle 4"/>
          <p:cNvSpPr>
            <a:spLocks noChangeArrowheads="1"/>
          </p:cNvSpPr>
          <p:nvPr/>
        </p:nvSpPr>
        <p:spPr bwMode="auto">
          <a:xfrm>
            <a:off x="2286000" y="-214313"/>
            <a:ext cx="4214813" cy="13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</a:t>
            </a:r>
            <a:r>
              <a:rPr lang="ru-RU" sz="2000" b="1">
                <a:latin typeface="Comic Sans MS" pitchFamily="66" charset="0"/>
                <a:cs typeface="Times New Roman" pitchFamily="18" charset="0"/>
              </a:rPr>
              <a:t>Кабинет №1</a:t>
            </a:r>
            <a:endParaRPr lang="ru-RU" sz="2000" b="1">
              <a:latin typeface="Comic Sans MS" pitchFamily="66" charset="0"/>
            </a:endParaRPr>
          </a:p>
          <a:p>
            <a:pPr algn="ctr" eaLnBrk="0" hangingPunct="0"/>
            <a:r>
              <a:rPr lang="ru-RU" sz="4800" b="1">
                <a:latin typeface="Calibri" pitchFamily="34" charset="0"/>
                <a:cs typeface="Times New Roman" pitchFamily="18" charset="0"/>
              </a:rPr>
              <a:t>           </a:t>
            </a:r>
            <a:endParaRPr lang="ru-RU"/>
          </a:p>
        </p:txBody>
      </p:sp>
      <p:sp>
        <p:nvSpPr>
          <p:cNvPr id="17432" name="Rectangle 5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4800" b="1">
                <a:latin typeface="Calibri" pitchFamily="34" charset="0"/>
                <a:cs typeface="Times New Roman" pitchFamily="18" charset="0"/>
              </a:rPr>
              <a:t>  </a:t>
            </a:r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17433" name="Rectangle 6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200">
                <a:latin typeface="Calibri" pitchFamily="34" charset="0"/>
                <a:cs typeface="Times New Roman" pitchFamily="18" charset="0"/>
              </a:rPr>
              <a:t>                </a:t>
            </a:r>
            <a:endParaRPr lang="ru-RU"/>
          </a:p>
        </p:txBody>
      </p:sp>
      <p:sp>
        <p:nvSpPr>
          <p:cNvPr id="17434" name="Rectangle 7"/>
          <p:cNvSpPr>
            <a:spLocks noChangeArrowheads="1"/>
          </p:cNvSpPr>
          <p:nvPr/>
        </p:nvSpPr>
        <p:spPr bwMode="auto">
          <a:xfrm>
            <a:off x="357188" y="5459413"/>
            <a:ext cx="82153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>
                <a:latin typeface="Calibri" pitchFamily="34" charset="0"/>
                <a:cs typeface="Times New Roman" pitchFamily="18" charset="0"/>
              </a:rPr>
              <a:t>                                                             </a:t>
            </a:r>
            <a:endParaRPr lang="ru-RU" sz="900"/>
          </a:p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Заведующая  библиотекой: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Ющенко  Светлана  Николаевна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Специалист: ведущий  библиотекарь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75463" y="44450"/>
          <a:ext cx="2449512" cy="806450"/>
        </p:xfrm>
        <a:graphic>
          <a:graphicData uri="http://schemas.openxmlformats.org/drawingml/2006/table">
            <a:tbl>
              <a:tblPr/>
              <a:tblGrid>
                <a:gridCol w="2449512"/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«УТВЕРЖДАЮ»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 «Широковская школа»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7" name="Rectangle 1"/>
          <p:cNvSpPr>
            <a:spLocks noChangeArrowheads="1"/>
          </p:cNvSpPr>
          <p:nvPr/>
        </p:nvSpPr>
        <p:spPr bwMode="auto">
          <a:xfrm>
            <a:off x="7380288" y="581025"/>
            <a:ext cx="17637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000" u="sng">
                <a:ea typeface="Times New Roman" pitchFamily="18" charset="0"/>
                <a:cs typeface="Arial" charset="0"/>
              </a:rPr>
              <a:t>                     _______</a:t>
            </a:r>
            <a:r>
              <a:rPr lang="ru-RU" sz="1200" b="1" u="sng">
                <a:latin typeface="Times New Roman" pitchFamily="18" charset="0"/>
                <a:ea typeface="Times New Roman" pitchFamily="18" charset="0"/>
                <a:cs typeface="Arial" charset="0"/>
              </a:rPr>
              <a:t>Н.С.Перминова</a:t>
            </a:r>
            <a:r>
              <a:rPr lang="ru-RU" sz="1200" b="1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7438" name="Рисунок 35" descr="8e2890cd002f77200d38046b44873c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1627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WordArt 3"/>
          <p:cNvSpPr>
            <a:spLocks noChangeArrowheads="1" noChangeShapeType="1" noTextEdit="1"/>
          </p:cNvSpPr>
          <p:nvPr/>
        </p:nvSpPr>
        <p:spPr bwMode="auto">
          <a:xfrm>
            <a:off x="1403350" y="657225"/>
            <a:ext cx="5976938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38329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636838"/>
            <a:ext cx="8699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9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742198" y="260647"/>
            <a:ext cx="8160968" cy="2376265"/>
          </a:xfrm>
        </p:spPr>
        <p:txBody>
          <a:bodyPr wrap="none" numCol="1" fromWordArt="1">
            <a:prstTxWarp prst="textPlain">
              <a:avLst>
                <a:gd name="adj" fmla="val 50369"/>
              </a:avLst>
            </a:prstTxWarp>
            <a:normAutofit fontScale="90000"/>
          </a:bodyPr>
          <a:lstStyle/>
          <a:p>
            <a:pPr algn="ctr">
              <a:defRPr/>
            </a:pPr>
            <a: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    Чтобы умным, читающим    </a:t>
            </a:r>
            <a:b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росло поколение </a:t>
            </a:r>
          </a:p>
          <a:p>
            <a:pPr algn="ctr">
              <a:defRPr/>
            </a:pPr>
            <a: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 работу веду  </a:t>
            </a:r>
            <a:b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во всех  </a:t>
            </a:r>
            <a:b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направлениях </a:t>
            </a:r>
            <a:endParaRPr lang="ru-RU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6923C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6388" name="Picture 22" descr="MC90023396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895350"/>
            <a:ext cx="27717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8" descr="MC90023716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846138"/>
            <a:ext cx="20034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1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643834" cy="7858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2700" b="1" dirty="0" smtClean="0"/>
              <a:t>Искусство читать – это  искусство мыслить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                       </a:t>
            </a:r>
            <a:r>
              <a:rPr lang="ru-RU" sz="2700" b="1" dirty="0" smtClean="0"/>
              <a:t>Эмиль Фаге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411" name="Text Box 20"/>
          <p:cNvSpPr txBox="1">
            <a:spLocks noChangeArrowheads="1"/>
          </p:cNvSpPr>
          <p:nvPr/>
        </p:nvSpPr>
        <p:spPr bwMode="auto">
          <a:xfrm>
            <a:off x="0" y="2071688"/>
            <a:ext cx="4787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абонемент ,читальный зал </a:t>
            </a:r>
          </a:p>
          <a:p>
            <a:pPr algn="ctr" eaLnBrk="1" hangingPunct="1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28кв.м, 14 посадочных мест),</a:t>
            </a:r>
          </a:p>
          <a:p>
            <a:pPr algn="ctr" eaLnBrk="1" hangingPunct="1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книгохранилище  (40кв.м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Documents and Settings\user\Рабочий стол\Деятел метод\картинки_разн\iрис_кн_ком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873206"/>
            <a:ext cx="1428750" cy="1247775"/>
          </a:xfrm>
          <a:prstGeom prst="ellipse">
            <a:avLst/>
          </a:prstGeom>
          <a:noFill/>
        </p:spPr>
      </p:pic>
      <p:pic>
        <p:nvPicPr>
          <p:cNvPr id="17413" name="Picture 4" descr="C:\Documents and Settings\user\Рабочий стол\Деятел метод\картинки_разн\илл_чтение\илл_ч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50957">
            <a:off x="152400" y="201613"/>
            <a:ext cx="14287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0063" y="1285875"/>
            <a:ext cx="3429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Ресурсы ШБ:</a:t>
            </a:r>
          </a:p>
        </p:txBody>
      </p:sp>
      <p:pic>
        <p:nvPicPr>
          <p:cNvPr id="17416" name="Рисунок 10" descr="C:\Users\саша\Desktop\фото 14-15\фото чехов томе\Изображение 0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4" y="3774123"/>
            <a:ext cx="4227154" cy="263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саша\Desktop\фото 14-15\фото  на портфолио\_DSC50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52" y="1280255"/>
            <a:ext cx="3889848" cy="513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6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7"/>
          <p:cNvSpPr>
            <a:spLocks noChangeArrowheads="1"/>
          </p:cNvSpPr>
          <p:nvPr/>
        </p:nvSpPr>
        <p:spPr bwMode="auto">
          <a:xfrm>
            <a:off x="900113" y="260350"/>
            <a:ext cx="3384550" cy="2663825"/>
          </a:xfrm>
          <a:prstGeom prst="rightArrow">
            <a:avLst>
              <a:gd name="adj1" fmla="val 57565"/>
              <a:gd name="adj2" fmla="val 44281"/>
            </a:avLst>
          </a:prstGeom>
          <a:solidFill>
            <a:srgbClr val="FFFF00"/>
          </a:solidFill>
          <a:ln w="571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336600"/>
                </a:solidFill>
                <a:latin typeface="Bookman Old Style" pitchFamily="18" charset="0"/>
              </a:rPr>
              <a:t>Читальный</a:t>
            </a:r>
          </a:p>
          <a:p>
            <a:pPr algn="ctr"/>
            <a:r>
              <a:rPr lang="ru-RU" sz="2800" b="1">
                <a:solidFill>
                  <a:srgbClr val="336600"/>
                </a:solidFill>
                <a:latin typeface="Bookman Old Style" pitchFamily="18" charset="0"/>
              </a:rPr>
              <a:t>зал</a:t>
            </a:r>
          </a:p>
        </p:txBody>
      </p:sp>
      <p:sp>
        <p:nvSpPr>
          <p:cNvPr id="18435" name="AutoShape 8"/>
          <p:cNvSpPr>
            <a:spLocks noChangeArrowheads="1"/>
          </p:cNvSpPr>
          <p:nvPr/>
        </p:nvSpPr>
        <p:spPr bwMode="auto">
          <a:xfrm>
            <a:off x="4716463" y="4005263"/>
            <a:ext cx="3527425" cy="2592387"/>
          </a:xfrm>
          <a:prstGeom prst="leftArrow">
            <a:avLst>
              <a:gd name="adj1" fmla="val 52231"/>
              <a:gd name="adj2" fmla="val 45255"/>
            </a:avLst>
          </a:prstGeom>
          <a:solidFill>
            <a:srgbClr val="FFFF00"/>
          </a:solidFill>
          <a:ln w="571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336600"/>
                </a:solidFill>
                <a:latin typeface="Bookman Old Style" pitchFamily="18" charset="0"/>
              </a:rPr>
              <a:t>Абонемент </a:t>
            </a:r>
          </a:p>
        </p:txBody>
      </p:sp>
      <p:pic>
        <p:nvPicPr>
          <p:cNvPr id="18436" name="Рисунок 8" descr="E:\Фото\С.Н\_MG_3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671887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9" descr="E:\Фото\С.Н\_MG_35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765175"/>
            <a:ext cx="34480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570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5296"/>
            <a:ext cx="868680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Фонд школьной библиотеки составляет:</a:t>
            </a:r>
            <a:endParaRPr lang="ru-R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 flipH="1">
            <a:off x="223838" y="2141538"/>
            <a:ext cx="489585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latin typeface="Segoe Print" pitchFamily="2" charset="0"/>
                <a:ea typeface="SimSun" pitchFamily="2" charset="-122"/>
              </a:rPr>
              <a:t>Общий фонд – 14926</a:t>
            </a:r>
            <a:endParaRPr lang="ru-RU" sz="1400" b="1">
              <a:latin typeface="Segoe Print" pitchFamily="2" charset="0"/>
              <a:ea typeface="SimSun" pitchFamily="2" charset="-122"/>
            </a:endParaRPr>
          </a:p>
          <a:p>
            <a:pPr eaLnBrk="1" hangingPunct="1"/>
            <a:endParaRPr lang="ru-RU" sz="800">
              <a:latin typeface="Segoe Print" pitchFamily="2" charset="0"/>
              <a:ea typeface="SimSun" pitchFamily="2" charset="-122"/>
            </a:endParaRPr>
          </a:p>
          <a:p>
            <a:pPr eaLnBrk="1" hangingPunct="1"/>
            <a:r>
              <a:rPr lang="ru-RU" sz="2800" b="1">
                <a:latin typeface="Segoe Print" pitchFamily="2" charset="0"/>
                <a:ea typeface="SimSun" pitchFamily="2" charset="-122"/>
              </a:rPr>
              <a:t>Основной  фонд–11572, </a:t>
            </a:r>
            <a:endParaRPr lang="ru-RU" sz="800" b="1">
              <a:latin typeface="Segoe Print" pitchFamily="2" charset="0"/>
              <a:ea typeface="SimSun" pitchFamily="2" charset="-122"/>
            </a:endParaRPr>
          </a:p>
          <a:p>
            <a:pPr eaLnBrk="1" hangingPunct="1"/>
            <a:endParaRPr lang="ru-RU" sz="800" b="1">
              <a:latin typeface="Segoe Print" pitchFamily="2" charset="0"/>
              <a:ea typeface="SimSun" pitchFamily="2" charset="-122"/>
            </a:endParaRPr>
          </a:p>
          <a:p>
            <a:pPr eaLnBrk="1" hangingPunct="1"/>
            <a:r>
              <a:rPr lang="ru-RU" sz="2800" b="1">
                <a:solidFill>
                  <a:srgbClr val="000000"/>
                </a:solidFill>
                <a:latin typeface="Segoe Print" pitchFamily="2" charset="0"/>
                <a:ea typeface="SimSun" pitchFamily="2" charset="-122"/>
              </a:rPr>
              <a:t>Учебный фонд- 3354</a:t>
            </a:r>
            <a:endParaRPr lang="ru-RU" sz="2800" b="1">
              <a:latin typeface="Segoe Print" pitchFamily="2" charset="0"/>
              <a:ea typeface="SimSun" pitchFamily="2" charset="-122"/>
            </a:endParaRPr>
          </a:p>
          <a:p>
            <a:pPr eaLnBrk="1" hangingPunct="1"/>
            <a:endParaRPr lang="ru-RU" sz="800" b="1">
              <a:latin typeface="Segoe Print" pitchFamily="2" charset="0"/>
              <a:ea typeface="SimSun" pitchFamily="2" charset="-122"/>
            </a:endParaRPr>
          </a:p>
          <a:p>
            <a:pPr eaLnBrk="1" hangingPunct="1"/>
            <a:r>
              <a:rPr lang="ru-RU" sz="2800" b="1">
                <a:latin typeface="Segoe Print" pitchFamily="2" charset="0"/>
                <a:ea typeface="SimSun" pitchFamily="2" charset="-122"/>
              </a:rPr>
              <a:t>Периодических изданий –</a:t>
            </a:r>
          </a:p>
          <a:p>
            <a:pPr eaLnBrk="1" hangingPunct="1"/>
            <a:r>
              <a:rPr lang="ru-RU" sz="2800" b="1">
                <a:latin typeface="Segoe Print" pitchFamily="2" charset="0"/>
                <a:ea typeface="SimSun" pitchFamily="2" charset="-122"/>
              </a:rPr>
              <a:t> 14(наименований)</a:t>
            </a:r>
          </a:p>
          <a:p>
            <a:pPr eaLnBrk="1" hangingPunct="1"/>
            <a:endParaRPr lang="ru-RU" sz="3600" b="1">
              <a:latin typeface="Franklin Gothic Book" pitchFamily="34" charset="0"/>
            </a:endParaRPr>
          </a:p>
          <a:p>
            <a:pPr eaLnBrk="1" hangingPunct="1"/>
            <a:endParaRPr lang="ru-RU" sz="3600">
              <a:latin typeface="Franklin Gothic Book" pitchFamily="34" charset="0"/>
            </a:endParaRPr>
          </a:p>
          <a:p>
            <a:pPr eaLnBrk="1" hangingPunct="1"/>
            <a:endParaRPr lang="ru-RU" sz="3600" b="1">
              <a:latin typeface="Franklin Gothic Book" pitchFamily="34" charset="0"/>
            </a:endParaRPr>
          </a:p>
        </p:txBody>
      </p:sp>
      <p:pic>
        <p:nvPicPr>
          <p:cNvPr id="19460" name="Picture 2" descr="G:\маме2\картинки читаем\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636838"/>
            <a:ext cx="40624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http://i54.fastpic.ru/big/2012/1229/34/e7e3f48a3ae72ac1256580bbd918ec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800600"/>
            <a:ext cx="2087563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http://www.southlebanon.org/wp-content/uploads/2013/04/161937thumbnail-php-file-6025533481619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884738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32181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116013" y="260350"/>
            <a:ext cx="691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7921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60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71563" y="3214688"/>
            <a:ext cx="69135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Алфавитный каталог – 1;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Систематический каталог – 1;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Картотека учебников -1;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Электронный каталог учебников –  1;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Имеются папки и подборки по актуальным темам.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17859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00FF"/>
                </a:solidFill>
                <a:effectLst/>
                <a:latin typeface="Comic Sans MS" pitchFamily="66" charset="0"/>
              </a:rPr>
              <a:t>Справочно-библиографический аппарат: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084763"/>
            <a:ext cx="6629400" cy="1439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Оснащение библиотеки</a:t>
            </a: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компьютер, телевизор, магнитофон</a:t>
            </a:r>
            <a:endParaRPr lang="ru-RU" sz="2800" smtClean="0">
              <a:solidFill>
                <a:srgbClr val="0000FF"/>
              </a:solidFill>
            </a:endParaRPr>
          </a:p>
        </p:txBody>
      </p:sp>
      <p:pic>
        <p:nvPicPr>
          <p:cNvPr id="21511" name="Picture 1" descr="E:\Картинки Орловки\картинки план 22\img_chit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214563"/>
            <a:ext cx="1905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E:\Картинки Орловки\картинки читаем\9002f458a6e5d3342ad48cf679567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14563"/>
            <a:ext cx="242887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>
            <a:fillRect/>
          </a:stretch>
        </p:blipFill>
        <p:spPr bwMode="auto">
          <a:xfrm>
            <a:off x="7358063" y="4786313"/>
            <a:ext cx="16049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43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353</Words>
  <Application>Microsoft Office PowerPoint</Application>
  <PresentationFormat>Экран (4:3)</PresentationFormat>
  <Paragraphs>133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МОЯ  Школьная  библиотека</vt:lpstr>
      <vt:lpstr>Добро пожаловать в  Широковскую Школьную библиотеку! </vt:lpstr>
      <vt:lpstr>Презентация PowerPoint</vt:lpstr>
      <vt:lpstr>Презентация PowerPoint</vt:lpstr>
      <vt:lpstr>     Чтобы умным, читающим      росло поколение    работу веду    во всех    направлениях </vt:lpstr>
      <vt:lpstr>  Искусство читать – это  искусство мыслить                                                                           Эмиль Фаге </vt:lpstr>
      <vt:lpstr>Презентация PowerPoint</vt:lpstr>
      <vt:lpstr>Фонд школьной библиотеки составляет:</vt:lpstr>
      <vt:lpstr>Справочно-библиографический аппарат:</vt:lpstr>
      <vt:lpstr>Аналитика за 2014-15 уч.год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 Школьная  библиотека</dc:title>
  <dc:creator>админ</dc:creator>
  <cp:lastModifiedBy>саша</cp:lastModifiedBy>
  <cp:revision>2</cp:revision>
  <dcterms:created xsi:type="dcterms:W3CDTF">2015-11-29T18:51:49Z</dcterms:created>
  <dcterms:modified xsi:type="dcterms:W3CDTF">2015-11-29T19:11:51Z</dcterms:modified>
</cp:coreProperties>
</file>