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Horizon" charset="1" panose="02000500000000000000"/>
      <p:regular r:id="rId13"/>
    </p:embeddedFont>
    <p:embeddedFont>
      <p:font typeface="Open Sauce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5.png" Type="http://schemas.openxmlformats.org/officeDocument/2006/relationships/image"/><Relationship Id="rId13" Target="../media/image46.svg" Type="http://schemas.openxmlformats.org/officeDocument/2006/relationships/image"/><Relationship Id="rId14" Target="../media/image47.png" Type="http://schemas.openxmlformats.org/officeDocument/2006/relationships/image"/><Relationship Id="rId15" Target="../media/image48.svg" Type="http://schemas.openxmlformats.org/officeDocument/2006/relationships/image"/><Relationship Id="rId16" Target="../media/image49.png" Type="http://schemas.openxmlformats.org/officeDocument/2006/relationships/image"/><Relationship Id="rId17" Target="../media/image50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35.png" Type="http://schemas.openxmlformats.org/officeDocument/2006/relationships/image"/><Relationship Id="rId20" Target="../media/image21.png" Type="http://schemas.openxmlformats.org/officeDocument/2006/relationships/image"/><Relationship Id="rId21" Target="../media/image22.svg" Type="http://schemas.openxmlformats.org/officeDocument/2006/relationships/image"/><Relationship Id="rId22" Target="../media/image51.png" Type="http://schemas.openxmlformats.org/officeDocument/2006/relationships/image"/><Relationship Id="rId23" Target="../media/image52.sv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5.png" Type="http://schemas.openxmlformats.org/officeDocument/2006/relationships/image"/><Relationship Id="rId15" Target="../media/image6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51.png" Type="http://schemas.openxmlformats.org/officeDocument/2006/relationships/image"/><Relationship Id="rId19" Target="../media/image52.svg" Type="http://schemas.openxmlformats.org/officeDocument/2006/relationships/image"/><Relationship Id="rId2" Target="../media/image53.png" Type="http://schemas.openxmlformats.org/officeDocument/2006/relationships/image"/><Relationship Id="rId3" Target="../media/image54.sv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.png" Type="http://schemas.openxmlformats.org/officeDocument/2006/relationships/image"/><Relationship Id="rId13" Target="../media/image6.svg" Type="http://schemas.openxmlformats.org/officeDocument/2006/relationships/image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5.png" Type="http://schemas.openxmlformats.org/officeDocument/2006/relationships/image"/><Relationship Id="rId15" Target="../media/image6.svg" Type="http://schemas.openxmlformats.org/officeDocument/2006/relationships/image"/><Relationship Id="rId16" Target="../media/image21.png" Type="http://schemas.openxmlformats.org/officeDocument/2006/relationships/image"/><Relationship Id="rId17" Target="../media/image22.svg" Type="http://schemas.openxmlformats.org/officeDocument/2006/relationships/image"/><Relationship Id="rId18" Target="../media/image51.png" Type="http://schemas.openxmlformats.org/officeDocument/2006/relationships/image"/><Relationship Id="rId19" Target="../media/image52.svg" Type="http://schemas.openxmlformats.org/officeDocument/2006/relationships/image"/><Relationship Id="rId2" Target="../media/image53.png" Type="http://schemas.openxmlformats.org/officeDocument/2006/relationships/image"/><Relationship Id="rId3" Target="../media/image54.sv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.png" Type="http://schemas.openxmlformats.org/officeDocument/2006/relationships/image"/><Relationship Id="rId13" Target="../media/image6.svg" Type="http://schemas.openxmlformats.org/officeDocument/2006/relationships/image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7.png" Type="http://schemas.openxmlformats.org/officeDocument/2006/relationships/image"/><Relationship Id="rId13" Target="../media/image48.svg" Type="http://schemas.openxmlformats.org/officeDocument/2006/relationships/image"/><Relationship Id="rId14" Target="../media/image49.png" Type="http://schemas.openxmlformats.org/officeDocument/2006/relationships/image"/><Relationship Id="rId15" Target="../media/image50.svg" Type="http://schemas.openxmlformats.org/officeDocument/2006/relationships/image"/><Relationship Id="rId16" Target="../media/image17.png" Type="http://schemas.openxmlformats.org/officeDocument/2006/relationships/image"/><Relationship Id="rId17" Target="../media/image18.sv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35.png" Type="http://schemas.openxmlformats.org/officeDocument/2006/relationships/image"/><Relationship Id="rId20" Target="../media/image51.png" Type="http://schemas.openxmlformats.org/officeDocument/2006/relationships/image"/><Relationship Id="rId21" Target="../media/image52.sv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32112" y="623794"/>
            <a:ext cx="9039412" cy="9039412"/>
          </a:xfrm>
          <a:custGeom>
            <a:avLst/>
            <a:gdLst/>
            <a:ahLst/>
            <a:cxnLst/>
            <a:rect r="r" b="b" t="t" l="l"/>
            <a:pathLst>
              <a:path h="9039412" w="9039412">
                <a:moveTo>
                  <a:pt x="0" y="0"/>
                </a:moveTo>
                <a:lnTo>
                  <a:pt x="9039412" y="0"/>
                </a:lnTo>
                <a:lnTo>
                  <a:pt x="9039412" y="9039412"/>
                </a:lnTo>
                <a:lnTo>
                  <a:pt x="0" y="90394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74041" y="868092"/>
            <a:ext cx="447707" cy="739457"/>
          </a:xfrm>
          <a:custGeom>
            <a:avLst/>
            <a:gdLst/>
            <a:ahLst/>
            <a:cxnLst/>
            <a:rect r="r" b="b" t="t" l="l"/>
            <a:pathLst>
              <a:path h="739457" w="447707">
                <a:moveTo>
                  <a:pt x="0" y="0"/>
                </a:moveTo>
                <a:lnTo>
                  <a:pt x="447708" y="0"/>
                </a:lnTo>
                <a:lnTo>
                  <a:pt x="447708" y="739456"/>
                </a:lnTo>
                <a:lnTo>
                  <a:pt x="0" y="7394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18490" y="823660"/>
            <a:ext cx="448954" cy="783888"/>
          </a:xfrm>
          <a:custGeom>
            <a:avLst/>
            <a:gdLst/>
            <a:ahLst/>
            <a:cxnLst/>
            <a:rect r="r" b="b" t="t" l="l"/>
            <a:pathLst>
              <a:path h="783888" w="448954">
                <a:moveTo>
                  <a:pt x="0" y="0"/>
                </a:moveTo>
                <a:lnTo>
                  <a:pt x="448954" y="0"/>
                </a:lnTo>
                <a:lnTo>
                  <a:pt x="448954" y="783888"/>
                </a:lnTo>
                <a:lnTo>
                  <a:pt x="0" y="7838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544927" y="794828"/>
            <a:ext cx="404882" cy="812720"/>
          </a:xfrm>
          <a:custGeom>
            <a:avLst/>
            <a:gdLst/>
            <a:ahLst/>
            <a:cxnLst/>
            <a:rect r="r" b="b" t="t" l="l"/>
            <a:pathLst>
              <a:path h="812720" w="404882">
                <a:moveTo>
                  <a:pt x="0" y="0"/>
                </a:moveTo>
                <a:lnTo>
                  <a:pt x="404883" y="0"/>
                </a:lnTo>
                <a:lnTo>
                  <a:pt x="404883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77698" y="794828"/>
            <a:ext cx="403405" cy="812720"/>
          </a:xfrm>
          <a:custGeom>
            <a:avLst/>
            <a:gdLst/>
            <a:ahLst/>
            <a:cxnLst/>
            <a:rect r="r" b="b" t="t" l="l"/>
            <a:pathLst>
              <a:path h="812720" w="403405">
                <a:moveTo>
                  <a:pt x="0" y="0"/>
                </a:moveTo>
                <a:lnTo>
                  <a:pt x="403405" y="0"/>
                </a:lnTo>
                <a:lnTo>
                  <a:pt x="403405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52289" y="794828"/>
            <a:ext cx="382717" cy="812720"/>
          </a:xfrm>
          <a:custGeom>
            <a:avLst/>
            <a:gdLst/>
            <a:ahLst/>
            <a:cxnLst/>
            <a:rect r="r" b="b" t="t" l="l"/>
            <a:pathLst>
              <a:path h="812720" w="382717">
                <a:moveTo>
                  <a:pt x="0" y="0"/>
                </a:moveTo>
                <a:lnTo>
                  <a:pt x="382717" y="0"/>
                </a:lnTo>
                <a:lnTo>
                  <a:pt x="382717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91042" y="868092"/>
            <a:ext cx="447707" cy="739457"/>
          </a:xfrm>
          <a:custGeom>
            <a:avLst/>
            <a:gdLst/>
            <a:ahLst/>
            <a:cxnLst/>
            <a:rect r="r" b="b" t="t" l="l"/>
            <a:pathLst>
              <a:path h="739457" w="447707">
                <a:moveTo>
                  <a:pt x="0" y="0"/>
                </a:moveTo>
                <a:lnTo>
                  <a:pt x="447707" y="0"/>
                </a:lnTo>
                <a:lnTo>
                  <a:pt x="447707" y="739456"/>
                </a:lnTo>
                <a:lnTo>
                  <a:pt x="0" y="7394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15608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43680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275823" y="794828"/>
            <a:ext cx="382717" cy="812720"/>
          </a:xfrm>
          <a:custGeom>
            <a:avLst/>
            <a:gdLst/>
            <a:ahLst/>
            <a:cxnLst/>
            <a:rect r="r" b="b" t="t" l="l"/>
            <a:pathLst>
              <a:path h="812720" w="382717">
                <a:moveTo>
                  <a:pt x="0" y="0"/>
                </a:moveTo>
                <a:lnTo>
                  <a:pt x="382717" y="0"/>
                </a:lnTo>
                <a:lnTo>
                  <a:pt x="382717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68515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382527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548081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652289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770536" y="823660"/>
            <a:ext cx="448954" cy="783888"/>
          </a:xfrm>
          <a:custGeom>
            <a:avLst/>
            <a:gdLst/>
            <a:ahLst/>
            <a:cxnLst/>
            <a:rect r="r" b="b" t="t" l="l"/>
            <a:pathLst>
              <a:path h="783888" w="448954">
                <a:moveTo>
                  <a:pt x="0" y="0"/>
                </a:moveTo>
                <a:lnTo>
                  <a:pt x="448954" y="0"/>
                </a:lnTo>
                <a:lnTo>
                  <a:pt x="448954" y="783888"/>
                </a:lnTo>
                <a:lnTo>
                  <a:pt x="0" y="7838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70536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898607" y="1999963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874041" y="8685025"/>
            <a:ext cx="447707" cy="739457"/>
          </a:xfrm>
          <a:custGeom>
            <a:avLst/>
            <a:gdLst/>
            <a:ahLst/>
            <a:cxnLst/>
            <a:rect r="r" b="b" t="t" l="l"/>
            <a:pathLst>
              <a:path h="739457" w="447707">
                <a:moveTo>
                  <a:pt x="0" y="0"/>
                </a:moveTo>
                <a:lnTo>
                  <a:pt x="447708" y="0"/>
                </a:lnTo>
                <a:lnTo>
                  <a:pt x="447708" y="739457"/>
                </a:lnTo>
                <a:lnTo>
                  <a:pt x="0" y="7394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093301" y="8640594"/>
            <a:ext cx="448954" cy="783888"/>
          </a:xfrm>
          <a:custGeom>
            <a:avLst/>
            <a:gdLst/>
            <a:ahLst/>
            <a:cxnLst/>
            <a:rect r="r" b="b" t="t" l="l"/>
            <a:pathLst>
              <a:path h="783888" w="448954">
                <a:moveTo>
                  <a:pt x="0" y="0"/>
                </a:moveTo>
                <a:lnTo>
                  <a:pt x="448954" y="0"/>
                </a:lnTo>
                <a:lnTo>
                  <a:pt x="448954" y="783888"/>
                </a:lnTo>
                <a:lnTo>
                  <a:pt x="0" y="7838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544927" y="8611762"/>
            <a:ext cx="404882" cy="812720"/>
          </a:xfrm>
          <a:custGeom>
            <a:avLst/>
            <a:gdLst/>
            <a:ahLst/>
            <a:cxnLst/>
            <a:rect r="r" b="b" t="t" l="l"/>
            <a:pathLst>
              <a:path h="812720" w="404882">
                <a:moveTo>
                  <a:pt x="0" y="0"/>
                </a:moveTo>
                <a:lnTo>
                  <a:pt x="404883" y="0"/>
                </a:lnTo>
                <a:lnTo>
                  <a:pt x="404883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377698" y="8611762"/>
            <a:ext cx="403405" cy="812720"/>
          </a:xfrm>
          <a:custGeom>
            <a:avLst/>
            <a:gdLst/>
            <a:ahLst/>
            <a:cxnLst/>
            <a:rect r="r" b="b" t="t" l="l"/>
            <a:pathLst>
              <a:path h="812720" w="403405">
                <a:moveTo>
                  <a:pt x="0" y="0"/>
                </a:moveTo>
                <a:lnTo>
                  <a:pt x="403405" y="0"/>
                </a:lnTo>
                <a:lnTo>
                  <a:pt x="403405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652289" y="8611762"/>
            <a:ext cx="382717" cy="812720"/>
          </a:xfrm>
          <a:custGeom>
            <a:avLst/>
            <a:gdLst/>
            <a:ahLst/>
            <a:cxnLst/>
            <a:rect r="r" b="b" t="t" l="l"/>
            <a:pathLst>
              <a:path h="812720" w="382717">
                <a:moveTo>
                  <a:pt x="0" y="0"/>
                </a:moveTo>
                <a:lnTo>
                  <a:pt x="382717" y="0"/>
                </a:lnTo>
                <a:lnTo>
                  <a:pt x="382717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8991042" y="8685025"/>
            <a:ext cx="447707" cy="739457"/>
          </a:xfrm>
          <a:custGeom>
            <a:avLst/>
            <a:gdLst/>
            <a:ahLst/>
            <a:cxnLst/>
            <a:rect r="r" b="b" t="t" l="l"/>
            <a:pathLst>
              <a:path h="739457" w="447707">
                <a:moveTo>
                  <a:pt x="0" y="0"/>
                </a:moveTo>
                <a:lnTo>
                  <a:pt x="447707" y="0"/>
                </a:lnTo>
                <a:lnTo>
                  <a:pt x="447707" y="739457"/>
                </a:lnTo>
                <a:lnTo>
                  <a:pt x="0" y="7394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015608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276444" y="8611762"/>
            <a:ext cx="382717" cy="812720"/>
          </a:xfrm>
          <a:custGeom>
            <a:avLst/>
            <a:gdLst/>
            <a:ahLst/>
            <a:cxnLst/>
            <a:rect r="r" b="b" t="t" l="l"/>
            <a:pathLst>
              <a:path h="812720" w="382717">
                <a:moveTo>
                  <a:pt x="0" y="0"/>
                </a:moveTo>
                <a:lnTo>
                  <a:pt x="382717" y="0"/>
                </a:lnTo>
                <a:lnTo>
                  <a:pt x="382717" y="812720"/>
                </a:lnTo>
                <a:lnTo>
                  <a:pt x="0" y="81272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267894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394036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3520179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646322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5745346" y="8640594"/>
            <a:ext cx="448954" cy="783888"/>
          </a:xfrm>
          <a:custGeom>
            <a:avLst/>
            <a:gdLst/>
            <a:ahLst/>
            <a:cxnLst/>
            <a:rect r="r" b="b" t="t" l="l"/>
            <a:pathLst>
              <a:path h="783888" w="448954">
                <a:moveTo>
                  <a:pt x="0" y="0"/>
                </a:moveTo>
                <a:lnTo>
                  <a:pt x="448954" y="0"/>
                </a:lnTo>
                <a:lnTo>
                  <a:pt x="448954" y="783888"/>
                </a:lnTo>
                <a:lnTo>
                  <a:pt x="0" y="7838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5772465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6898607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6" y="0"/>
                </a:lnTo>
                <a:lnTo>
                  <a:pt x="398576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true" flipV="false" rot="-1718863">
            <a:off x="-889049" y="413638"/>
            <a:ext cx="3359342" cy="1716318"/>
          </a:xfrm>
          <a:custGeom>
            <a:avLst/>
            <a:gdLst/>
            <a:ahLst/>
            <a:cxnLst/>
            <a:rect r="r" b="b" t="t" l="l"/>
            <a:pathLst>
              <a:path h="1716318" w="3359342">
                <a:moveTo>
                  <a:pt x="3359342" y="0"/>
                </a:moveTo>
                <a:lnTo>
                  <a:pt x="0" y="0"/>
                </a:lnTo>
                <a:lnTo>
                  <a:pt x="0" y="1716318"/>
                </a:lnTo>
                <a:lnTo>
                  <a:pt x="3359342" y="1716318"/>
                </a:lnTo>
                <a:lnTo>
                  <a:pt x="3359342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120968" y="2234572"/>
            <a:ext cx="6739619" cy="4244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72"/>
              </a:lnSpc>
            </a:pPr>
            <a:r>
              <a:rPr lang="en-US" sz="62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Влияние шахмат на психологическое развитие дошкольников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053139" y="7687930"/>
            <a:ext cx="3366109" cy="1847665"/>
            <a:chOff x="0" y="0"/>
            <a:chExt cx="4488146" cy="2463553"/>
          </a:xfrm>
        </p:grpSpPr>
        <p:sp>
          <p:nvSpPr>
            <p:cNvPr name="AutoShape 37" id="37"/>
            <p:cNvSpPr/>
            <p:nvPr/>
          </p:nvSpPr>
          <p:spPr>
            <a:xfrm rot="0">
              <a:off x="0" y="0"/>
              <a:ext cx="4488146" cy="2463553"/>
            </a:xfrm>
            <a:prstGeom prst="rect">
              <a:avLst/>
            </a:prstGeom>
            <a:solidFill>
              <a:srgbClr val="FF9EF2"/>
            </a:solid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362639" y="364050"/>
              <a:ext cx="3762868" cy="16617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80"/>
                </a:lnSpc>
              </a:pPr>
              <a:r>
                <a:rPr lang="en-US" sz="3000">
                  <a:solidFill>
                    <a:srgbClr val="303030"/>
                  </a:solidFill>
                  <a:latin typeface="Horizon"/>
                  <a:ea typeface="Horizon"/>
                  <a:cs typeface="Horizon"/>
                  <a:sym typeface="Horizon"/>
                </a:rPr>
                <a:t>педагог-психолог Маслова А.Е.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-631769">
            <a:off x="4112667" y="6526890"/>
            <a:ext cx="613163" cy="926483"/>
          </a:xfrm>
          <a:custGeom>
            <a:avLst/>
            <a:gdLst/>
            <a:ahLst/>
            <a:cxnLst/>
            <a:rect r="r" b="b" t="t" l="l"/>
            <a:pathLst>
              <a:path h="926483" w="613163">
                <a:moveTo>
                  <a:pt x="0" y="0"/>
                </a:moveTo>
                <a:lnTo>
                  <a:pt x="613163" y="0"/>
                </a:lnTo>
                <a:lnTo>
                  <a:pt x="613163" y="926483"/>
                </a:lnTo>
                <a:lnTo>
                  <a:pt x="0" y="92648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-608928">
            <a:off x="4913288" y="7330026"/>
            <a:ext cx="1986883" cy="1986883"/>
          </a:xfrm>
          <a:custGeom>
            <a:avLst/>
            <a:gdLst/>
            <a:ahLst/>
            <a:cxnLst/>
            <a:rect r="r" b="b" t="t" l="l"/>
            <a:pathLst>
              <a:path h="1986883" w="1986883">
                <a:moveTo>
                  <a:pt x="0" y="0"/>
                </a:moveTo>
                <a:lnTo>
                  <a:pt x="1986884" y="0"/>
                </a:lnTo>
                <a:lnTo>
                  <a:pt x="1986884" y="1986883"/>
                </a:lnTo>
                <a:lnTo>
                  <a:pt x="0" y="1986883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1205045">
            <a:off x="6945582" y="8251110"/>
            <a:ext cx="1182335" cy="1890361"/>
          </a:xfrm>
          <a:custGeom>
            <a:avLst/>
            <a:gdLst/>
            <a:ahLst/>
            <a:cxnLst/>
            <a:rect r="r" b="b" t="t" l="l"/>
            <a:pathLst>
              <a:path h="1890361" w="1182335">
                <a:moveTo>
                  <a:pt x="0" y="0"/>
                </a:moveTo>
                <a:lnTo>
                  <a:pt x="1182334" y="0"/>
                </a:lnTo>
                <a:lnTo>
                  <a:pt x="1182334" y="1890361"/>
                </a:lnTo>
                <a:lnTo>
                  <a:pt x="0" y="1890361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0141751" y="7565068"/>
            <a:ext cx="398575" cy="716394"/>
          </a:xfrm>
          <a:custGeom>
            <a:avLst/>
            <a:gdLst/>
            <a:ahLst/>
            <a:cxnLst/>
            <a:rect r="r" b="b" t="t" l="l"/>
            <a:pathLst>
              <a:path h="716394" w="398575">
                <a:moveTo>
                  <a:pt x="0" y="0"/>
                </a:moveTo>
                <a:lnTo>
                  <a:pt x="398575" y="0"/>
                </a:lnTo>
                <a:lnTo>
                  <a:pt x="398575" y="716394"/>
                </a:lnTo>
                <a:lnTo>
                  <a:pt x="0" y="71639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02176" y="2025542"/>
            <a:ext cx="9283648" cy="1176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68"/>
              </a:lnSpc>
            </a:pPr>
            <a:r>
              <a:rPr lang="en-US" sz="7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Шахматы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58698" y="-387137"/>
            <a:ext cx="2262491" cy="2468988"/>
          </a:xfrm>
          <a:custGeom>
            <a:avLst/>
            <a:gdLst/>
            <a:ahLst/>
            <a:cxnLst/>
            <a:rect r="r" b="b" t="t" l="l"/>
            <a:pathLst>
              <a:path h="2468988" w="2262491">
                <a:moveTo>
                  <a:pt x="0" y="0"/>
                </a:moveTo>
                <a:lnTo>
                  <a:pt x="2262491" y="0"/>
                </a:lnTo>
                <a:lnTo>
                  <a:pt x="2262491" y="2468988"/>
                </a:lnTo>
                <a:lnTo>
                  <a:pt x="0" y="2468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59107">
            <a:off x="972575" y="7830781"/>
            <a:ext cx="2459488" cy="2853837"/>
          </a:xfrm>
          <a:custGeom>
            <a:avLst/>
            <a:gdLst/>
            <a:ahLst/>
            <a:cxnLst/>
            <a:rect r="r" b="b" t="t" l="l"/>
            <a:pathLst>
              <a:path h="2853837" w="2459488">
                <a:moveTo>
                  <a:pt x="0" y="0"/>
                </a:moveTo>
                <a:lnTo>
                  <a:pt x="2459488" y="0"/>
                </a:lnTo>
                <a:lnTo>
                  <a:pt x="2459488" y="2853836"/>
                </a:lnTo>
                <a:lnTo>
                  <a:pt x="0" y="2853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27119" y="258740"/>
            <a:ext cx="3162421" cy="2242444"/>
          </a:xfrm>
          <a:custGeom>
            <a:avLst/>
            <a:gdLst/>
            <a:ahLst/>
            <a:cxnLst/>
            <a:rect r="r" b="b" t="t" l="l"/>
            <a:pathLst>
              <a:path h="2242444" w="3162421">
                <a:moveTo>
                  <a:pt x="0" y="0"/>
                </a:moveTo>
                <a:lnTo>
                  <a:pt x="3162421" y="0"/>
                </a:lnTo>
                <a:lnTo>
                  <a:pt x="3162421" y="2242444"/>
                </a:lnTo>
                <a:lnTo>
                  <a:pt x="0" y="2242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71704">
            <a:off x="-84616" y="3089692"/>
            <a:ext cx="3610592" cy="1161954"/>
          </a:xfrm>
          <a:custGeom>
            <a:avLst/>
            <a:gdLst/>
            <a:ahLst/>
            <a:cxnLst/>
            <a:rect r="r" b="b" t="t" l="l"/>
            <a:pathLst>
              <a:path h="1161954" w="3610592">
                <a:moveTo>
                  <a:pt x="0" y="0"/>
                </a:moveTo>
                <a:lnTo>
                  <a:pt x="3610592" y="0"/>
                </a:lnTo>
                <a:lnTo>
                  <a:pt x="3610592" y="1161954"/>
                </a:lnTo>
                <a:lnTo>
                  <a:pt x="0" y="11619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51024">
            <a:off x="15943090" y="2762986"/>
            <a:ext cx="1245278" cy="1831292"/>
          </a:xfrm>
          <a:custGeom>
            <a:avLst/>
            <a:gdLst/>
            <a:ahLst/>
            <a:cxnLst/>
            <a:rect r="r" b="b" t="t" l="l"/>
            <a:pathLst>
              <a:path h="1831292" w="1245278">
                <a:moveTo>
                  <a:pt x="0" y="0"/>
                </a:moveTo>
                <a:lnTo>
                  <a:pt x="1245279" y="0"/>
                </a:lnTo>
                <a:lnTo>
                  <a:pt x="1245279" y="1831292"/>
                </a:lnTo>
                <a:lnTo>
                  <a:pt x="0" y="18312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32326">
            <a:off x="12789097" y="8726590"/>
            <a:ext cx="3368441" cy="1243261"/>
          </a:xfrm>
          <a:custGeom>
            <a:avLst/>
            <a:gdLst/>
            <a:ahLst/>
            <a:cxnLst/>
            <a:rect r="r" b="b" t="t" l="l"/>
            <a:pathLst>
              <a:path h="1243261" w="3368441">
                <a:moveTo>
                  <a:pt x="0" y="0"/>
                </a:moveTo>
                <a:lnTo>
                  <a:pt x="3368441" y="0"/>
                </a:lnTo>
                <a:lnTo>
                  <a:pt x="3368441" y="1243261"/>
                </a:lnTo>
                <a:lnTo>
                  <a:pt x="0" y="12432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901760">
            <a:off x="16440816" y="7540782"/>
            <a:ext cx="2027714" cy="2053854"/>
          </a:xfrm>
          <a:custGeom>
            <a:avLst/>
            <a:gdLst/>
            <a:ahLst/>
            <a:cxnLst/>
            <a:rect r="r" b="b" t="t" l="l"/>
            <a:pathLst>
              <a:path h="2053854" w="2027714">
                <a:moveTo>
                  <a:pt x="0" y="0"/>
                </a:moveTo>
                <a:lnTo>
                  <a:pt x="2027714" y="0"/>
                </a:lnTo>
                <a:lnTo>
                  <a:pt x="2027714" y="2053854"/>
                </a:lnTo>
                <a:lnTo>
                  <a:pt x="0" y="20538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164784">
            <a:off x="1391084" y="6006562"/>
            <a:ext cx="1279542" cy="1028287"/>
          </a:xfrm>
          <a:custGeom>
            <a:avLst/>
            <a:gdLst/>
            <a:ahLst/>
            <a:cxnLst/>
            <a:rect r="r" b="b" t="t" l="l"/>
            <a:pathLst>
              <a:path h="1028287" w="1279542">
                <a:moveTo>
                  <a:pt x="0" y="0"/>
                </a:moveTo>
                <a:lnTo>
                  <a:pt x="1279542" y="0"/>
                </a:lnTo>
                <a:lnTo>
                  <a:pt x="1279542" y="1028286"/>
                </a:lnTo>
                <a:lnTo>
                  <a:pt x="0" y="10282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482164" y="3865015"/>
            <a:ext cx="5323671" cy="3705962"/>
            <a:chOff x="0" y="0"/>
            <a:chExt cx="7098228" cy="4941283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7098228" cy="4941283"/>
              <a:chOff x="0" y="0"/>
              <a:chExt cx="3472874" cy="2427288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3472874" cy="2427288"/>
              </a:xfrm>
              <a:custGeom>
                <a:avLst/>
                <a:gdLst/>
                <a:ahLst/>
                <a:cxnLst/>
                <a:rect r="r" b="b" t="t" l="l"/>
                <a:pathLst>
                  <a:path h="2427288" w="3472874">
                    <a:moveTo>
                      <a:pt x="3348414" y="2427288"/>
                    </a:moveTo>
                    <a:lnTo>
                      <a:pt x="124460" y="2427288"/>
                    </a:lnTo>
                    <a:cubicBezTo>
                      <a:pt x="55880" y="2427288"/>
                      <a:pt x="0" y="2371408"/>
                      <a:pt x="0" y="230282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48414" y="0"/>
                    </a:lnTo>
                    <a:cubicBezTo>
                      <a:pt x="3416994" y="0"/>
                      <a:pt x="3472874" y="55880"/>
                      <a:pt x="3472874" y="124460"/>
                    </a:cubicBezTo>
                    <a:lnTo>
                      <a:pt x="3472874" y="2302828"/>
                    </a:lnTo>
                    <a:cubicBezTo>
                      <a:pt x="3472874" y="2371408"/>
                      <a:pt x="3416994" y="2427288"/>
                      <a:pt x="3348414" y="2427288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395067" y="215218"/>
              <a:ext cx="5326106" cy="38112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49"/>
                </a:lnSpc>
                <a:spcBef>
                  <a:spcPct val="0"/>
                </a:spcBef>
              </a:pPr>
              <a:r>
                <a:rPr lang="en-US" sz="30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– это древняя игра, которая сочетает в себе логику, стратегию и творчество.</a:t>
              </a:r>
              <a:r>
                <a:rPr lang="en-US" sz="30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1894325">
            <a:off x="16605085" y="5414406"/>
            <a:ext cx="666251" cy="1163295"/>
          </a:xfrm>
          <a:custGeom>
            <a:avLst/>
            <a:gdLst/>
            <a:ahLst/>
            <a:cxnLst/>
            <a:rect r="r" b="b" t="t" l="l"/>
            <a:pathLst>
              <a:path h="1163295" w="666251">
                <a:moveTo>
                  <a:pt x="0" y="0"/>
                </a:moveTo>
                <a:lnTo>
                  <a:pt x="666251" y="0"/>
                </a:lnTo>
                <a:lnTo>
                  <a:pt x="666251" y="1163295"/>
                </a:lnTo>
                <a:lnTo>
                  <a:pt x="0" y="116329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084581">
            <a:off x="698076" y="4622142"/>
            <a:ext cx="661248" cy="1332186"/>
          </a:xfrm>
          <a:custGeom>
            <a:avLst/>
            <a:gdLst/>
            <a:ahLst/>
            <a:cxnLst/>
            <a:rect r="r" b="b" t="t" l="l"/>
            <a:pathLst>
              <a:path h="1332186" w="661248">
                <a:moveTo>
                  <a:pt x="0" y="0"/>
                </a:moveTo>
                <a:lnTo>
                  <a:pt x="661248" y="0"/>
                </a:lnTo>
                <a:lnTo>
                  <a:pt x="661248" y="1332185"/>
                </a:lnTo>
                <a:lnTo>
                  <a:pt x="0" y="13321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672837">
            <a:off x="15487553" y="6460734"/>
            <a:ext cx="700298" cy="1156648"/>
          </a:xfrm>
          <a:custGeom>
            <a:avLst/>
            <a:gdLst/>
            <a:ahLst/>
            <a:cxnLst/>
            <a:rect r="r" b="b" t="t" l="l"/>
            <a:pathLst>
              <a:path h="1156648" w="700298">
                <a:moveTo>
                  <a:pt x="0" y="0"/>
                </a:moveTo>
                <a:lnTo>
                  <a:pt x="700298" y="0"/>
                </a:lnTo>
                <a:lnTo>
                  <a:pt x="700298" y="1156648"/>
                </a:lnTo>
                <a:lnTo>
                  <a:pt x="0" y="115664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72694">
            <a:off x="7686516" y="8163602"/>
            <a:ext cx="2147822" cy="1933040"/>
          </a:xfrm>
          <a:custGeom>
            <a:avLst/>
            <a:gdLst/>
            <a:ahLst/>
            <a:cxnLst/>
            <a:rect r="r" b="b" t="t" l="l"/>
            <a:pathLst>
              <a:path h="1933040" w="2147822">
                <a:moveTo>
                  <a:pt x="0" y="0"/>
                </a:moveTo>
                <a:lnTo>
                  <a:pt x="2147822" y="0"/>
                </a:lnTo>
                <a:lnTo>
                  <a:pt x="2147822" y="1933040"/>
                </a:lnTo>
                <a:lnTo>
                  <a:pt x="0" y="1933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02528">
            <a:off x="-632742" y="6191843"/>
            <a:ext cx="2662929" cy="2866166"/>
          </a:xfrm>
          <a:custGeom>
            <a:avLst/>
            <a:gdLst/>
            <a:ahLst/>
            <a:cxnLst/>
            <a:rect r="r" b="b" t="t" l="l"/>
            <a:pathLst>
              <a:path h="2866166" w="2662929">
                <a:moveTo>
                  <a:pt x="0" y="0"/>
                </a:moveTo>
                <a:lnTo>
                  <a:pt x="2662929" y="0"/>
                </a:lnTo>
                <a:lnTo>
                  <a:pt x="2662929" y="2866166"/>
                </a:lnTo>
                <a:lnTo>
                  <a:pt x="0" y="2866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713065">
            <a:off x="807663" y="541914"/>
            <a:ext cx="2058286" cy="1654113"/>
          </a:xfrm>
          <a:custGeom>
            <a:avLst/>
            <a:gdLst/>
            <a:ahLst/>
            <a:cxnLst/>
            <a:rect r="r" b="b" t="t" l="l"/>
            <a:pathLst>
              <a:path h="1654113" w="2058286">
                <a:moveTo>
                  <a:pt x="0" y="0"/>
                </a:moveTo>
                <a:lnTo>
                  <a:pt x="2058286" y="0"/>
                </a:lnTo>
                <a:lnTo>
                  <a:pt x="2058286" y="1654114"/>
                </a:lnTo>
                <a:lnTo>
                  <a:pt x="0" y="165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86542">
            <a:off x="15798494" y="1414908"/>
            <a:ext cx="1182335" cy="1890361"/>
          </a:xfrm>
          <a:custGeom>
            <a:avLst/>
            <a:gdLst/>
            <a:ahLst/>
            <a:cxnLst/>
            <a:rect r="r" b="b" t="t" l="l"/>
            <a:pathLst>
              <a:path h="1890361" w="1182335">
                <a:moveTo>
                  <a:pt x="0" y="0"/>
                </a:moveTo>
                <a:lnTo>
                  <a:pt x="1182335" y="0"/>
                </a:lnTo>
                <a:lnTo>
                  <a:pt x="1182335" y="1890360"/>
                </a:lnTo>
                <a:lnTo>
                  <a:pt x="0" y="18903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82319">
            <a:off x="14715943" y="8314905"/>
            <a:ext cx="1755052" cy="1777677"/>
          </a:xfrm>
          <a:custGeom>
            <a:avLst/>
            <a:gdLst/>
            <a:ahLst/>
            <a:cxnLst/>
            <a:rect r="r" b="b" t="t" l="l"/>
            <a:pathLst>
              <a:path h="1777677" w="1755052">
                <a:moveTo>
                  <a:pt x="0" y="0"/>
                </a:moveTo>
                <a:lnTo>
                  <a:pt x="1755052" y="0"/>
                </a:lnTo>
                <a:lnTo>
                  <a:pt x="1755052" y="1777677"/>
                </a:lnTo>
                <a:lnTo>
                  <a:pt x="0" y="17776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569028">
            <a:off x="2470892" y="1381868"/>
            <a:ext cx="1330378" cy="1956439"/>
          </a:xfrm>
          <a:custGeom>
            <a:avLst/>
            <a:gdLst/>
            <a:ahLst/>
            <a:cxnLst/>
            <a:rect r="r" b="b" t="t" l="l"/>
            <a:pathLst>
              <a:path h="1956439" w="1330378">
                <a:moveTo>
                  <a:pt x="0" y="0"/>
                </a:moveTo>
                <a:lnTo>
                  <a:pt x="1330379" y="0"/>
                </a:lnTo>
                <a:lnTo>
                  <a:pt x="1330379" y="1956439"/>
                </a:lnTo>
                <a:lnTo>
                  <a:pt x="0" y="19564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701843" y="1038225"/>
            <a:ext cx="11891626" cy="196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4"/>
              </a:lnSpc>
            </a:pPr>
            <a:r>
              <a:rPr lang="en-US" sz="69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Преимущества игры в шахматы: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1011967">
            <a:off x="2673051" y="7963608"/>
            <a:ext cx="926061" cy="1616932"/>
          </a:xfrm>
          <a:custGeom>
            <a:avLst/>
            <a:gdLst/>
            <a:ahLst/>
            <a:cxnLst/>
            <a:rect r="r" b="b" t="t" l="l"/>
            <a:pathLst>
              <a:path h="1616932" w="926061">
                <a:moveTo>
                  <a:pt x="0" y="0"/>
                </a:moveTo>
                <a:lnTo>
                  <a:pt x="926061" y="0"/>
                </a:lnTo>
                <a:lnTo>
                  <a:pt x="926061" y="1616933"/>
                </a:lnTo>
                <a:lnTo>
                  <a:pt x="0" y="161693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519687">
            <a:off x="953260" y="3455775"/>
            <a:ext cx="893234" cy="1799555"/>
          </a:xfrm>
          <a:custGeom>
            <a:avLst/>
            <a:gdLst/>
            <a:ahLst/>
            <a:cxnLst/>
            <a:rect r="r" b="b" t="t" l="l"/>
            <a:pathLst>
              <a:path h="1799555" w="893234">
                <a:moveTo>
                  <a:pt x="0" y="0"/>
                </a:moveTo>
                <a:lnTo>
                  <a:pt x="893234" y="0"/>
                </a:lnTo>
                <a:lnTo>
                  <a:pt x="893234" y="1799555"/>
                </a:lnTo>
                <a:lnTo>
                  <a:pt x="0" y="17995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07570">
            <a:off x="16140250" y="4685662"/>
            <a:ext cx="977554" cy="1614579"/>
          </a:xfrm>
          <a:custGeom>
            <a:avLst/>
            <a:gdLst/>
            <a:ahLst/>
            <a:cxnLst/>
            <a:rect r="r" b="b" t="t" l="l"/>
            <a:pathLst>
              <a:path h="1614579" w="977554">
                <a:moveTo>
                  <a:pt x="0" y="0"/>
                </a:moveTo>
                <a:lnTo>
                  <a:pt x="977554" y="0"/>
                </a:lnTo>
                <a:lnTo>
                  <a:pt x="977554" y="1614579"/>
                </a:lnTo>
                <a:lnTo>
                  <a:pt x="0" y="16145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3136081" y="3763019"/>
            <a:ext cx="11891626" cy="3848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77277" indent="-388639" lvl="1">
              <a:lnSpc>
                <a:spcPts val="3816"/>
              </a:lnSpc>
              <a:buFont typeface="Arial"/>
              <a:buChar char="•"/>
            </a:pPr>
            <a:r>
              <a:rPr lang="en-US" sz="36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помогают развивать пространственное мышление и память</a:t>
            </a:r>
          </a:p>
          <a:p>
            <a:pPr algn="ctr" marL="777277" indent="-388639" lvl="1">
              <a:lnSpc>
                <a:spcPts val="3816"/>
              </a:lnSpc>
              <a:buFont typeface="Arial"/>
              <a:buChar char="•"/>
            </a:pPr>
            <a:r>
              <a:rPr lang="en-US" sz="36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способствуют развитию творческого мышления</a:t>
            </a:r>
          </a:p>
          <a:p>
            <a:pPr algn="ctr">
              <a:lnSpc>
                <a:spcPts val="4028"/>
              </a:lnSpc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требуют от игрока изобретательности и креативности</a:t>
            </a:r>
          </a:p>
          <a:p>
            <a:pPr algn="ctr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способствуют развитию социальных навыков</a:t>
            </a:r>
          </a:p>
          <a:p>
            <a:pPr algn="ctr">
              <a:lnSpc>
                <a:spcPts val="6466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38225"/>
            <a:ext cx="8815375" cy="2224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7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Социальные навыки: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608785">
            <a:off x="15301799" y="153082"/>
            <a:ext cx="1952146" cy="2412765"/>
          </a:xfrm>
          <a:custGeom>
            <a:avLst/>
            <a:gdLst/>
            <a:ahLst/>
            <a:cxnLst/>
            <a:rect r="r" b="b" t="t" l="l"/>
            <a:pathLst>
              <a:path h="2412765" w="1952146">
                <a:moveTo>
                  <a:pt x="0" y="0"/>
                </a:moveTo>
                <a:lnTo>
                  <a:pt x="1952146" y="0"/>
                </a:lnTo>
                <a:lnTo>
                  <a:pt x="1952146" y="2412765"/>
                </a:lnTo>
                <a:lnTo>
                  <a:pt x="0" y="2412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68693">
            <a:off x="9322848" y="749762"/>
            <a:ext cx="2253829" cy="2785632"/>
          </a:xfrm>
          <a:custGeom>
            <a:avLst/>
            <a:gdLst/>
            <a:ahLst/>
            <a:cxnLst/>
            <a:rect r="r" b="b" t="t" l="l"/>
            <a:pathLst>
              <a:path h="2785632" w="2253829">
                <a:moveTo>
                  <a:pt x="0" y="0"/>
                </a:moveTo>
                <a:lnTo>
                  <a:pt x="2253829" y="0"/>
                </a:lnTo>
                <a:lnTo>
                  <a:pt x="2253829" y="2785631"/>
                </a:lnTo>
                <a:lnTo>
                  <a:pt x="0" y="2785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3894709"/>
            <a:ext cx="6433797" cy="1463176"/>
            <a:chOff x="0" y="0"/>
            <a:chExt cx="8578396" cy="1950902"/>
          </a:xfrm>
        </p:grpSpPr>
        <p:sp>
          <p:nvSpPr>
            <p:cNvPr name="AutoShape 6" id="6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Коммуникация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638603" y="2454764"/>
            <a:ext cx="807994" cy="1220870"/>
          </a:xfrm>
          <a:custGeom>
            <a:avLst/>
            <a:gdLst/>
            <a:ahLst/>
            <a:cxnLst/>
            <a:rect r="r" b="b" t="t" l="l"/>
            <a:pathLst>
              <a:path h="1220870" w="807994">
                <a:moveTo>
                  <a:pt x="0" y="0"/>
                </a:moveTo>
                <a:lnTo>
                  <a:pt x="807994" y="0"/>
                </a:lnTo>
                <a:lnTo>
                  <a:pt x="807994" y="1220870"/>
                </a:lnTo>
                <a:lnTo>
                  <a:pt x="0" y="12208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5580181"/>
            <a:ext cx="6433797" cy="1463176"/>
            <a:chOff x="0" y="0"/>
            <a:chExt cx="8578396" cy="1950902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Кооперация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7262432"/>
            <a:ext cx="6433797" cy="1463176"/>
            <a:chOff x="0" y="0"/>
            <a:chExt cx="8578396" cy="1950902"/>
          </a:xfrm>
        </p:grpSpPr>
        <p:sp>
          <p:nvSpPr>
            <p:cNvPr name="AutoShape 13" id="13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Эмпатия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844075" y="3894709"/>
            <a:ext cx="6433797" cy="1463176"/>
            <a:chOff x="0" y="0"/>
            <a:chExt cx="8578396" cy="1950902"/>
          </a:xfrm>
        </p:grpSpPr>
        <p:sp>
          <p:nvSpPr>
            <p:cNvPr name="AutoShape 16" id="16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Ответственность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844075" y="5580181"/>
            <a:ext cx="6433797" cy="1463176"/>
            <a:chOff x="0" y="0"/>
            <a:chExt cx="8578396" cy="1950902"/>
          </a:xfrm>
        </p:grpSpPr>
        <p:sp>
          <p:nvSpPr>
            <p:cNvPr name="AutoShape 19" id="19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Терпение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844075" y="7262432"/>
            <a:ext cx="6433797" cy="1463176"/>
            <a:chOff x="0" y="0"/>
            <a:chExt cx="8578396" cy="1950902"/>
          </a:xfrm>
        </p:grpSpPr>
        <p:sp>
          <p:nvSpPr>
            <p:cNvPr name="AutoShape 22" id="22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Уважение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1519687">
            <a:off x="6384594" y="4569255"/>
            <a:ext cx="893234" cy="1799555"/>
          </a:xfrm>
          <a:custGeom>
            <a:avLst/>
            <a:gdLst/>
            <a:ahLst/>
            <a:cxnLst/>
            <a:rect r="r" b="b" t="t" l="l"/>
            <a:pathLst>
              <a:path h="1799555" w="893234">
                <a:moveTo>
                  <a:pt x="0" y="0"/>
                </a:moveTo>
                <a:lnTo>
                  <a:pt x="893234" y="0"/>
                </a:lnTo>
                <a:lnTo>
                  <a:pt x="893234" y="1799556"/>
                </a:lnTo>
                <a:lnTo>
                  <a:pt x="0" y="1799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607570">
            <a:off x="15789095" y="4336211"/>
            <a:ext cx="977554" cy="1614579"/>
          </a:xfrm>
          <a:custGeom>
            <a:avLst/>
            <a:gdLst/>
            <a:ahLst/>
            <a:cxnLst/>
            <a:rect r="r" b="b" t="t" l="l"/>
            <a:pathLst>
              <a:path h="1614579" w="977554">
                <a:moveTo>
                  <a:pt x="0" y="0"/>
                </a:moveTo>
                <a:lnTo>
                  <a:pt x="977554" y="0"/>
                </a:lnTo>
                <a:lnTo>
                  <a:pt x="977554" y="1614578"/>
                </a:lnTo>
                <a:lnTo>
                  <a:pt x="0" y="1614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false" flipV="false" rot="-1011967">
            <a:off x="4497894" y="7185554"/>
            <a:ext cx="926061" cy="1616932"/>
          </a:xfrm>
          <a:custGeom>
            <a:avLst/>
            <a:gdLst/>
            <a:ahLst/>
            <a:cxnLst/>
            <a:rect r="r" b="b" t="t" l="l"/>
            <a:pathLst>
              <a:path h="1616932" w="926061">
                <a:moveTo>
                  <a:pt x="0" y="0"/>
                </a:moveTo>
                <a:lnTo>
                  <a:pt x="926061" y="0"/>
                </a:lnTo>
                <a:lnTo>
                  <a:pt x="926061" y="1616932"/>
                </a:lnTo>
                <a:lnTo>
                  <a:pt x="0" y="16169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E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72694">
            <a:off x="7686516" y="8163602"/>
            <a:ext cx="2147822" cy="1933040"/>
          </a:xfrm>
          <a:custGeom>
            <a:avLst/>
            <a:gdLst/>
            <a:ahLst/>
            <a:cxnLst/>
            <a:rect r="r" b="b" t="t" l="l"/>
            <a:pathLst>
              <a:path h="1933040" w="2147822">
                <a:moveTo>
                  <a:pt x="0" y="0"/>
                </a:moveTo>
                <a:lnTo>
                  <a:pt x="2147822" y="0"/>
                </a:lnTo>
                <a:lnTo>
                  <a:pt x="2147822" y="1933040"/>
                </a:lnTo>
                <a:lnTo>
                  <a:pt x="0" y="1933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02528">
            <a:off x="-632742" y="6191843"/>
            <a:ext cx="2662929" cy="2866166"/>
          </a:xfrm>
          <a:custGeom>
            <a:avLst/>
            <a:gdLst/>
            <a:ahLst/>
            <a:cxnLst/>
            <a:rect r="r" b="b" t="t" l="l"/>
            <a:pathLst>
              <a:path h="2866166" w="2662929">
                <a:moveTo>
                  <a:pt x="0" y="0"/>
                </a:moveTo>
                <a:lnTo>
                  <a:pt x="2662929" y="0"/>
                </a:lnTo>
                <a:lnTo>
                  <a:pt x="2662929" y="2866166"/>
                </a:lnTo>
                <a:lnTo>
                  <a:pt x="0" y="2866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713065">
            <a:off x="807663" y="541914"/>
            <a:ext cx="2058286" cy="1654113"/>
          </a:xfrm>
          <a:custGeom>
            <a:avLst/>
            <a:gdLst/>
            <a:ahLst/>
            <a:cxnLst/>
            <a:rect r="r" b="b" t="t" l="l"/>
            <a:pathLst>
              <a:path h="1654113" w="2058286">
                <a:moveTo>
                  <a:pt x="0" y="0"/>
                </a:moveTo>
                <a:lnTo>
                  <a:pt x="2058286" y="0"/>
                </a:lnTo>
                <a:lnTo>
                  <a:pt x="2058286" y="1654114"/>
                </a:lnTo>
                <a:lnTo>
                  <a:pt x="0" y="165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86542">
            <a:off x="15798494" y="1414908"/>
            <a:ext cx="1182335" cy="1890361"/>
          </a:xfrm>
          <a:custGeom>
            <a:avLst/>
            <a:gdLst/>
            <a:ahLst/>
            <a:cxnLst/>
            <a:rect r="r" b="b" t="t" l="l"/>
            <a:pathLst>
              <a:path h="1890361" w="1182335">
                <a:moveTo>
                  <a:pt x="0" y="0"/>
                </a:moveTo>
                <a:lnTo>
                  <a:pt x="1182335" y="0"/>
                </a:lnTo>
                <a:lnTo>
                  <a:pt x="1182335" y="1890360"/>
                </a:lnTo>
                <a:lnTo>
                  <a:pt x="0" y="18903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82319">
            <a:off x="14715943" y="8314905"/>
            <a:ext cx="1755052" cy="1777677"/>
          </a:xfrm>
          <a:custGeom>
            <a:avLst/>
            <a:gdLst/>
            <a:ahLst/>
            <a:cxnLst/>
            <a:rect r="r" b="b" t="t" l="l"/>
            <a:pathLst>
              <a:path h="1777677" w="1755052">
                <a:moveTo>
                  <a:pt x="0" y="0"/>
                </a:moveTo>
                <a:lnTo>
                  <a:pt x="1755052" y="0"/>
                </a:lnTo>
                <a:lnTo>
                  <a:pt x="1755052" y="1777677"/>
                </a:lnTo>
                <a:lnTo>
                  <a:pt x="0" y="17776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569028">
            <a:off x="2551530" y="1365004"/>
            <a:ext cx="1330378" cy="1956439"/>
          </a:xfrm>
          <a:custGeom>
            <a:avLst/>
            <a:gdLst/>
            <a:ahLst/>
            <a:cxnLst/>
            <a:rect r="r" b="b" t="t" l="l"/>
            <a:pathLst>
              <a:path h="1956439" w="1330378">
                <a:moveTo>
                  <a:pt x="0" y="0"/>
                </a:moveTo>
                <a:lnTo>
                  <a:pt x="1330378" y="0"/>
                </a:lnTo>
                <a:lnTo>
                  <a:pt x="1330378" y="1956438"/>
                </a:lnTo>
                <a:lnTo>
                  <a:pt x="0" y="19564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701843" y="1038225"/>
            <a:ext cx="11891626" cy="196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4"/>
              </a:lnSpc>
            </a:pPr>
            <a:r>
              <a:rPr lang="en-US" sz="69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Шахматы улучшают память за счет: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1011967">
            <a:off x="2673051" y="7963608"/>
            <a:ext cx="926061" cy="1616932"/>
          </a:xfrm>
          <a:custGeom>
            <a:avLst/>
            <a:gdLst/>
            <a:ahLst/>
            <a:cxnLst/>
            <a:rect r="r" b="b" t="t" l="l"/>
            <a:pathLst>
              <a:path h="1616932" w="926061">
                <a:moveTo>
                  <a:pt x="0" y="0"/>
                </a:moveTo>
                <a:lnTo>
                  <a:pt x="926061" y="0"/>
                </a:lnTo>
                <a:lnTo>
                  <a:pt x="926061" y="1616933"/>
                </a:lnTo>
                <a:lnTo>
                  <a:pt x="0" y="161693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519687">
            <a:off x="953260" y="3455775"/>
            <a:ext cx="893234" cy="1799555"/>
          </a:xfrm>
          <a:custGeom>
            <a:avLst/>
            <a:gdLst/>
            <a:ahLst/>
            <a:cxnLst/>
            <a:rect r="r" b="b" t="t" l="l"/>
            <a:pathLst>
              <a:path h="1799555" w="893234">
                <a:moveTo>
                  <a:pt x="0" y="0"/>
                </a:moveTo>
                <a:lnTo>
                  <a:pt x="893234" y="0"/>
                </a:lnTo>
                <a:lnTo>
                  <a:pt x="893234" y="1799555"/>
                </a:lnTo>
                <a:lnTo>
                  <a:pt x="0" y="17995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07570">
            <a:off x="16140250" y="4685662"/>
            <a:ext cx="977554" cy="1614579"/>
          </a:xfrm>
          <a:custGeom>
            <a:avLst/>
            <a:gdLst/>
            <a:ahLst/>
            <a:cxnLst/>
            <a:rect r="r" b="b" t="t" l="l"/>
            <a:pathLst>
              <a:path h="1614579" w="977554">
                <a:moveTo>
                  <a:pt x="0" y="0"/>
                </a:moveTo>
                <a:lnTo>
                  <a:pt x="977554" y="0"/>
                </a:lnTo>
                <a:lnTo>
                  <a:pt x="977554" y="1614579"/>
                </a:lnTo>
                <a:lnTo>
                  <a:pt x="0" y="16145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3136081" y="3962155"/>
            <a:ext cx="11891626" cy="344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Запоминания позиций фигур</a:t>
            </a:r>
          </a:p>
          <a:p>
            <a:pPr algn="just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Планирования ходов</a:t>
            </a:r>
          </a:p>
          <a:p>
            <a:pPr algn="just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Анализа информации</a:t>
            </a:r>
          </a:p>
          <a:p>
            <a:pPr algn="just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Постоянной практики</a:t>
            </a:r>
          </a:p>
          <a:p>
            <a:pPr algn="just" marL="820456" indent="-410228" lvl="1">
              <a:lnSpc>
                <a:spcPts val="4028"/>
              </a:lnSpc>
              <a:buFont typeface="Arial"/>
              <a:buChar char="•"/>
            </a:pPr>
            <a:r>
              <a:rPr lang="en-US" sz="3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Концентрации внимания</a:t>
            </a:r>
          </a:p>
          <a:p>
            <a:pPr algn="just">
              <a:lnSpc>
                <a:spcPts val="6466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11136"/>
            <a:ext cx="8815375" cy="3272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78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Развитие логического мышления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608785">
            <a:off x="15301799" y="153082"/>
            <a:ext cx="1952146" cy="2412765"/>
          </a:xfrm>
          <a:custGeom>
            <a:avLst/>
            <a:gdLst/>
            <a:ahLst/>
            <a:cxnLst/>
            <a:rect r="r" b="b" t="t" l="l"/>
            <a:pathLst>
              <a:path h="2412765" w="1952146">
                <a:moveTo>
                  <a:pt x="0" y="0"/>
                </a:moveTo>
                <a:lnTo>
                  <a:pt x="1952146" y="0"/>
                </a:lnTo>
                <a:lnTo>
                  <a:pt x="1952146" y="2412765"/>
                </a:lnTo>
                <a:lnTo>
                  <a:pt x="0" y="2412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68693">
            <a:off x="9322848" y="749762"/>
            <a:ext cx="2253829" cy="2785632"/>
          </a:xfrm>
          <a:custGeom>
            <a:avLst/>
            <a:gdLst/>
            <a:ahLst/>
            <a:cxnLst/>
            <a:rect r="r" b="b" t="t" l="l"/>
            <a:pathLst>
              <a:path h="2785632" w="2253829">
                <a:moveTo>
                  <a:pt x="0" y="0"/>
                </a:moveTo>
                <a:lnTo>
                  <a:pt x="2253829" y="0"/>
                </a:lnTo>
                <a:lnTo>
                  <a:pt x="2253829" y="2785631"/>
                </a:lnTo>
                <a:lnTo>
                  <a:pt x="0" y="2785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3894709"/>
            <a:ext cx="6433797" cy="1463176"/>
            <a:chOff x="0" y="0"/>
            <a:chExt cx="8578396" cy="1950902"/>
          </a:xfrm>
        </p:grpSpPr>
        <p:sp>
          <p:nvSpPr>
            <p:cNvPr name="AutoShape 6" id="6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7" id="7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Решение задач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462497" y="2454764"/>
            <a:ext cx="807994" cy="1220870"/>
          </a:xfrm>
          <a:custGeom>
            <a:avLst/>
            <a:gdLst/>
            <a:ahLst/>
            <a:cxnLst/>
            <a:rect r="r" b="b" t="t" l="l"/>
            <a:pathLst>
              <a:path h="1220870" w="807994">
                <a:moveTo>
                  <a:pt x="0" y="0"/>
                </a:moveTo>
                <a:lnTo>
                  <a:pt x="807994" y="0"/>
                </a:lnTo>
                <a:lnTo>
                  <a:pt x="807994" y="1220870"/>
                </a:lnTo>
                <a:lnTo>
                  <a:pt x="0" y="12208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5580181"/>
            <a:ext cx="6433797" cy="1463176"/>
            <a:chOff x="0" y="0"/>
            <a:chExt cx="8578396" cy="1950902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Анализ альтернатив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7484617"/>
            <a:ext cx="6433797" cy="2015626"/>
            <a:chOff x="0" y="0"/>
            <a:chExt cx="8578396" cy="2687502"/>
          </a:xfrm>
        </p:grpSpPr>
        <p:sp>
          <p:nvSpPr>
            <p:cNvPr name="AutoShape 13" id="13"/>
            <p:cNvSpPr/>
            <p:nvPr/>
          </p:nvSpPr>
          <p:spPr>
            <a:xfrm rot="0">
              <a:off x="0" y="0"/>
              <a:ext cx="8578396" cy="26875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630319" y="597837"/>
              <a:ext cx="6870752" cy="14537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Прогнозирование последствий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844075" y="3342259"/>
            <a:ext cx="6433797" cy="2015626"/>
            <a:chOff x="0" y="0"/>
            <a:chExt cx="8578396" cy="2687502"/>
          </a:xfrm>
        </p:grpSpPr>
        <p:sp>
          <p:nvSpPr>
            <p:cNvPr name="AutoShape 16" id="16"/>
            <p:cNvSpPr/>
            <p:nvPr/>
          </p:nvSpPr>
          <p:spPr>
            <a:xfrm rot="0">
              <a:off x="0" y="0"/>
              <a:ext cx="8578396" cy="26875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630319" y="597837"/>
              <a:ext cx="6870752" cy="14537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Стратегическое мышление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844075" y="5027731"/>
            <a:ext cx="6433797" cy="2015626"/>
            <a:chOff x="0" y="0"/>
            <a:chExt cx="8578396" cy="2687502"/>
          </a:xfrm>
        </p:grpSpPr>
        <p:sp>
          <p:nvSpPr>
            <p:cNvPr name="AutoShape 19" id="19"/>
            <p:cNvSpPr/>
            <p:nvPr/>
          </p:nvSpPr>
          <p:spPr>
            <a:xfrm rot="0">
              <a:off x="0" y="0"/>
              <a:ext cx="8578396" cy="26875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630319" y="597837"/>
              <a:ext cx="6870752" cy="14537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Развитие критического мышления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844075" y="7262432"/>
            <a:ext cx="6433797" cy="1463176"/>
            <a:chOff x="0" y="0"/>
            <a:chExt cx="8578396" cy="1950902"/>
          </a:xfrm>
        </p:grpSpPr>
        <p:sp>
          <p:nvSpPr>
            <p:cNvPr name="AutoShape 22" id="22"/>
            <p:cNvSpPr/>
            <p:nvPr/>
          </p:nvSpPr>
          <p:spPr>
            <a:xfrm rot="0">
              <a:off x="0" y="0"/>
              <a:ext cx="8578396" cy="1950902"/>
            </a:xfrm>
            <a:prstGeom prst="rect">
              <a:avLst/>
            </a:prstGeom>
            <a:solidFill>
              <a:srgbClr val="F4E2FD"/>
            </a:solid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630319" y="597837"/>
              <a:ext cx="6870752" cy="7171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19"/>
                </a:lnSpc>
              </a:pPr>
              <a:r>
                <a:rPr lang="en-US" sz="33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Уважение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1519687">
            <a:off x="6384594" y="4569255"/>
            <a:ext cx="893234" cy="1799555"/>
          </a:xfrm>
          <a:custGeom>
            <a:avLst/>
            <a:gdLst/>
            <a:ahLst/>
            <a:cxnLst/>
            <a:rect r="r" b="b" t="t" l="l"/>
            <a:pathLst>
              <a:path h="1799555" w="893234">
                <a:moveTo>
                  <a:pt x="0" y="0"/>
                </a:moveTo>
                <a:lnTo>
                  <a:pt x="893234" y="0"/>
                </a:lnTo>
                <a:lnTo>
                  <a:pt x="893234" y="1799556"/>
                </a:lnTo>
                <a:lnTo>
                  <a:pt x="0" y="17995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607570">
            <a:off x="15789095" y="4336211"/>
            <a:ext cx="977554" cy="1614579"/>
          </a:xfrm>
          <a:custGeom>
            <a:avLst/>
            <a:gdLst/>
            <a:ahLst/>
            <a:cxnLst/>
            <a:rect r="r" b="b" t="t" l="l"/>
            <a:pathLst>
              <a:path h="1614579" w="977554">
                <a:moveTo>
                  <a:pt x="0" y="0"/>
                </a:moveTo>
                <a:lnTo>
                  <a:pt x="977554" y="0"/>
                </a:lnTo>
                <a:lnTo>
                  <a:pt x="977554" y="1614578"/>
                </a:lnTo>
                <a:lnTo>
                  <a:pt x="0" y="1614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false" flipV="false" rot="-1011967">
            <a:off x="6321787" y="7584183"/>
            <a:ext cx="926061" cy="1616932"/>
          </a:xfrm>
          <a:custGeom>
            <a:avLst/>
            <a:gdLst/>
            <a:ahLst/>
            <a:cxnLst/>
            <a:rect r="r" b="b" t="t" l="l"/>
            <a:pathLst>
              <a:path h="1616932" w="926061">
                <a:moveTo>
                  <a:pt x="0" y="0"/>
                </a:moveTo>
                <a:lnTo>
                  <a:pt x="926061" y="0"/>
                </a:lnTo>
                <a:lnTo>
                  <a:pt x="926061" y="1616932"/>
                </a:lnTo>
                <a:lnTo>
                  <a:pt x="0" y="16169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E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02176" y="2016017"/>
            <a:ext cx="9283648" cy="291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8"/>
              </a:lnSpc>
            </a:pPr>
            <a:r>
              <a:rPr lang="en-US" sz="5300">
                <a:solidFill>
                  <a:srgbClr val="303030"/>
                </a:solidFill>
                <a:latin typeface="Horizon"/>
                <a:ea typeface="Horizon"/>
                <a:cs typeface="Horizon"/>
                <a:sym typeface="Horizon"/>
              </a:rPr>
              <a:t>Шахматы оказывают положительное влияние на психологическое развитие дошкольников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58698" y="-387137"/>
            <a:ext cx="2262491" cy="2468988"/>
          </a:xfrm>
          <a:custGeom>
            <a:avLst/>
            <a:gdLst/>
            <a:ahLst/>
            <a:cxnLst/>
            <a:rect r="r" b="b" t="t" l="l"/>
            <a:pathLst>
              <a:path h="2468988" w="2262491">
                <a:moveTo>
                  <a:pt x="0" y="0"/>
                </a:moveTo>
                <a:lnTo>
                  <a:pt x="2262491" y="0"/>
                </a:lnTo>
                <a:lnTo>
                  <a:pt x="2262491" y="2468988"/>
                </a:lnTo>
                <a:lnTo>
                  <a:pt x="0" y="2468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59107">
            <a:off x="972575" y="7830781"/>
            <a:ext cx="2459488" cy="2853837"/>
          </a:xfrm>
          <a:custGeom>
            <a:avLst/>
            <a:gdLst/>
            <a:ahLst/>
            <a:cxnLst/>
            <a:rect r="r" b="b" t="t" l="l"/>
            <a:pathLst>
              <a:path h="2853837" w="2459488">
                <a:moveTo>
                  <a:pt x="0" y="0"/>
                </a:moveTo>
                <a:lnTo>
                  <a:pt x="2459488" y="0"/>
                </a:lnTo>
                <a:lnTo>
                  <a:pt x="2459488" y="2853836"/>
                </a:lnTo>
                <a:lnTo>
                  <a:pt x="0" y="28538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27119" y="258740"/>
            <a:ext cx="3162421" cy="2242444"/>
          </a:xfrm>
          <a:custGeom>
            <a:avLst/>
            <a:gdLst/>
            <a:ahLst/>
            <a:cxnLst/>
            <a:rect r="r" b="b" t="t" l="l"/>
            <a:pathLst>
              <a:path h="2242444" w="3162421">
                <a:moveTo>
                  <a:pt x="0" y="0"/>
                </a:moveTo>
                <a:lnTo>
                  <a:pt x="3162421" y="0"/>
                </a:lnTo>
                <a:lnTo>
                  <a:pt x="3162421" y="2242444"/>
                </a:lnTo>
                <a:lnTo>
                  <a:pt x="0" y="2242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71704">
            <a:off x="-84616" y="3089692"/>
            <a:ext cx="3610592" cy="1161954"/>
          </a:xfrm>
          <a:custGeom>
            <a:avLst/>
            <a:gdLst/>
            <a:ahLst/>
            <a:cxnLst/>
            <a:rect r="r" b="b" t="t" l="l"/>
            <a:pathLst>
              <a:path h="1161954" w="3610592">
                <a:moveTo>
                  <a:pt x="0" y="0"/>
                </a:moveTo>
                <a:lnTo>
                  <a:pt x="3610592" y="0"/>
                </a:lnTo>
                <a:lnTo>
                  <a:pt x="3610592" y="1161954"/>
                </a:lnTo>
                <a:lnTo>
                  <a:pt x="0" y="11619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51024">
            <a:off x="15943090" y="2762986"/>
            <a:ext cx="1245278" cy="1831292"/>
          </a:xfrm>
          <a:custGeom>
            <a:avLst/>
            <a:gdLst/>
            <a:ahLst/>
            <a:cxnLst/>
            <a:rect r="r" b="b" t="t" l="l"/>
            <a:pathLst>
              <a:path h="1831292" w="1245278">
                <a:moveTo>
                  <a:pt x="0" y="0"/>
                </a:moveTo>
                <a:lnTo>
                  <a:pt x="1245279" y="0"/>
                </a:lnTo>
                <a:lnTo>
                  <a:pt x="1245279" y="1831292"/>
                </a:lnTo>
                <a:lnTo>
                  <a:pt x="0" y="18312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901760">
            <a:off x="16028671" y="8006989"/>
            <a:ext cx="2027714" cy="2053854"/>
          </a:xfrm>
          <a:custGeom>
            <a:avLst/>
            <a:gdLst/>
            <a:ahLst/>
            <a:cxnLst/>
            <a:rect r="r" b="b" t="t" l="l"/>
            <a:pathLst>
              <a:path h="2053854" w="2027714">
                <a:moveTo>
                  <a:pt x="0" y="0"/>
                </a:moveTo>
                <a:lnTo>
                  <a:pt x="2027714" y="0"/>
                </a:lnTo>
                <a:lnTo>
                  <a:pt x="2027714" y="2053854"/>
                </a:lnTo>
                <a:lnTo>
                  <a:pt x="0" y="20538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164784">
            <a:off x="1391084" y="6006562"/>
            <a:ext cx="1279542" cy="1028287"/>
          </a:xfrm>
          <a:custGeom>
            <a:avLst/>
            <a:gdLst/>
            <a:ahLst/>
            <a:cxnLst/>
            <a:rect r="r" b="b" t="t" l="l"/>
            <a:pathLst>
              <a:path h="1028287" w="1279542">
                <a:moveTo>
                  <a:pt x="0" y="0"/>
                </a:moveTo>
                <a:lnTo>
                  <a:pt x="1279542" y="0"/>
                </a:lnTo>
                <a:lnTo>
                  <a:pt x="1279542" y="1028286"/>
                </a:lnTo>
                <a:lnTo>
                  <a:pt x="0" y="10282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086867" y="5326086"/>
            <a:ext cx="7725810" cy="4286987"/>
            <a:chOff x="0" y="0"/>
            <a:chExt cx="10301080" cy="5715983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0301080" cy="5715983"/>
              <a:chOff x="0" y="0"/>
              <a:chExt cx="5039899" cy="280784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039899" cy="2807841"/>
              </a:xfrm>
              <a:custGeom>
                <a:avLst/>
                <a:gdLst/>
                <a:ahLst/>
                <a:cxnLst/>
                <a:rect r="r" b="b" t="t" l="l"/>
                <a:pathLst>
                  <a:path h="2807841" w="5039899">
                    <a:moveTo>
                      <a:pt x="4915439" y="2807841"/>
                    </a:moveTo>
                    <a:lnTo>
                      <a:pt x="124460" y="2807841"/>
                    </a:lnTo>
                    <a:cubicBezTo>
                      <a:pt x="55880" y="2807841"/>
                      <a:pt x="0" y="2751961"/>
                      <a:pt x="0" y="268338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915439" y="0"/>
                    </a:lnTo>
                    <a:cubicBezTo>
                      <a:pt x="4984019" y="0"/>
                      <a:pt x="5039899" y="55880"/>
                      <a:pt x="5039899" y="124460"/>
                    </a:cubicBezTo>
                    <a:lnTo>
                      <a:pt x="5039899" y="2683381"/>
                    </a:lnTo>
                    <a:cubicBezTo>
                      <a:pt x="5039899" y="2751961"/>
                      <a:pt x="4984019" y="2807841"/>
                      <a:pt x="4915439" y="2807841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2024547" y="215218"/>
              <a:ext cx="7729344" cy="45859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649"/>
                </a:lnSpc>
              </a:pPr>
              <a:r>
                <a:rPr lang="en-US" sz="3099">
                  <a:solidFill>
                    <a:srgbClr val="30303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Они способствуют развитию памяти, аналитического мышления, логики, творческих способностей и социальных навыков. </a:t>
              </a:r>
            </a:p>
            <a:p>
              <a:pPr algn="l" marL="0" indent="0" lvl="0">
                <a:lnSpc>
                  <a:spcPts val="46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1894325">
            <a:off x="16605085" y="5414406"/>
            <a:ext cx="666251" cy="1163295"/>
          </a:xfrm>
          <a:custGeom>
            <a:avLst/>
            <a:gdLst/>
            <a:ahLst/>
            <a:cxnLst/>
            <a:rect r="r" b="b" t="t" l="l"/>
            <a:pathLst>
              <a:path h="1163295" w="666251">
                <a:moveTo>
                  <a:pt x="0" y="0"/>
                </a:moveTo>
                <a:lnTo>
                  <a:pt x="666251" y="0"/>
                </a:lnTo>
                <a:lnTo>
                  <a:pt x="666251" y="1163295"/>
                </a:lnTo>
                <a:lnTo>
                  <a:pt x="0" y="11632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084581">
            <a:off x="698076" y="4622142"/>
            <a:ext cx="661248" cy="1332186"/>
          </a:xfrm>
          <a:custGeom>
            <a:avLst/>
            <a:gdLst/>
            <a:ahLst/>
            <a:cxnLst/>
            <a:rect r="r" b="b" t="t" l="l"/>
            <a:pathLst>
              <a:path h="1332186" w="661248">
                <a:moveTo>
                  <a:pt x="0" y="0"/>
                </a:moveTo>
                <a:lnTo>
                  <a:pt x="661248" y="0"/>
                </a:lnTo>
                <a:lnTo>
                  <a:pt x="661248" y="1332185"/>
                </a:lnTo>
                <a:lnTo>
                  <a:pt x="0" y="133218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672837">
            <a:off x="15487553" y="6460734"/>
            <a:ext cx="700298" cy="1156648"/>
          </a:xfrm>
          <a:custGeom>
            <a:avLst/>
            <a:gdLst/>
            <a:ahLst/>
            <a:cxnLst/>
            <a:rect r="r" b="b" t="t" l="l"/>
            <a:pathLst>
              <a:path h="1156648" w="700298">
                <a:moveTo>
                  <a:pt x="0" y="0"/>
                </a:moveTo>
                <a:lnTo>
                  <a:pt x="700298" y="0"/>
                </a:lnTo>
                <a:lnTo>
                  <a:pt x="700298" y="1156648"/>
                </a:lnTo>
                <a:lnTo>
                  <a:pt x="0" y="115664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DAGS6V0Y6TA</dc:identifier>
  <dcterms:modified xsi:type="dcterms:W3CDTF">2011-08-01T06:04:30Z</dcterms:modified>
  <cp:revision>1</cp:revision>
  <dc:title>Pink Stickers and Badges Chess Game Fun Presentation</dc:title>
</cp:coreProperties>
</file>