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75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6" r:id="rId19"/>
    <p:sldId id="272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7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3600400"/>
          </a:xfr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«Значение режима дня для здоровья </a:t>
            </a:r>
            <a:br>
              <a:rPr lang="ru-RU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развития ребенка»</a:t>
            </a:r>
            <a:endParaRPr lang="uk-UA" sz="5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4869160"/>
            <a:ext cx="6264696" cy="1296144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Подготовили:</a:t>
            </a:r>
            <a:r>
              <a:rPr lang="ru-RU" sz="2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высшей категории Иванова Е.Н.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группы раннего возраста Величко Г.Н.</a:t>
            </a:r>
            <a:endPara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94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прогулка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7" r="4909"/>
          <a:stretch/>
        </p:blipFill>
        <p:spPr>
          <a:xfrm rot="21209705">
            <a:off x="461288" y="1880258"/>
            <a:ext cx="1966829" cy="192612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714" t="7732" r="15999"/>
          <a:stretch/>
        </p:blipFill>
        <p:spPr>
          <a:xfrm>
            <a:off x="900439" y="4514636"/>
            <a:ext cx="1191229" cy="202880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b="13311"/>
          <a:stretch/>
        </p:blipFill>
        <p:spPr>
          <a:xfrm>
            <a:off x="2943138" y="2662631"/>
            <a:ext cx="3375708" cy="38864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845">
            <a:off x="7012918" y="4246755"/>
            <a:ext cx="1437624" cy="191683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11037" r="7592" b="6291"/>
          <a:stretch/>
        </p:blipFill>
        <p:spPr>
          <a:xfrm>
            <a:off x="5696327" y="1872796"/>
            <a:ext cx="2707759" cy="194221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4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693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Гигиенические процедуры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2615332" y="1412776"/>
            <a:ext cx="3768232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Руки мой перед едой,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Грязные грозит бедой.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18515"/>
          <a:stretch/>
        </p:blipFill>
        <p:spPr>
          <a:xfrm rot="211076">
            <a:off x="4212437" y="2473764"/>
            <a:ext cx="1797671" cy="241775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18644" r="25275"/>
          <a:stretch/>
        </p:blipFill>
        <p:spPr>
          <a:xfrm>
            <a:off x="6265608" y="4488371"/>
            <a:ext cx="1474920" cy="2147099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22783"/>
          <a:stretch/>
        </p:blipFill>
        <p:spPr>
          <a:xfrm rot="21279025">
            <a:off x="457200" y="2198348"/>
            <a:ext cx="2034335" cy="208883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/>
          <a:stretch/>
        </p:blipFill>
        <p:spPr>
          <a:xfrm>
            <a:off x="1115617" y="4488371"/>
            <a:ext cx="2751836" cy="191997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/>
          <a:stretch/>
        </p:blipFill>
        <p:spPr>
          <a:xfrm>
            <a:off x="6943120" y="1666528"/>
            <a:ext cx="1594816" cy="249424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2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сну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sp>
        <p:nvSpPr>
          <p:cNvPr id="21" name="Объект 20"/>
          <p:cNvSpPr>
            <a:spLocks noGrp="1"/>
          </p:cNvSpPr>
          <p:nvPr>
            <p:ph idx="1"/>
          </p:nvPr>
        </p:nvSpPr>
        <p:spPr>
          <a:xfrm>
            <a:off x="457200" y="1471391"/>
            <a:ext cx="8229600" cy="5125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не надо помогать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Кофту сам умею снять…</a:t>
            </a: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Хоть устали раздеваться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Но не будем возмущаться!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l="25285" t="17352" r="17932" b="4269"/>
          <a:stretch/>
        </p:blipFill>
        <p:spPr>
          <a:xfrm>
            <a:off x="5074902" y="1988840"/>
            <a:ext cx="1368152" cy="252028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20129" t="21896"/>
          <a:stretch/>
        </p:blipFill>
        <p:spPr>
          <a:xfrm>
            <a:off x="6780624" y="1460562"/>
            <a:ext cx="2003464" cy="2607052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209" y="2730704"/>
            <a:ext cx="3374209" cy="253231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11235" t="29427"/>
          <a:stretch/>
        </p:blipFill>
        <p:spPr>
          <a:xfrm>
            <a:off x="533434" y="4869160"/>
            <a:ext cx="1615137" cy="171612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9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невной сон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207712" y="1364471"/>
            <a:ext cx="8828784" cy="53048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Время отдыха сейчас.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Это значит – тихий час.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Ждет подушка, ждет кроватка.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 спать я сладко-сладко.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22" y="2526318"/>
            <a:ext cx="3754731" cy="281604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19976"/>
          <a:stretch/>
        </p:blipFill>
        <p:spPr>
          <a:xfrm rot="21184898">
            <a:off x="5227854" y="4869368"/>
            <a:ext cx="2341915" cy="1484337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737">
            <a:off x="361110" y="1632806"/>
            <a:ext cx="1485621" cy="198082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9"/>
          <a:stretch/>
        </p:blipFill>
        <p:spPr>
          <a:xfrm rot="3197861">
            <a:off x="6614409" y="3991309"/>
            <a:ext cx="2179968" cy="142538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3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Самообслуживание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5336" y="1600200"/>
            <a:ext cx="6591463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майку с трусами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одеть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Колготки,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рубашку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штаны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оделся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Ну,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быстрей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475" t="12827" r="7046"/>
          <a:stretch/>
        </p:blipFill>
        <p:spPr>
          <a:xfrm>
            <a:off x="2206781" y="3514550"/>
            <a:ext cx="4172375" cy="315438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t="4348" r="5797" b="9783"/>
          <a:stretch/>
        </p:blipFill>
        <p:spPr>
          <a:xfrm rot="263601">
            <a:off x="6749241" y="3808621"/>
            <a:ext cx="1937558" cy="246882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r="15264"/>
          <a:stretch/>
        </p:blipFill>
        <p:spPr>
          <a:xfrm rot="21261856">
            <a:off x="365229" y="2504159"/>
            <a:ext cx="1364879" cy="252667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913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ка\Downloads\1645629204_5-abrakadabra-fun-p-fon-dlya-prezentatsii-proekta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1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Самостоятельная деятельность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игры, прогулка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Хороши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нас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Куклы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мишки и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хлопушки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8381"/>
          <a:stretch/>
        </p:blipFill>
        <p:spPr>
          <a:xfrm>
            <a:off x="3657498" y="4581127"/>
            <a:ext cx="2004658" cy="1923069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657" y="3442983"/>
            <a:ext cx="2348051" cy="3130734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38615"/>
            <a:ext cx="2690643" cy="201798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1150"/>
          <a:stretch/>
        </p:blipFill>
        <p:spPr>
          <a:xfrm>
            <a:off x="395536" y="3029995"/>
            <a:ext cx="2736304" cy="2873079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36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Дети в садике живут,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здесь играют и поют 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9"/>
          <a:stretch/>
        </p:blipFill>
        <p:spPr>
          <a:xfrm rot="21321279">
            <a:off x="495557" y="1923901"/>
            <a:ext cx="2177039" cy="24537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648">
            <a:off x="3870498" y="2644254"/>
            <a:ext cx="4881090" cy="3660818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16471" r="9159"/>
          <a:stretch/>
        </p:blipFill>
        <p:spPr>
          <a:xfrm>
            <a:off x="467639" y="4797152"/>
            <a:ext cx="2523160" cy="174132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796" t="25371" b="10088"/>
          <a:stretch/>
        </p:blipFill>
        <p:spPr>
          <a:xfrm>
            <a:off x="3203848" y="1916832"/>
            <a:ext cx="3622398" cy="18226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0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Значение режима дня: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2816"/>
            <a:ext cx="8435280" cy="4968552"/>
          </a:xfrm>
        </p:spPr>
        <p:txBody>
          <a:bodyPr>
            <a:normAutofit fontScale="70000" lnSpcReduction="20000"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физиологической стороны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режим способствует выработке условных рефлексов, с помощью которых организм приспосабливается к существующим условиям. Ребенок оказывается подготовленным к выполнению необходимых задач и делает их без лишнего напряжения.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психологической точки зрения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режим создает стабильность обстановки, которая  своей предсказуемостью дает ощущение покоя и надежности. Это создает благоприятный фон для развития ребенка, более глубокого осмысления совершаемых действий и становления навыков.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режим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дисциплинирует ребенка,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предупреждает возникновение конфликтов между ним и взрослыми.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позволяет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планировать события для всей семьи.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Благодаря распорядку взрослые и дети могут полноценно отдохнуть, распределяя силы на целый день.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4600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Средства для выполнения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режима дня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16832"/>
            <a:ext cx="8712968" cy="4608512"/>
          </a:xfrm>
        </p:spPr>
        <p:txBody>
          <a:bodyPr>
            <a:normAutofit fontScale="70000" lnSpcReduction="20000"/>
          </a:bodyPr>
          <a:lstStyle/>
          <a:p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Обычно </a:t>
            </a:r>
            <a:r>
              <a:rPr lang="ru-RU" sz="3400" b="1" dirty="0">
                <a:latin typeface="Times New Roman" pitchFamily="18" charset="0"/>
                <a:cs typeface="Times New Roman" pitchFamily="18" charset="0"/>
              </a:rPr>
              <a:t>ребенку хочется 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как-то </a:t>
            </a:r>
            <a:r>
              <a:rPr lang="ru-RU" sz="3400" b="1" dirty="0">
                <a:latin typeface="Times New Roman" pitchFamily="18" charset="0"/>
                <a:cs typeface="Times New Roman" pitchFamily="18" charset="0"/>
              </a:rPr>
              <a:t>завершить то, что он делает (и это можно только приветствовать). Поэтому следует заранее, минут за 10–15, предупредить малыша о том, что скоро нужно ложиться спасть. А когда это время наступит, настаивайте, чтобы ребенок не задерживался.</a:t>
            </a:r>
          </a:p>
          <a:p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Постепенному </a:t>
            </a:r>
            <a:r>
              <a:rPr lang="ru-RU" sz="3400" b="1" dirty="0">
                <a:latin typeface="Times New Roman" pitchFamily="18" charset="0"/>
                <a:cs typeface="Times New Roman" pitchFamily="18" charset="0"/>
              </a:rPr>
              <a:t>переключению от игры ко сну способствует привычка ребенка раздеваться самостоятельно. Уже к трем годам малыш может почти самостоятельно раздеться и аккуратно сложить одежду.</a:t>
            </a:r>
          </a:p>
          <a:p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400" b="1" dirty="0">
                <a:latin typeface="Times New Roman" pitchFamily="18" charset="0"/>
                <a:cs typeface="Times New Roman" pitchFamily="18" charset="0"/>
              </a:rPr>
              <a:t>выходные ребенок должен нагуляться, выспаться, одним словом – отдохнуть. Постарайтесь, чтобы он не выбивался из привычного ритма жизни, не нарушайте обычного режима дня.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8616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Примерный режим дня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выходные дни: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32500" lnSpcReduction="20000"/>
          </a:bodyPr>
          <a:lstStyle/>
          <a:p>
            <a:endParaRPr lang="ru-RU" sz="51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800" b="1" dirty="0" smtClean="0">
                <a:latin typeface="Times New Roman" pitchFamily="18" charset="0"/>
                <a:cs typeface="Times New Roman" pitchFamily="18" charset="0"/>
              </a:rPr>
              <a:t>7.30 – 8.00 час – подъем</a:t>
            </a:r>
            <a:endParaRPr lang="ru-RU" sz="6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800" b="1" dirty="0" smtClean="0">
                <a:latin typeface="Times New Roman" pitchFamily="18" charset="0"/>
                <a:cs typeface="Times New Roman" pitchFamily="18" charset="0"/>
              </a:rPr>
              <a:t>8.00 – 8.30 – утренняя гимнастика</a:t>
            </a:r>
            <a:r>
              <a:rPr lang="ru-RU" sz="6800" b="1" dirty="0">
                <a:latin typeface="Times New Roman" pitchFamily="18" charset="0"/>
                <a:cs typeface="Times New Roman" pitchFamily="18" charset="0"/>
              </a:rPr>
              <a:t>, гигиенические процедуры</a:t>
            </a:r>
          </a:p>
          <a:p>
            <a:r>
              <a:rPr lang="ru-RU" sz="6800" b="1" dirty="0" smtClean="0">
                <a:latin typeface="Times New Roman" pitchFamily="18" charset="0"/>
                <a:cs typeface="Times New Roman" pitchFamily="18" charset="0"/>
              </a:rPr>
              <a:t>8.30 – 9.00 – подготовка к завтраку, завтрак</a:t>
            </a:r>
            <a:endParaRPr lang="ru-RU" sz="6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800" b="1" dirty="0" smtClean="0">
                <a:latin typeface="Times New Roman" pitchFamily="18" charset="0"/>
                <a:cs typeface="Times New Roman" pitchFamily="18" charset="0"/>
              </a:rPr>
              <a:t>9.00 – 11.45  – самостоятельная деятельность, игры, прогулка</a:t>
            </a:r>
            <a:endParaRPr lang="ru-RU" sz="6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800" b="1" dirty="0" smtClean="0">
                <a:latin typeface="Times New Roman" pitchFamily="18" charset="0"/>
                <a:cs typeface="Times New Roman" pitchFamily="18" charset="0"/>
              </a:rPr>
              <a:t>11.45 – 12. 30 – подготовка к обеду, обед</a:t>
            </a:r>
            <a:endParaRPr lang="ru-RU" sz="6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800" b="1" dirty="0" smtClean="0">
                <a:latin typeface="Times New Roman" pitchFamily="18" charset="0"/>
                <a:cs typeface="Times New Roman" pitchFamily="18" charset="0"/>
              </a:rPr>
              <a:t>12.30 – 15.30 – подготовка к дневному сну, сон, подъем</a:t>
            </a:r>
            <a:endParaRPr lang="ru-RU" sz="6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800" b="1" dirty="0" smtClean="0">
                <a:latin typeface="Times New Roman" pitchFamily="18" charset="0"/>
                <a:cs typeface="Times New Roman" pitchFamily="18" charset="0"/>
              </a:rPr>
              <a:t>15.30 – 16.00 – полдник</a:t>
            </a:r>
            <a:endParaRPr lang="ru-RU" sz="6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800" b="1" dirty="0" smtClean="0">
                <a:latin typeface="Times New Roman" pitchFamily="18" charset="0"/>
                <a:cs typeface="Times New Roman" pitchFamily="18" charset="0"/>
              </a:rPr>
              <a:t>16.00 – 18.30 – самостоятельная деятельность, игры, прогулка</a:t>
            </a:r>
            <a:endParaRPr lang="ru-RU" sz="6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800" b="1" dirty="0" smtClean="0">
                <a:latin typeface="Times New Roman" pitchFamily="18" charset="0"/>
                <a:cs typeface="Times New Roman" pitchFamily="18" charset="0"/>
              </a:rPr>
              <a:t>18.30 – 19.00 – подготовка к ужину, ужин</a:t>
            </a:r>
            <a:endParaRPr lang="ru-RU" sz="6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800" b="1" dirty="0" smtClean="0">
                <a:latin typeface="Times New Roman" pitchFamily="18" charset="0"/>
                <a:cs typeface="Times New Roman" pitchFamily="18" charset="0"/>
              </a:rPr>
              <a:t>19.00 – 20.30 минут – спокойные занятия и игры, </a:t>
            </a:r>
            <a:r>
              <a:rPr lang="ru-RU" sz="6800" b="1" dirty="0">
                <a:latin typeface="Times New Roman" pitchFamily="18" charset="0"/>
                <a:cs typeface="Times New Roman" pitchFamily="18" charset="0"/>
              </a:rPr>
              <a:t>вечерний </a:t>
            </a:r>
            <a:r>
              <a:rPr lang="ru-RU" sz="6800" b="1" dirty="0" smtClean="0">
                <a:latin typeface="Times New Roman" pitchFamily="18" charset="0"/>
                <a:cs typeface="Times New Roman" pitchFamily="18" charset="0"/>
              </a:rPr>
              <a:t>туалет</a:t>
            </a:r>
          </a:p>
          <a:p>
            <a:r>
              <a:rPr lang="ru-RU" sz="6800" b="1" dirty="0" smtClean="0">
                <a:latin typeface="Times New Roman" pitchFamily="18" charset="0"/>
                <a:cs typeface="Times New Roman" pitchFamily="18" charset="0"/>
              </a:rPr>
              <a:t>20.30 </a:t>
            </a:r>
            <a:r>
              <a:rPr lang="ru-RU" sz="6800" b="1" dirty="0">
                <a:latin typeface="Times New Roman" pitchFamily="18" charset="0"/>
                <a:cs typeface="Times New Roman" pitchFamily="18" charset="0"/>
              </a:rPr>
              <a:t>– 21.00 </a:t>
            </a:r>
            <a:r>
              <a:rPr lang="ru-RU" sz="6800" b="1" dirty="0" smtClean="0">
                <a:latin typeface="Times New Roman" pitchFamily="18" charset="0"/>
                <a:cs typeface="Times New Roman" pitchFamily="18" charset="0"/>
              </a:rPr>
              <a:t>– подготовка </a:t>
            </a:r>
            <a:r>
              <a:rPr lang="ru-RU" sz="6800" b="1" dirty="0">
                <a:latin typeface="Times New Roman" pitchFamily="18" charset="0"/>
                <a:cs typeface="Times New Roman" pitchFamily="18" charset="0"/>
              </a:rPr>
              <a:t>ко </a:t>
            </a:r>
            <a:r>
              <a:rPr lang="ru-RU" sz="6800" b="1" dirty="0" smtClean="0">
                <a:latin typeface="Times New Roman" pitchFamily="18" charset="0"/>
                <a:cs typeface="Times New Roman" pitchFamily="18" charset="0"/>
              </a:rPr>
              <a:t>сну, ночной сон</a:t>
            </a:r>
            <a:endParaRPr lang="ru-RU" sz="6800" b="1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8520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Режим дня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712968" cy="504056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86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8600" b="1" dirty="0">
                <a:latin typeface="Times New Roman" pitchFamily="18" charset="0"/>
                <a:cs typeface="Times New Roman" pitchFamily="18" charset="0"/>
              </a:rPr>
              <a:t>это четкий распорядок жизни в течение </a:t>
            </a:r>
            <a:r>
              <a:rPr lang="ru-RU" sz="7400" b="1" dirty="0" smtClean="0">
                <a:latin typeface="Times New Roman" pitchFamily="18" charset="0"/>
                <a:cs typeface="Times New Roman" pitchFamily="18" charset="0"/>
              </a:rPr>
              <a:t>суток, </a:t>
            </a:r>
            <a:r>
              <a:rPr lang="ru-RU" sz="8600" b="1" dirty="0" smtClean="0">
                <a:latin typeface="Times New Roman" pitchFamily="18" charset="0"/>
                <a:cs typeface="Times New Roman" pitchFamily="18" charset="0"/>
              </a:rPr>
              <a:t>предусматривающий </a:t>
            </a:r>
            <a:r>
              <a:rPr lang="ru-RU" sz="8600" b="1" dirty="0">
                <a:latin typeface="Times New Roman" pitchFamily="18" charset="0"/>
                <a:cs typeface="Times New Roman" pitchFamily="18" charset="0"/>
              </a:rPr>
              <a:t>чередование бодрствования и сна, а также </a:t>
            </a:r>
            <a:r>
              <a:rPr lang="ru-RU" sz="8600" b="1" dirty="0" smtClean="0">
                <a:latin typeface="Times New Roman" pitchFamily="18" charset="0"/>
                <a:cs typeface="Times New Roman" pitchFamily="18" charset="0"/>
              </a:rPr>
              <a:t>рациональную </a:t>
            </a:r>
            <a:r>
              <a:rPr lang="ru-RU" sz="8600" b="1" dirty="0">
                <a:latin typeface="Times New Roman" pitchFamily="18" charset="0"/>
                <a:cs typeface="Times New Roman" pitchFamily="18" charset="0"/>
              </a:rPr>
              <a:t>организацию различных видов деятельности. </a:t>
            </a:r>
            <a:endParaRPr lang="ru-RU" sz="8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6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7400" b="1" u="sng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7400" b="1" u="sng" dirty="0">
                <a:latin typeface="Times New Roman" pitchFamily="18" charset="0"/>
                <a:cs typeface="Times New Roman" pitchFamily="18" charset="0"/>
              </a:rPr>
              <a:t>режим дня входят следующие элементы:</a:t>
            </a:r>
          </a:p>
          <a:p>
            <a:pPr marL="0" indent="0">
              <a:buNone/>
            </a:pPr>
            <a:r>
              <a:rPr lang="ru-RU" sz="7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сон;</a:t>
            </a:r>
          </a:p>
          <a:p>
            <a:pPr marL="0" indent="0">
              <a:buNone/>
            </a:pPr>
            <a:r>
              <a:rPr lang="ru-RU" sz="7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воспитательная и учебная деятельность;</a:t>
            </a:r>
          </a:p>
          <a:p>
            <a:pPr marL="0" indent="0">
              <a:buNone/>
            </a:pP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– игровая деятельность и занятия по собственному выбору</a:t>
            </a:r>
            <a:r>
              <a:rPr lang="ru-RU" sz="7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– пребывание на открытом воздухе (прогулки</a:t>
            </a:r>
            <a:r>
              <a:rPr lang="ru-RU" sz="7400" b="1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7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– самообслуживание, помощь семье;</a:t>
            </a:r>
          </a:p>
          <a:p>
            <a:pPr marL="0" indent="0">
              <a:buNone/>
            </a:pP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– приемы пищи;</a:t>
            </a:r>
          </a:p>
          <a:p>
            <a:pPr marL="0" indent="0">
              <a:buNone/>
            </a:pP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– личная гигиена.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0821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uk-UA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Практикум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568952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как вы готовили ребенка к поступлению в детский сад;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старались ли перестроить режим дня дома под детсадовский;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приучали ли к дневному сну по режиму детского сада с часу до трех;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как приучали к самостоятельному засыпанию;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соблюдаете ли сейчас режим сна в выходные дни? </a:t>
            </a:r>
          </a:p>
          <a:p>
            <a:pPr marL="0" indent="0"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как готовили малыша к режиму питания в детском саду;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какие блюда ваш малыш не ел до поступления в ДОУ;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как приучали ребенка есть самостоятельно, держать ложку;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есть ли у ребенка свое место для приема пищи;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всегда ли ребенок сидит спокойно за столом во время приема пищи дома, бегаете ли вы за ним с уговорами покушать еще хоть немного;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какие блюда не любит ваш малыш в детском саду;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должен ли ребенок хотеть кушать, придя домой после детского сада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9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3681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Мы расскажем вам о том, как мы в садике живем…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>
              <a:buNone/>
            </a:pP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Знают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все, что каждый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час по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минутам расписан у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нас.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Стрелки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весело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бегут,  нам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скучать не дают</a:t>
            </a:r>
            <a:r>
              <a:rPr lang="ru-RU" sz="2400" dirty="0"/>
              <a:t>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r="2802" b="3211"/>
          <a:stretch/>
        </p:blipFill>
        <p:spPr>
          <a:xfrm rot="21291869">
            <a:off x="884696" y="2403416"/>
            <a:ext cx="3568816" cy="280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774" y="2163255"/>
            <a:ext cx="2794544" cy="337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58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Утренняя зарядка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5" t="20766" r="9208"/>
          <a:stretch/>
        </p:blipFill>
        <p:spPr>
          <a:xfrm>
            <a:off x="4932040" y="3789040"/>
            <a:ext cx="3528392" cy="281801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139952" y="1556792"/>
            <a:ext cx="4896544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Рано солнышко встает,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зарядку нас зовет.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день, что мы встречаем,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 зарядки начинаем!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068960"/>
            <a:ext cx="3635288" cy="271755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1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Завтрак, обед, полдник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1385392"/>
            <a:ext cx="8229600" cy="50679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Восемь тридцать время наше: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Мы садимся кушать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кашу.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Час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обеда подошел,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Сели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деточки за стол.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Бери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ложку, бери хлеб,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скорее за обед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– тарелка, вот – еда,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останется следа!</a:t>
            </a: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560" y="1385392"/>
            <a:ext cx="1826027" cy="24326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801" r="15972"/>
          <a:stretch/>
        </p:blipFill>
        <p:spPr>
          <a:xfrm>
            <a:off x="467956" y="2411192"/>
            <a:ext cx="2417665" cy="22265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7" r="12432"/>
          <a:stretch/>
        </p:blipFill>
        <p:spPr>
          <a:xfrm>
            <a:off x="4401312" y="4983620"/>
            <a:ext cx="2232248" cy="15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Занятия</a:t>
            </a:r>
            <a:endParaRPr lang="uk-UA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Девять часов утра – 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Заниматься нам пора: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читаем, то поем,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праздник водим хоровод.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052" y="3865107"/>
            <a:ext cx="3377477" cy="253615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30103"/>
            <a:ext cx="2531862" cy="1898897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2"/>
          <a:stretch/>
        </p:blipFill>
        <p:spPr>
          <a:xfrm>
            <a:off x="539552" y="3460689"/>
            <a:ext cx="2584479" cy="2976548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28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900" b="1" dirty="0" smtClean="0"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Занятия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0490"/>
          <a:stretch/>
        </p:blipFill>
        <p:spPr>
          <a:xfrm rot="21235499">
            <a:off x="323527" y="4511515"/>
            <a:ext cx="2255172" cy="1893283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631" t="14695"/>
          <a:stretch/>
        </p:blipFill>
        <p:spPr>
          <a:xfrm>
            <a:off x="2843808" y="3254819"/>
            <a:ext cx="3240360" cy="220333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229676" y="1327672"/>
            <a:ext cx="8457124" cy="4798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садике моем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полно забот –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души стараемся,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Делом занимаемся.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305" y="1548919"/>
            <a:ext cx="1554129" cy="206548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r="13341"/>
          <a:stretch/>
        </p:blipFill>
        <p:spPr>
          <a:xfrm rot="357777">
            <a:off x="6355307" y="4310420"/>
            <a:ext cx="2406127" cy="2082404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04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699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Самостоятельная деятельность,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игры, прогулка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457200" y="1844825"/>
            <a:ext cx="8075240" cy="43807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2"/>
          <a:stretch/>
        </p:blipFill>
        <p:spPr>
          <a:xfrm>
            <a:off x="5220072" y="3735838"/>
            <a:ext cx="1996204" cy="244996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3854" r="18066"/>
          <a:stretch/>
        </p:blipFill>
        <p:spPr>
          <a:xfrm>
            <a:off x="971600" y="3443653"/>
            <a:ext cx="2376264" cy="307015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00" y="1909584"/>
            <a:ext cx="1876636" cy="250218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t="17777" b="11103"/>
          <a:stretch/>
        </p:blipFill>
        <p:spPr>
          <a:xfrm>
            <a:off x="6498753" y="1737976"/>
            <a:ext cx="2229444" cy="211800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t="26724" b="5029"/>
          <a:stretch/>
        </p:blipFill>
        <p:spPr>
          <a:xfrm>
            <a:off x="221738" y="1691121"/>
            <a:ext cx="2295704" cy="208602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194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820</Words>
  <Application>Microsoft Office PowerPoint</Application>
  <PresentationFormat>Экран (4:3)</PresentationFormat>
  <Paragraphs>138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«Значение режима дня для здоровья  и развития ребенка»</vt:lpstr>
      <vt:lpstr>Режим дня</vt:lpstr>
      <vt:lpstr>Практикум</vt:lpstr>
      <vt:lpstr>Мы расскажем вам о том, как мы в садике живем…</vt:lpstr>
      <vt:lpstr>Утренняя зарядка</vt:lpstr>
      <vt:lpstr> Завтрак, обед, полдник </vt:lpstr>
      <vt:lpstr>Занятия</vt:lpstr>
      <vt:lpstr> Занятия </vt:lpstr>
      <vt:lpstr>Самостоятельная деятельность,  игры, прогулка</vt:lpstr>
      <vt:lpstr>Самостоятельная деятельность,  игры, прогулка</vt:lpstr>
      <vt:lpstr>Гигиенические процедуры</vt:lpstr>
      <vt:lpstr> Подготовка ко сну </vt:lpstr>
      <vt:lpstr>Дневной сон</vt:lpstr>
      <vt:lpstr>Самообслуживание</vt:lpstr>
      <vt:lpstr>Самостоятельная деятельность,  игры, прогулка</vt:lpstr>
      <vt:lpstr>Дети в садике живут,  здесь играют и поют </vt:lpstr>
      <vt:lpstr>Значение режима дня:</vt:lpstr>
      <vt:lpstr>Средства для выполнения  режима дня</vt:lpstr>
      <vt:lpstr>Примерный режим дня  в выходные дни: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«Значение режима дня для здоровья и развития ребенка»</dc:title>
  <dc:creator>Олка</dc:creator>
  <cp:lastModifiedBy>Олка</cp:lastModifiedBy>
  <cp:revision>49</cp:revision>
  <dcterms:created xsi:type="dcterms:W3CDTF">2025-02-09T21:11:07Z</dcterms:created>
  <dcterms:modified xsi:type="dcterms:W3CDTF">2025-02-13T10:01:25Z</dcterms:modified>
</cp:coreProperties>
</file>