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4" r:id="rId3"/>
    <p:sldId id="256" r:id="rId4"/>
    <p:sldId id="259" r:id="rId5"/>
    <p:sldId id="261" r:id="rId6"/>
    <p:sldId id="271" r:id="rId7"/>
    <p:sldId id="258" r:id="rId8"/>
    <p:sldId id="266" r:id="rId9"/>
    <p:sldId id="264" r:id="rId10"/>
    <p:sldId id="268" r:id="rId11"/>
    <p:sldId id="272" r:id="rId12"/>
    <p:sldId id="273" r:id="rId13"/>
    <p:sldId id="274" r:id="rId14"/>
    <p:sldId id="275" r:id="rId15"/>
    <p:sldId id="276" r:id="rId16"/>
    <p:sldId id="277" r:id="rId17"/>
    <p:sldId id="278" r:id="rId18"/>
    <p:sldId id="279" r:id="rId19"/>
    <p:sldId id="280" r:id="rId20"/>
    <p:sldId id="26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C3556E-D07F-4612-B0E8-042DFE7994F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990EBF-BFF6-4BEA-9AA4-1A2F6483F424}"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B0C3556E-D07F-4612-B0E8-042DFE7994F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990EBF-BFF6-4BEA-9AA4-1A2F6483F424}"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B0C3556E-D07F-4612-B0E8-042DFE7994F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990EBF-BFF6-4BEA-9AA4-1A2F6483F424}"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B0C3556E-D07F-4612-B0E8-042DFE7994F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990EBF-BFF6-4BEA-9AA4-1A2F6483F424}"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B0C3556E-D07F-4612-B0E8-042DFE7994F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990EBF-BFF6-4BEA-9AA4-1A2F6483F424}"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B0C3556E-D07F-4612-B0E8-042DFE7994F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990EBF-BFF6-4BEA-9AA4-1A2F6483F424}"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B0C3556E-D07F-4612-B0E8-042DFE7994F5}"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990EBF-BFF6-4BEA-9AA4-1A2F6483F424}"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C3556E-D07F-4612-B0E8-042DFE7994F5}"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990EBF-BFF6-4BEA-9AA4-1A2F6483F424}"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C3556E-D07F-4612-B0E8-042DFE7994F5}"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990EBF-BFF6-4BEA-9AA4-1A2F6483F424}"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B0C3556E-D07F-4612-B0E8-042DFE7994F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990EBF-BFF6-4BEA-9AA4-1A2F6483F424}"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B0C3556E-D07F-4612-B0E8-042DFE7994F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990EBF-BFF6-4BEA-9AA4-1A2F6483F424}"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3556E-D07F-4612-B0E8-042DFE7994F5}"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90EBF-BFF6-4BEA-9AA4-1A2F6483F424}"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0043"/>
            <a:ext cx="7772400" cy="1928825"/>
          </a:xfrm>
        </p:spPr>
        <p:txBody>
          <a:bodyPr/>
          <a:lstStyle/>
          <a:p>
            <a:r>
              <a:rPr lang="ru-RU" i="1" smtClean="0">
                <a:latin typeface="Arial Black" panose="020B0A04020102020204" pitchFamily="34" charset="0"/>
              </a:rPr>
              <a:t>Знакомимся </a:t>
            </a:r>
            <a:r>
              <a:rPr lang="ru-RU" i="1" smtClean="0">
                <a:latin typeface="Arial Black" panose="020B0A04020102020204" pitchFamily="34" charset="0"/>
              </a:rPr>
              <a:t>с </a:t>
            </a:r>
            <a:r>
              <a:rPr lang="ru-RU" i="1" dirty="0" smtClean="0">
                <a:latin typeface="Arial Black" panose="020B0A04020102020204" pitchFamily="34" charset="0"/>
              </a:rPr>
              <a:t>игрой «Шахматы</a:t>
            </a:r>
            <a:r>
              <a:rPr lang="ru-RU" i="1" dirty="0" smtClean="0">
                <a:latin typeface="Arial Black" panose="020B0A04020102020204" pitchFamily="34" charset="0"/>
              </a:rPr>
              <a:t>»</a:t>
            </a:r>
            <a:endParaRPr lang="ru-RU" i="1" dirty="0">
              <a:latin typeface="Arial Black" panose="020B0A04020102020204" pitchFamily="34" charset="0"/>
            </a:endParaRPr>
          </a:p>
        </p:txBody>
      </p:sp>
      <p:pic>
        <p:nvPicPr>
          <p:cNvPr id="22530" name="Picture 2" descr="C:\Documents and Settings\1\Мои документы\Downloads\chess-board-all-chess-pieces-isolated-white-background-side-view-56888892.jpg"/>
          <p:cNvPicPr>
            <a:picLocks noChangeAspect="1" noChangeArrowheads="1"/>
          </p:cNvPicPr>
          <p:nvPr/>
        </p:nvPicPr>
        <p:blipFill>
          <a:blip r:embed="rId1" cstate="print"/>
          <a:srcRect l="3065" r="2211" b="12500"/>
          <a:stretch>
            <a:fillRect/>
          </a:stretch>
        </p:blipFill>
        <p:spPr bwMode="auto">
          <a:xfrm>
            <a:off x="0" y="2500306"/>
            <a:ext cx="3714808" cy="3571876"/>
          </a:xfrm>
          <a:prstGeom prst="rect">
            <a:avLst/>
          </a:prstGeom>
          <a:noFill/>
        </p:spPr>
      </p:pic>
      <p:sp>
        <p:nvSpPr>
          <p:cNvPr id="3" name="Текстовое поле 2"/>
          <p:cNvSpPr txBox="1"/>
          <p:nvPr/>
        </p:nvSpPr>
        <p:spPr>
          <a:xfrm>
            <a:off x="5692775" y="4030345"/>
            <a:ext cx="3048000" cy="645160"/>
          </a:xfrm>
          <a:prstGeom prst="rect">
            <a:avLst/>
          </a:prstGeom>
          <a:noFill/>
        </p:spPr>
        <p:txBody>
          <a:bodyPr wrap="square" rtlCol="0">
            <a:spAutoFit/>
          </a:bodyPr>
          <a:p>
            <a:r>
              <a:rPr lang="ru-RU" altLang="en-US"/>
              <a:t>Подготовила Воспитатель Эреджепова С.Т</a:t>
            </a:r>
            <a:endParaRPr lang="ru-RU"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6072230"/>
          </a:xfrm>
        </p:spPr>
        <p:txBody>
          <a:bodyPr>
            <a:normAutofit fontScale="92500" lnSpcReduction="20000"/>
          </a:bodyPr>
          <a:lstStyle/>
          <a:p>
            <a:pPr>
              <a:buNone/>
            </a:pPr>
            <a:r>
              <a:rPr lang="ru-RU" dirty="0" smtClean="0">
                <a:latin typeface="Arial Black" panose="020B0A04020102020204" pitchFamily="34" charset="0"/>
              </a:rPr>
              <a:t>    В </a:t>
            </a:r>
            <a:r>
              <a:rPr lang="ru-RU" dirty="0">
                <a:latin typeface="Arial Black" panose="020B0A04020102020204" pitchFamily="34" charset="0"/>
              </a:rPr>
              <a:t>вашей армии 16 фигур – король, ферзь (королева), 2 коня, 2 слона, 2 ладьи и 8 пешек. В ближнем к вам ряду по краям ставятся ладьи, потом, ближе к центру, кони, потом слоны. Оставшиеся две клетки занимают король и ферзь, причем запомнить их местоположение легко по фразе «ферзь любит свой цвет». То есть белый ферзь стоит на белом поле (а белый король – на черном), а черный ферзь – на черном, оставляя белое поле для черного короля. Второй ряд от игроков </a:t>
            </a:r>
            <a:r>
              <a:rPr lang="ru-RU" dirty="0" smtClean="0">
                <a:latin typeface="Arial Black" panose="020B0A04020102020204" pitchFamily="34" charset="0"/>
              </a:rPr>
              <a:t>занимают </a:t>
            </a:r>
            <a:r>
              <a:rPr lang="ru-RU" dirty="0">
                <a:latin typeface="Arial Black" panose="020B0A04020102020204" pitchFamily="34" charset="0"/>
              </a:rPr>
              <a:t>пешки.</a:t>
            </a:r>
            <a:endParaRPr lang="ru-RU" dirty="0">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latin typeface="Arial Black" panose="020B0A04020102020204" pitchFamily="34" charset="0"/>
              </a:rPr>
              <a:t>Первый ход делают белые.</a:t>
            </a:r>
            <a:r>
              <a:rPr lang="ru-RU" dirty="0"/>
              <a:t> </a:t>
            </a:r>
            <a:endParaRPr lang="ru-RU" dirty="0"/>
          </a:p>
        </p:txBody>
      </p:sp>
      <p:sp>
        <p:nvSpPr>
          <p:cNvPr id="3" name="Содержимое 2"/>
          <p:cNvSpPr>
            <a:spLocks noGrp="1"/>
          </p:cNvSpPr>
          <p:nvPr>
            <p:ph idx="1"/>
          </p:nvPr>
        </p:nvSpPr>
        <p:spPr>
          <a:xfrm>
            <a:off x="457200" y="1600200"/>
            <a:ext cx="8229600" cy="4900634"/>
          </a:xfrm>
        </p:spPr>
        <p:txBody>
          <a:bodyPr>
            <a:normAutofit fontScale="92500" lnSpcReduction="10000"/>
          </a:bodyPr>
          <a:lstStyle/>
          <a:p>
            <a:pPr>
              <a:buNone/>
            </a:pPr>
            <a:r>
              <a:rPr lang="ru-RU" dirty="0">
                <a:latin typeface="Arial Black" panose="020B0A04020102020204" pitchFamily="34" charset="0"/>
              </a:rPr>
              <a:t>Цель игры – «захватить» чужого короля раньше, чем чужая армия «захватит» вашего. Ситуация, когда король соперника находится под ударом любой из ваших фигур, но может спрятаться на соседнюю клетку или за другую фигуру, называется «шах». А если он под ударом и укрыться ему некуда, это значит вы поставили «мат» и одержали победу. </a:t>
            </a:r>
            <a:endParaRPr lang="ru-RU" dirty="0">
              <a:latin typeface="Arial Black" panose="020B0A04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7620" y="274638"/>
            <a:ext cx="4829180" cy="6297634"/>
          </a:xfrm>
        </p:spPr>
        <p:txBody>
          <a:bodyPr>
            <a:normAutofit fontScale="90000"/>
          </a:bodyPr>
          <a:lstStyle/>
          <a:p>
            <a:r>
              <a:rPr lang="ru-RU" sz="3100" b="1" dirty="0">
                <a:latin typeface="Arial Black" panose="020B0A04020102020204" pitchFamily="34" charset="0"/>
              </a:rPr>
              <a:t>Король.</a:t>
            </a:r>
            <a:r>
              <a:rPr lang="ru-RU" sz="3100" dirty="0">
                <a:latin typeface="Arial Black" panose="020B0A04020102020204" pitchFamily="34" charset="0"/>
              </a:rPr>
              <a:t> Двигается на одну клетку в любом направлении. Исключение – рокировка (о ней ниже). Терять короля нельзя, поэтому король никогда не может двигаться на ту клетку, которая находится под ударом чужой фигуры</a:t>
            </a:r>
            <a:r>
              <a:rPr lang="ru-RU" dirty="0"/>
              <a:t>.  </a:t>
            </a:r>
            <a:endParaRPr lang="ru-RU" dirty="0"/>
          </a:p>
        </p:txBody>
      </p:sp>
      <p:pic>
        <p:nvPicPr>
          <p:cNvPr id="16386" name="Picture 2" descr="C:\Documents and Settings\1\Мои документы\Downloads\dNgpKZ109RXWTfXF.jpg"/>
          <p:cNvPicPr>
            <a:picLocks noGrp="1" noChangeAspect="1" noChangeArrowheads="1"/>
          </p:cNvPicPr>
          <p:nvPr>
            <p:ph idx="1"/>
          </p:nvPr>
        </p:nvPicPr>
        <p:blipFill>
          <a:blip r:embed="rId1" cstate="print"/>
          <a:srcRect/>
          <a:stretch>
            <a:fillRect/>
          </a:stretch>
        </p:blipFill>
        <p:spPr bwMode="auto">
          <a:xfrm>
            <a:off x="500034" y="857232"/>
            <a:ext cx="3071834" cy="521497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0430" y="274638"/>
            <a:ext cx="5186370" cy="6297634"/>
          </a:xfrm>
        </p:spPr>
        <p:txBody>
          <a:bodyPr>
            <a:normAutofit/>
          </a:bodyPr>
          <a:lstStyle/>
          <a:p>
            <a:r>
              <a:rPr lang="ru-RU" sz="4000" b="1" dirty="0" smtClean="0">
                <a:latin typeface="Arial Black" panose="020B0A04020102020204" pitchFamily="34" charset="0"/>
              </a:rPr>
              <a:t>Ферзь.</a:t>
            </a:r>
            <a:r>
              <a:rPr lang="ru-RU" sz="4000" dirty="0" smtClean="0">
                <a:latin typeface="Arial Black" panose="020B0A04020102020204" pitchFamily="34" charset="0"/>
              </a:rPr>
              <a:t> Самая сильная фигура. Двигается на любое количество клеток в любом направлении. </a:t>
            </a:r>
            <a:endParaRPr lang="ru-RU" sz="4000" dirty="0">
              <a:latin typeface="Arial Black" panose="020B0A04020102020204" pitchFamily="34" charset="0"/>
            </a:endParaRPr>
          </a:p>
        </p:txBody>
      </p:sp>
      <p:pic>
        <p:nvPicPr>
          <p:cNvPr id="17410" name="Picture 2" descr="C:\Documents and Settings\1\Мои документы\Downloads\vy3L6kN42MbZVLzR.jpg"/>
          <p:cNvPicPr>
            <a:picLocks noGrp="1" noChangeAspect="1" noChangeArrowheads="1"/>
          </p:cNvPicPr>
          <p:nvPr>
            <p:ph idx="1"/>
          </p:nvPr>
        </p:nvPicPr>
        <p:blipFill>
          <a:blip r:embed="rId1" cstate="print"/>
          <a:srcRect/>
          <a:stretch>
            <a:fillRect/>
          </a:stretch>
        </p:blipFill>
        <p:spPr bwMode="auto">
          <a:xfrm>
            <a:off x="357158" y="500042"/>
            <a:ext cx="3000396" cy="524034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274638"/>
            <a:ext cx="5114932" cy="5583254"/>
          </a:xfrm>
        </p:spPr>
        <p:txBody>
          <a:bodyPr/>
          <a:lstStyle/>
          <a:p>
            <a:endParaRPr lang="ru-RU" dirty="0"/>
          </a:p>
        </p:txBody>
      </p:sp>
      <p:sp>
        <p:nvSpPr>
          <p:cNvPr id="3" name="Содержимое 2"/>
          <p:cNvSpPr>
            <a:spLocks noGrp="1"/>
          </p:cNvSpPr>
          <p:nvPr>
            <p:ph idx="1"/>
          </p:nvPr>
        </p:nvSpPr>
        <p:spPr>
          <a:xfrm>
            <a:off x="3214678" y="571480"/>
            <a:ext cx="5472122" cy="5786478"/>
          </a:xfrm>
        </p:spPr>
        <p:txBody>
          <a:bodyPr>
            <a:noAutofit/>
          </a:bodyPr>
          <a:lstStyle/>
          <a:p>
            <a:pPr>
              <a:buNone/>
            </a:pPr>
            <a:r>
              <a:rPr lang="ru-RU" b="1" dirty="0" smtClean="0">
                <a:latin typeface="Arial Black" panose="020B0A04020102020204" pitchFamily="34" charset="0"/>
              </a:rPr>
              <a:t>  </a:t>
            </a:r>
            <a:r>
              <a:rPr lang="ru-RU" sz="2800" b="1" dirty="0" smtClean="0">
                <a:latin typeface="Arial Black" panose="020B0A04020102020204" pitchFamily="34" charset="0"/>
              </a:rPr>
              <a:t>Слон.</a:t>
            </a:r>
            <a:r>
              <a:rPr lang="ru-RU" sz="2800" dirty="0" smtClean="0">
                <a:latin typeface="Arial Black" panose="020B0A04020102020204" pitchFamily="34" charset="0"/>
              </a:rPr>
              <a:t> Двигается на любое количество клеток по любой диагонали. Как можно заметить, один слон начинает игру на клетке белого цвета (и он никогда не может оказаться на черной), а другой стартует на черной (и никогда не перепрыгнет на белую).</a:t>
            </a:r>
            <a:endParaRPr lang="ru-RU" sz="2800" dirty="0">
              <a:latin typeface="Arial Black" panose="020B0A04020102020204" pitchFamily="34" charset="0"/>
            </a:endParaRPr>
          </a:p>
        </p:txBody>
      </p:sp>
      <p:pic>
        <p:nvPicPr>
          <p:cNvPr id="18434" name="Picture 2" descr="C:\Documents and Settings\1\Мои документы\Downloads\ppDZZR9VTdZIdeXn.jpg"/>
          <p:cNvPicPr>
            <a:picLocks noChangeAspect="1" noChangeArrowheads="1"/>
          </p:cNvPicPr>
          <p:nvPr/>
        </p:nvPicPr>
        <p:blipFill>
          <a:blip r:embed="rId1" cstate="print"/>
          <a:srcRect/>
          <a:stretch>
            <a:fillRect/>
          </a:stretch>
        </p:blipFill>
        <p:spPr bwMode="auto">
          <a:xfrm>
            <a:off x="285720" y="428604"/>
            <a:ext cx="2728915" cy="442915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428992" y="357166"/>
            <a:ext cx="5257808" cy="5768997"/>
          </a:xfrm>
        </p:spPr>
        <p:txBody>
          <a:bodyPr>
            <a:normAutofit lnSpcReduction="10000"/>
          </a:bodyPr>
          <a:lstStyle/>
          <a:p>
            <a:r>
              <a:rPr lang="ru-RU" sz="3600" b="1" dirty="0">
                <a:latin typeface="Arial Black" panose="020B0A04020102020204" pitchFamily="34" charset="0"/>
              </a:rPr>
              <a:t>Конь.</a:t>
            </a:r>
            <a:r>
              <a:rPr lang="ru-RU" sz="3600" dirty="0">
                <a:latin typeface="Arial Black" panose="020B0A04020102020204" pitchFamily="34" charset="0"/>
              </a:rPr>
              <a:t> Самая необычная фигура – двигается буквой «</a:t>
            </a:r>
            <a:r>
              <a:rPr lang="ru-RU" sz="3600" dirty="0" smtClean="0">
                <a:latin typeface="Arial Black" panose="020B0A04020102020204" pitchFamily="34" charset="0"/>
              </a:rPr>
              <a:t>Г». При </a:t>
            </a:r>
            <a:r>
              <a:rPr lang="ru-RU" sz="3600" dirty="0">
                <a:latin typeface="Arial Black" panose="020B0A04020102020204" pitchFamily="34" charset="0"/>
              </a:rPr>
              <a:t>этом конь единственная фигура, которая может «перепрыгивать» через другие.</a:t>
            </a:r>
            <a:endParaRPr lang="ru-RU" sz="3600" dirty="0">
              <a:latin typeface="Arial Black" panose="020B0A04020102020204" pitchFamily="34" charset="0"/>
            </a:endParaRPr>
          </a:p>
          <a:p>
            <a:endParaRPr lang="ru-RU" dirty="0"/>
          </a:p>
        </p:txBody>
      </p:sp>
      <p:pic>
        <p:nvPicPr>
          <p:cNvPr id="19458" name="Picture 2" descr="C:\Documents and Settings\1\Мои документы\Downloads\WkPqLiUNxgav6Ro5.jpg"/>
          <p:cNvPicPr>
            <a:picLocks noChangeAspect="1" noChangeArrowheads="1"/>
          </p:cNvPicPr>
          <p:nvPr/>
        </p:nvPicPr>
        <p:blipFill>
          <a:blip r:embed="rId1" cstate="print"/>
          <a:srcRect/>
          <a:stretch>
            <a:fillRect/>
          </a:stretch>
        </p:blipFill>
        <p:spPr bwMode="auto">
          <a:xfrm>
            <a:off x="285720" y="357166"/>
            <a:ext cx="2786082" cy="492922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4810" y="274638"/>
            <a:ext cx="4471990" cy="5726130"/>
          </a:xfrm>
        </p:spPr>
        <p:txBody>
          <a:bodyPr>
            <a:normAutofit fontScale="90000"/>
          </a:bodyPr>
          <a:lstStyle/>
          <a:p>
            <a:r>
              <a:rPr lang="ru-RU" b="1" dirty="0">
                <a:latin typeface="Arial Black" panose="020B0A04020102020204" pitchFamily="34" charset="0"/>
              </a:rPr>
              <a:t>Ладья.</a:t>
            </a:r>
            <a:r>
              <a:rPr lang="ru-RU" dirty="0">
                <a:latin typeface="Arial Black" panose="020B0A04020102020204" pitchFamily="34" charset="0"/>
              </a:rPr>
              <a:t> Двигается по прямой – то есть вперед, назад или в любую сторону на любое количество клеток.</a:t>
            </a:r>
            <a:endParaRPr lang="ru-RU" dirty="0">
              <a:latin typeface="Arial Black" panose="020B0A04020102020204" pitchFamily="34" charset="0"/>
            </a:endParaRPr>
          </a:p>
        </p:txBody>
      </p:sp>
      <p:pic>
        <p:nvPicPr>
          <p:cNvPr id="20482" name="Picture 2" descr="C:\Documents and Settings\1\Мои документы\Downloads\Ji7xvL2SCEiR1LDY.jpg"/>
          <p:cNvPicPr>
            <a:picLocks noGrp="1" noChangeAspect="1" noChangeArrowheads="1"/>
          </p:cNvPicPr>
          <p:nvPr>
            <p:ph idx="1"/>
          </p:nvPr>
        </p:nvPicPr>
        <p:blipFill>
          <a:blip r:embed="rId1" cstate="print"/>
          <a:srcRect/>
          <a:stretch>
            <a:fillRect/>
          </a:stretch>
        </p:blipFill>
        <p:spPr bwMode="auto">
          <a:xfrm>
            <a:off x="357158" y="571480"/>
            <a:ext cx="3500462" cy="550072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7620" y="714356"/>
            <a:ext cx="4829180" cy="5214974"/>
          </a:xfrm>
        </p:spPr>
        <p:txBody>
          <a:bodyPr>
            <a:noAutofit/>
          </a:bodyPr>
          <a:lstStyle/>
          <a:p>
            <a:r>
              <a:rPr lang="ru-RU" sz="2400" b="1" dirty="0">
                <a:latin typeface="Arial Black" panose="020B0A04020102020204" pitchFamily="34" charset="0"/>
              </a:rPr>
              <a:t>Пешка.</a:t>
            </a:r>
            <a:r>
              <a:rPr lang="ru-RU" sz="2400" dirty="0">
                <a:latin typeface="Arial Black" panose="020B0A04020102020204" pitchFamily="34" charset="0"/>
              </a:rPr>
              <a:t> Самые простые солдаты вашей армии могут двигаться только вперед. При первом своем движении они могут шагнуть либо на одну, либо на две клетки. А вот в дальнейшем они шагают </a:t>
            </a:r>
            <a:r>
              <a:rPr lang="ru-RU" sz="2400" dirty="0" smtClean="0">
                <a:latin typeface="Arial Black" panose="020B0A04020102020204" pitchFamily="34" charset="0"/>
              </a:rPr>
              <a:t>на </a:t>
            </a:r>
            <a:r>
              <a:rPr lang="ru-RU" sz="2400" dirty="0">
                <a:latin typeface="Arial Black" panose="020B0A04020102020204" pitchFamily="34" charset="0"/>
              </a:rPr>
              <a:t>одну клетку и не больше. Но если перед ними стоит чужая фигура, то атаковать ее они не могут. Почему? Потому что пешки атакуют чужие фигуры тоже шагом на одну клетку, но не прямо, а по диагонали!</a:t>
            </a:r>
            <a:endParaRPr lang="ru-RU" sz="2400" dirty="0">
              <a:latin typeface="Arial Black" panose="020B0A04020102020204" pitchFamily="34" charset="0"/>
            </a:endParaRPr>
          </a:p>
        </p:txBody>
      </p:sp>
      <p:pic>
        <p:nvPicPr>
          <p:cNvPr id="21506" name="Picture 2" descr="C:\Documents and Settings\1\Мои документы\Downloads\x8Jpx65L1MA7w9q8.jpg"/>
          <p:cNvPicPr>
            <a:picLocks noGrp="1" noChangeAspect="1" noChangeArrowheads="1"/>
          </p:cNvPicPr>
          <p:nvPr>
            <p:ph idx="1"/>
          </p:nvPr>
        </p:nvPicPr>
        <p:blipFill>
          <a:blip r:embed="rId1" cstate="print"/>
          <a:srcRect/>
          <a:stretch>
            <a:fillRect/>
          </a:stretch>
        </p:blipFill>
        <p:spPr bwMode="auto">
          <a:xfrm>
            <a:off x="357158" y="285728"/>
            <a:ext cx="3248299"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28604"/>
            <a:ext cx="8229600" cy="6000792"/>
          </a:xfrm>
        </p:spPr>
        <p:txBody>
          <a:bodyPr>
            <a:normAutofit/>
          </a:bodyPr>
          <a:lstStyle/>
          <a:p>
            <a:pPr>
              <a:buNone/>
            </a:pPr>
            <a:r>
              <a:rPr lang="ru-RU" dirty="0" smtClean="0">
                <a:latin typeface="Arial Black" panose="020B0A04020102020204" pitchFamily="34" charset="0"/>
              </a:rPr>
              <a:t>Однако, у </a:t>
            </a:r>
            <a:r>
              <a:rPr lang="ru-RU" dirty="0">
                <a:latin typeface="Arial Black" panose="020B0A04020102020204" pitchFamily="34" charset="0"/>
              </a:rPr>
              <a:t>медленной и неповоротливой пешки есть мечта, которую ей иногда удается осуществить. Если она дойдет до противоположного края доски, то может превратиться в любую другую фигуру (кроме короля и самой себя, то есть пешки). Обычно пешку производят в ферзи, поскольку, как вы уже знаете, это самая мощная фигура.</a:t>
            </a:r>
            <a:endParaRPr lang="ru-RU" dirty="0">
              <a:latin typeface="Arial Black" panose="020B0A04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descr="C:\Documents and Settings\1\Мои документы\Downloads\img8 (2).jpg"/>
          <p:cNvPicPr>
            <a:picLocks noGrp="1" noChangeAspect="1" noChangeArrowheads="1"/>
          </p:cNvPicPr>
          <p:nvPr>
            <p:ph idx="1"/>
          </p:nvPr>
        </p:nvPicPr>
        <p:blipFill>
          <a:blip r:embed="rId1" cstate="print"/>
          <a:srcRect/>
          <a:stretch>
            <a:fillRect/>
          </a:stretch>
        </p:blipFill>
        <p:spPr bwMode="auto">
          <a:xfrm>
            <a:off x="285720" y="285728"/>
            <a:ext cx="8429683" cy="657227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1\Мои документы\Downloads\slide_4.jpg"/>
          <p:cNvPicPr>
            <a:picLocks noChangeAspect="1" noChangeArrowheads="1"/>
          </p:cNvPicPr>
          <p:nvPr/>
        </p:nvPicPr>
        <p:blipFill>
          <a:blip r:embed="rId1" cstate="print"/>
          <a:srcRect b="9375"/>
          <a:stretch>
            <a:fillRect/>
          </a:stretch>
        </p:blipFill>
        <p:spPr bwMode="auto">
          <a:xfrm>
            <a:off x="0" y="0"/>
            <a:ext cx="9144000" cy="65722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Documents and Settings\1\Мои документы\Downloads\slide_2.jpg"/>
          <p:cNvPicPr>
            <a:picLocks noGrp="1" noChangeAspect="1" noChangeArrowheads="1"/>
          </p:cNvPicPr>
          <p:nvPr>
            <p:ph idx="1"/>
          </p:nvPr>
        </p:nvPicPr>
        <p:blipFill>
          <a:blip r:embed="rId1" cstate="print"/>
          <a:srcRect b="10210"/>
          <a:stretch>
            <a:fillRect/>
          </a:stretch>
        </p:blipFill>
        <p:spPr bwMode="auto">
          <a:xfrm>
            <a:off x="285720" y="0"/>
            <a:ext cx="8501121" cy="650083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Documents and Settings\1\Мои документы\Downloads\slide_2 (1).jpg"/>
          <p:cNvPicPr>
            <a:picLocks noGrp="1" noChangeAspect="1" noChangeArrowheads="1"/>
          </p:cNvPicPr>
          <p:nvPr>
            <p:ph idx="1"/>
          </p:nvPr>
        </p:nvPicPr>
        <p:blipFill>
          <a:blip r:embed="rId1" cstate="print"/>
          <a:srcRect l="3361" t="3153" r="2521" b="9603"/>
          <a:stretch>
            <a:fillRect/>
          </a:stretch>
        </p:blipFill>
        <p:spPr bwMode="auto">
          <a:xfrm>
            <a:off x="0" y="285728"/>
            <a:ext cx="8858280" cy="621510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5840435"/>
          </a:xfrm>
        </p:spPr>
        <p:txBody>
          <a:bodyPr>
            <a:noAutofit/>
          </a:bodyPr>
          <a:lstStyle/>
          <a:p>
            <a:pPr>
              <a:buNone/>
            </a:pPr>
            <a:r>
              <a:rPr lang="ru-RU" sz="4000" dirty="0" smtClean="0">
                <a:latin typeface="Arial Black" panose="020B0A04020102020204" pitchFamily="34" charset="0"/>
              </a:rPr>
              <a:t>    Игра </a:t>
            </a:r>
            <a:r>
              <a:rPr lang="ru-RU" sz="4000" dirty="0">
                <a:latin typeface="Arial Black" panose="020B0A04020102020204" pitchFamily="34" charset="0"/>
              </a:rPr>
              <a:t>проходит на доске, состоящей из 64 чередующихся черно-белых клеток. Расставлять фигуры нужно начинать, когда лежащая перед вами доска в ближнем правом углу имеет белую клетку.</a:t>
            </a:r>
            <a:endParaRPr lang="ru-RU" sz="4000" dirty="0">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descr="C:\Documents and Settings\1\Мои документы\Downloads\slide_10 (2).jpg"/>
          <p:cNvPicPr>
            <a:picLocks noGrp="1" noChangeAspect="1" noChangeArrowheads="1"/>
          </p:cNvPicPr>
          <p:nvPr>
            <p:ph idx="1"/>
          </p:nvPr>
        </p:nvPicPr>
        <p:blipFill>
          <a:blip r:embed="rId1" cstate="print"/>
          <a:srcRect l="8567" t="4664" r="2648" b="10210"/>
          <a:stretch>
            <a:fillRect/>
          </a:stretch>
        </p:blipFill>
        <p:spPr bwMode="auto">
          <a:xfrm>
            <a:off x="285720" y="285728"/>
            <a:ext cx="8429684" cy="621510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C:\Documents and Settings\1\Мои документы\Downloads\LIN.jpg"/>
          <p:cNvPicPr>
            <a:picLocks noGrp="1" noChangeAspect="1" noChangeArrowheads="1"/>
          </p:cNvPicPr>
          <p:nvPr>
            <p:ph idx="1"/>
          </p:nvPr>
        </p:nvPicPr>
        <p:blipFill>
          <a:blip r:embed="rId1" cstate="print"/>
          <a:srcRect/>
          <a:stretch>
            <a:fillRect/>
          </a:stretch>
        </p:blipFill>
        <p:spPr bwMode="auto">
          <a:xfrm>
            <a:off x="357158" y="285728"/>
            <a:ext cx="8072494" cy="621510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Documents and Settings\1\Мои документы\Downloads\slide_3.jpg"/>
          <p:cNvPicPr>
            <a:picLocks noGrp="1" noChangeAspect="1" noChangeArrowheads="1"/>
          </p:cNvPicPr>
          <p:nvPr>
            <p:ph idx="1"/>
          </p:nvPr>
        </p:nvPicPr>
        <p:blipFill>
          <a:blip r:embed="rId1" cstate="print"/>
          <a:srcRect l="2648" t="4104" r="3832" b="13819"/>
          <a:stretch>
            <a:fillRect/>
          </a:stretch>
        </p:blipFill>
        <p:spPr bwMode="auto">
          <a:xfrm>
            <a:off x="0" y="285728"/>
            <a:ext cx="8715404" cy="62865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C:\Documents and Settings\1\Мои документы\Downloads\img1 (1).jpg"/>
          <p:cNvPicPr>
            <a:picLocks noGrp="1" noChangeAspect="1" noChangeArrowheads="1"/>
          </p:cNvPicPr>
          <p:nvPr>
            <p:ph idx="1"/>
          </p:nvPr>
        </p:nvPicPr>
        <p:blipFill>
          <a:blip r:embed="rId1" cstate="print"/>
          <a:srcRect l="3832" t="10417" r="7383" b="16976"/>
          <a:stretch>
            <a:fillRect/>
          </a:stretch>
        </p:blipFill>
        <p:spPr bwMode="auto">
          <a:xfrm>
            <a:off x="0" y="285728"/>
            <a:ext cx="9144000" cy="621510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2545</Words>
  <Application>WPS Presentation</Application>
  <PresentationFormat>Экран (4:3)</PresentationFormat>
  <Paragraphs>27</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SimSun</vt:lpstr>
      <vt:lpstr>Wingdings</vt:lpstr>
      <vt:lpstr>Arial Black</vt:lpstr>
      <vt:lpstr>Microsoft YaHei</vt:lpstr>
      <vt:lpstr>Arial Unicode MS</vt:lpstr>
      <vt:lpstr>Calibri</vt:lpstr>
      <vt:lpstr>Тема Office</vt:lpstr>
      <vt:lpstr>Знакомимся с игрой «Шахматы»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Первый ход делают белые. </vt:lpstr>
      <vt:lpstr>Король. Двигается на одну клетку в любом направлении. Исключение – рокировка (о ней ниже). Терять короля нельзя, поэтому король никогда не может двигаться на ту клетку, которая находится под ударом чужой фигуры.  </vt:lpstr>
      <vt:lpstr>Ферзь. Самая сильная фигура. Двигается на любое количество клеток в любом направлении. </vt:lpstr>
      <vt:lpstr>PowerPoint 演示文稿</vt:lpstr>
      <vt:lpstr>PowerPoint 演示文稿</vt:lpstr>
      <vt:lpstr>Ладья. Двигается по прямой – то есть вперед, назад или в любую сторону на любое количество клеток.</vt:lpstr>
      <vt:lpstr>Пешка. Самые простые солдаты вашей армии могут двигаться только вперед. При первом своем движении они могут шагнуть либо на одну, либо на две клетки. А вот в дальнейшем они шагают на одну клетку и не больше. Но если перед ними стоит чужая фигура, то атаковать ее они не могут. Почему? Потому что пешки атакуют чужие фигуры тоже шагом на одну клетку, но не прямо, а по диагонали!</vt:lpstr>
      <vt:lpstr>PowerPoint 演示文稿</vt:lpstr>
      <vt:lpstr>PowerPoint 演示文稿</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Знакомимся  с игрой «Шахматы»(1 класс)</dc:title>
  <dc:creator>Your User Name</dc:creator>
  <cp:lastModifiedBy>User1</cp:lastModifiedBy>
  <cp:revision>3</cp:revision>
  <dcterms:created xsi:type="dcterms:W3CDTF">2017-05-25T08:19:00Z</dcterms:created>
  <dcterms:modified xsi:type="dcterms:W3CDTF">2025-09-19T10:34:44Z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553449352FC34DF2B6D2832004C1E8DE_12</vt:lpwstr>
  </property>
  <property fmtid="{D5CDD505-2E9C-101B-9397-08002B2CF9AE}" pid="3" name="KSOProductBuildVer">
    <vt:lpwstr>1049-12.2.0.22549</vt:lpwstr>
  </property>
</Properties>
</file>