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276" r:id="rId3"/>
    <p:sldId id="257" r:id="rId4"/>
    <p:sldId id="259" r:id="rId5"/>
    <p:sldId id="258" r:id="rId6"/>
    <p:sldId id="268" r:id="rId7"/>
    <p:sldId id="271" r:id="rId8"/>
    <p:sldId id="262" r:id="rId9"/>
    <p:sldId id="267" r:id="rId10"/>
    <p:sldId id="263" r:id="rId11"/>
    <p:sldId id="266" r:id="rId12"/>
    <p:sldId id="264" r:id="rId13"/>
    <p:sldId id="270" r:id="rId14"/>
    <p:sldId id="272" r:id="rId15"/>
    <p:sldId id="273" r:id="rId16"/>
    <p:sldId id="274" r:id="rId17"/>
    <p:sldId id="275" r:id="rId18"/>
    <p:sldId id="288" r:id="rId19"/>
    <p:sldId id="289" r:id="rId20"/>
    <p:sldId id="290" r:id="rId21"/>
    <p:sldId id="291" r:id="rId22"/>
    <p:sldId id="292" r:id="rId23"/>
    <p:sldId id="277" r:id="rId24"/>
    <p:sldId id="282" r:id="rId25"/>
    <p:sldId id="283" r:id="rId26"/>
    <p:sldId id="284" r:id="rId27"/>
    <p:sldId id="285" r:id="rId28"/>
    <p:sldId id="286" r:id="rId29"/>
    <p:sldId id="293" r:id="rId30"/>
    <p:sldId id="294" r:id="rId31"/>
    <p:sldId id="295" r:id="rId32"/>
    <p:sldId id="269" r:id="rId3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DF8BC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0" d="100"/>
          <a:sy n="80" d="100"/>
        </p:scale>
        <p:origin x="1450"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454B5F5-4596-4FF3-AA62-45FB41CE0688}" type="datetimeFigureOut">
              <a:rPr lang="ru-RU" smtClean="0"/>
              <a:pPr/>
              <a:t>16.09.2025</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AA2905A-AB97-4298-8998-AFFDD8655A94}" type="slidenum">
              <a:rPr lang="ru-RU" smtClean="0"/>
              <a:pPr/>
              <a:t>‹#›</a:t>
            </a:fld>
            <a:endParaRPr lang="ru-RU"/>
          </a:p>
        </p:txBody>
      </p:sp>
    </p:spTree>
    <p:extLst>
      <p:ext uri="{BB962C8B-B14F-4D97-AF65-F5344CB8AC3E}">
        <p14:creationId xmlns:p14="http://schemas.microsoft.com/office/powerpoint/2010/main" val="2385812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775D703E-169A-4118-A87E-C5536256EB3C}" type="datetimeFigureOut">
              <a:rPr lang="ru-RU" smtClean="0"/>
              <a:pPr/>
              <a:t>16.09.2025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273D781-111E-415A-A699-B97F7A3C5934}"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75D703E-169A-4118-A87E-C5536256EB3C}" type="datetimeFigureOut">
              <a:rPr lang="ru-RU" smtClean="0"/>
              <a:pPr/>
              <a:t>16.09.2025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273D781-111E-415A-A699-B97F7A3C5934}"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775D703E-169A-4118-A87E-C5536256EB3C}" type="datetimeFigureOut">
              <a:rPr lang="ru-RU" smtClean="0"/>
              <a:pPr/>
              <a:t>16.09.2025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273D781-111E-415A-A699-B97F7A3C5934}"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775D703E-169A-4118-A87E-C5536256EB3C}" type="datetimeFigureOut">
              <a:rPr lang="ru-RU" smtClean="0"/>
              <a:pPr/>
              <a:t>16.09.2025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273D781-111E-415A-A699-B97F7A3C5934}"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775D703E-169A-4118-A87E-C5536256EB3C}" type="datetimeFigureOut">
              <a:rPr lang="ru-RU" smtClean="0"/>
              <a:pPr/>
              <a:t>16.09.2025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1273D781-111E-415A-A699-B97F7A3C5934}"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775D703E-169A-4118-A87E-C5536256EB3C}" type="datetimeFigureOut">
              <a:rPr lang="ru-RU" smtClean="0"/>
              <a:pPr/>
              <a:t>16.09.2025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1273D781-111E-415A-A699-B97F7A3C5934}"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75D703E-169A-4118-A87E-C5536256EB3C}" type="datetimeFigureOut">
              <a:rPr lang="ru-RU" smtClean="0"/>
              <a:pPr/>
              <a:t>16.09.2025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1273D781-111E-415A-A699-B97F7A3C5934}"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75D703E-169A-4118-A87E-C5536256EB3C}" type="datetimeFigureOut">
              <a:rPr lang="ru-RU" smtClean="0"/>
              <a:pPr/>
              <a:t>16.09.2025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273D781-111E-415A-A699-B97F7A3C5934}"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75D703E-169A-4118-A87E-C5536256EB3C}" type="datetimeFigureOut">
              <a:rPr lang="ru-RU" smtClean="0"/>
              <a:pPr/>
              <a:t>16.09.2025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273D781-111E-415A-A699-B97F7A3C5934}"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75D703E-169A-4118-A87E-C5536256EB3C}" type="datetimeFigureOut">
              <a:rPr lang="ru-RU" smtClean="0"/>
              <a:pPr/>
              <a:t>16.09.2025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273D781-111E-415A-A699-B97F7A3C5934}"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75D703E-169A-4118-A87E-C5536256EB3C}" type="datetimeFigureOut">
              <a:rPr lang="ru-RU" smtClean="0"/>
              <a:pPr/>
              <a:t>16.09.2025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273D781-111E-415A-A699-B97F7A3C5934}"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D703E-169A-4118-A87E-C5536256EB3C}" type="datetimeFigureOut">
              <a:rPr lang="ru-RU" smtClean="0"/>
              <a:pPr/>
              <a:t>16.09.2025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73D781-111E-415A-A699-B97F7A3C5934}"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5.gif"/><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image" Target="../media/image13.png"/><Relationship Id="rId7" Type="http://schemas.openxmlformats.org/officeDocument/2006/relationships/image" Target="../media/image20.jpeg"/><Relationship Id="rId2"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gif"/><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23.pn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6.jpeg"/><Relationship Id="rId1" Type="http://schemas.openxmlformats.org/officeDocument/2006/relationships/slideLayout" Target="../slideLayouts/slideLayout7.xml"/><Relationship Id="rId5" Type="http://schemas.openxmlformats.org/officeDocument/2006/relationships/image" Target="../media/image35.jpeg"/><Relationship Id="rId4" Type="http://schemas.openxmlformats.org/officeDocument/2006/relationships/image" Target="../media/image34.png"/></Relationships>
</file>

<file path=ppt/slides/_rels/slide1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5000" b="-25000"/>
          </a:stretch>
        </a:blipFill>
        <a:effectLst/>
      </p:bgPr>
    </p:bg>
    <p:spTree>
      <p:nvGrpSpPr>
        <p:cNvPr id="1" name=""/>
        <p:cNvGrpSpPr/>
        <p:nvPr/>
      </p:nvGrpSpPr>
      <p:grpSpPr>
        <a:xfrm>
          <a:off x="0" y="0"/>
          <a:ext cx="0" cy="0"/>
          <a:chOff x="0" y="0"/>
          <a:chExt cx="0" cy="0"/>
        </a:xfrm>
      </p:grpSpPr>
      <p:sp>
        <p:nvSpPr>
          <p:cNvPr id="5" name="TextBox 4"/>
          <p:cNvSpPr txBox="1"/>
          <p:nvPr/>
        </p:nvSpPr>
        <p:spPr>
          <a:xfrm>
            <a:off x="714348" y="1714488"/>
            <a:ext cx="7715304" cy="1323439"/>
          </a:xfrm>
          <a:prstGeom prst="rect">
            <a:avLst/>
          </a:prstGeom>
          <a:noFill/>
        </p:spPr>
        <p:txBody>
          <a:bodyPr wrap="square" rtlCol="0">
            <a:spAutoFit/>
          </a:bodyPr>
          <a:lstStyle/>
          <a:p>
            <a:pPr algn="ctr"/>
            <a:r>
              <a:rPr lang="ru-RU" sz="4000" b="1" dirty="0" smtClean="0">
                <a:solidFill>
                  <a:srgbClr val="0000FF"/>
                </a:solidFill>
                <a:latin typeface="Times New Roman" pitchFamily="18" charset="0"/>
                <a:cs typeface="Times New Roman" pitchFamily="18" charset="0"/>
              </a:rPr>
              <a:t>Развитие речи </a:t>
            </a:r>
            <a:r>
              <a:rPr lang="ru-RU" sz="4000" b="1" smtClean="0">
                <a:solidFill>
                  <a:srgbClr val="0000FF"/>
                </a:solidFill>
                <a:latin typeface="Times New Roman" pitchFamily="18" charset="0"/>
                <a:cs typeface="Times New Roman" pitchFamily="18" charset="0"/>
              </a:rPr>
              <a:t>детей  </a:t>
            </a:r>
            <a:r>
              <a:rPr lang="ru-RU" sz="4000" b="1" dirty="0" smtClean="0">
                <a:solidFill>
                  <a:srgbClr val="0000FF"/>
                </a:solidFill>
                <a:latin typeface="Times New Roman" pitchFamily="18" charset="0"/>
                <a:cs typeface="Times New Roman" pitchFamily="18" charset="0"/>
              </a:rPr>
              <a:t>дошкольного возраста. </a:t>
            </a:r>
          </a:p>
        </p:txBody>
      </p:sp>
      <p:sp>
        <p:nvSpPr>
          <p:cNvPr id="6" name="TextBox 5"/>
          <p:cNvSpPr txBox="1"/>
          <p:nvPr/>
        </p:nvSpPr>
        <p:spPr>
          <a:xfrm>
            <a:off x="5643570" y="4857760"/>
            <a:ext cx="3281860" cy="646331"/>
          </a:xfrm>
          <a:prstGeom prst="rect">
            <a:avLst/>
          </a:prstGeom>
          <a:noFill/>
        </p:spPr>
        <p:txBody>
          <a:bodyPr wrap="square" rtlCol="0">
            <a:spAutoFit/>
          </a:bodyPr>
          <a:lstStyle/>
          <a:p>
            <a:r>
              <a:rPr lang="ru-RU" dirty="0" smtClean="0">
                <a:latin typeface="Times New Roman" pitchFamily="18" charset="0"/>
                <a:cs typeface="Times New Roman" pitchFamily="18" charset="0"/>
              </a:rPr>
              <a:t>Подготовила : Воспитатель </a:t>
            </a:r>
            <a:r>
              <a:rPr lang="ru-RU" dirty="0" err="1" smtClean="0">
                <a:latin typeface="Times New Roman" pitchFamily="18" charset="0"/>
                <a:cs typeface="Times New Roman" pitchFamily="18" charset="0"/>
              </a:rPr>
              <a:t>Эреджепова</a:t>
            </a:r>
            <a:r>
              <a:rPr lang="ru-RU" smtClean="0">
                <a:latin typeface="Times New Roman" pitchFamily="18" charset="0"/>
                <a:cs typeface="Times New Roman" pitchFamily="18" charset="0"/>
              </a:rPr>
              <a:t> С.Т</a:t>
            </a:r>
            <a:endParaRPr lang="ru-RU" dirty="0">
              <a:latin typeface="Times New Roman" pitchFamily="18" charset="0"/>
              <a:cs typeface="Times New Roman" pitchFamily="18" charset="0"/>
            </a:endParaRPr>
          </a:p>
        </p:txBody>
      </p:sp>
    </p:spTree>
  </p:cSld>
  <p:clrMapOvr>
    <a:masterClrMapping/>
  </p:clrMapOvr>
  <p:transition>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img27.jpg"/>
          <p:cNvPicPr>
            <a:picLocks noChangeAspect="1"/>
          </p:cNvPicPr>
          <p:nvPr/>
        </p:nvPicPr>
        <p:blipFill>
          <a:blip r:embed="rId2"/>
          <a:stretch>
            <a:fillRect/>
          </a:stretch>
        </p:blipFill>
        <p:spPr>
          <a:xfrm>
            <a:off x="0" y="0"/>
            <a:ext cx="9144000" cy="6858000"/>
          </a:xfrm>
          <a:prstGeom prst="rect">
            <a:avLst/>
          </a:prstGeom>
        </p:spPr>
      </p:pic>
      <p:sp>
        <p:nvSpPr>
          <p:cNvPr id="2" name="Прямоугольник 1"/>
          <p:cNvSpPr/>
          <p:nvPr/>
        </p:nvSpPr>
        <p:spPr>
          <a:xfrm>
            <a:off x="2286000" y="500043"/>
            <a:ext cx="5715024" cy="3539430"/>
          </a:xfrm>
          <a:prstGeom prst="rect">
            <a:avLst/>
          </a:prstGeom>
        </p:spPr>
        <p:txBody>
          <a:bodyPr wrap="square">
            <a:spAutoFit/>
          </a:bodyPr>
          <a:lstStyle/>
          <a:p>
            <a:pPr algn="r"/>
            <a:r>
              <a:rPr lang="ru-RU" sz="3200" b="1" i="1" dirty="0" smtClean="0">
                <a:latin typeface="Times New Roman" pitchFamily="18" charset="0"/>
                <a:cs typeface="Times New Roman" pitchFamily="18" charset="0"/>
              </a:rPr>
              <a:t>« Речь — удивительно сильное средство, но нужно иметь много ума, чтобы пользоваться им. »</a:t>
            </a:r>
          </a:p>
          <a:p>
            <a:pPr algn="r"/>
            <a:r>
              <a:rPr lang="ru-RU" sz="3200" b="1" i="1" dirty="0" smtClean="0">
                <a:latin typeface="Times New Roman" pitchFamily="18" charset="0"/>
                <a:cs typeface="Times New Roman" pitchFamily="18" charset="0"/>
              </a:rPr>
              <a:t>Георг Вильгельм Фридрих Гегель.</a:t>
            </a:r>
          </a:p>
          <a:p>
            <a:pPr algn="r"/>
            <a:endParaRPr lang="ru-RU" sz="3200" b="1" i="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7000" r="-7000"/>
          </a:stretch>
        </a:blipFill>
        <a:effectLst/>
      </p:bgPr>
    </p:bg>
    <p:spTree>
      <p:nvGrpSpPr>
        <p:cNvPr id="1" name=""/>
        <p:cNvGrpSpPr/>
        <p:nvPr/>
      </p:nvGrpSpPr>
      <p:grpSpPr>
        <a:xfrm>
          <a:off x="0" y="0"/>
          <a:ext cx="0" cy="0"/>
          <a:chOff x="0" y="0"/>
          <a:chExt cx="0" cy="0"/>
        </a:xfrm>
      </p:grpSpPr>
      <p:pic>
        <p:nvPicPr>
          <p:cNvPr id="3" name="Рисунок 2" descr="мальчик с девочкой лежат.png"/>
          <p:cNvPicPr>
            <a:picLocks noChangeAspect="1"/>
          </p:cNvPicPr>
          <p:nvPr/>
        </p:nvPicPr>
        <p:blipFill>
          <a:blip r:embed="rId3" cstate="print">
            <a:lum bright="10000"/>
          </a:blip>
          <a:stretch>
            <a:fillRect/>
          </a:stretch>
        </p:blipFill>
        <p:spPr>
          <a:xfrm>
            <a:off x="2643174" y="4677278"/>
            <a:ext cx="4143372" cy="2180722"/>
          </a:xfrm>
          <a:prstGeom prst="rect">
            <a:avLst/>
          </a:prstGeom>
        </p:spPr>
      </p:pic>
      <p:sp>
        <p:nvSpPr>
          <p:cNvPr id="6" name="Прямоугольник 5"/>
          <p:cNvSpPr/>
          <p:nvPr/>
        </p:nvSpPr>
        <p:spPr>
          <a:xfrm>
            <a:off x="1714480" y="714356"/>
            <a:ext cx="6051337" cy="584775"/>
          </a:xfrm>
          <a:prstGeom prst="rect">
            <a:avLst/>
          </a:prstGeom>
        </p:spPr>
        <p:txBody>
          <a:bodyPr wrap="none">
            <a:spAutoFit/>
          </a:bodyPr>
          <a:lstStyle/>
          <a:p>
            <a:pPr algn="ctr"/>
            <a:r>
              <a:rPr lang="ru-RU" sz="3200" dirty="0" smtClean="0">
                <a:latin typeface="Times New Roman" pitchFamily="18" charset="0"/>
                <a:cs typeface="Times New Roman" pitchFamily="18" charset="0"/>
              </a:rPr>
              <a:t>средства речевого развития детей</a:t>
            </a:r>
            <a:endParaRPr lang="ru-RU" sz="3200" dirty="0">
              <a:latin typeface="Times New Roman" pitchFamily="18" charset="0"/>
              <a:cs typeface="Times New Roman" pitchFamily="18" charset="0"/>
            </a:endParaRPr>
          </a:p>
        </p:txBody>
      </p:sp>
      <p:sp>
        <p:nvSpPr>
          <p:cNvPr id="7" name="Прямоугольник 6"/>
          <p:cNvSpPr/>
          <p:nvPr/>
        </p:nvSpPr>
        <p:spPr>
          <a:xfrm>
            <a:off x="928662" y="1928802"/>
            <a:ext cx="1908144" cy="646331"/>
          </a:xfrm>
          <a:prstGeom prst="rect">
            <a:avLst/>
          </a:prstGeom>
        </p:spPr>
        <p:txBody>
          <a:bodyPr wrap="square">
            <a:spAutoFit/>
          </a:bodyPr>
          <a:lstStyle/>
          <a:p>
            <a:pPr algn="ctr"/>
            <a:r>
              <a:rPr lang="ru-RU" dirty="0" smtClean="0">
                <a:latin typeface="Times New Roman" pitchFamily="18" charset="0"/>
                <a:cs typeface="Times New Roman" pitchFamily="18" charset="0"/>
              </a:rPr>
              <a:t>общение взрослых и детей</a:t>
            </a:r>
            <a:endParaRPr lang="ru-RU" dirty="0">
              <a:latin typeface="Times New Roman" pitchFamily="18" charset="0"/>
              <a:cs typeface="Times New Roman" pitchFamily="18" charset="0"/>
            </a:endParaRPr>
          </a:p>
        </p:txBody>
      </p:sp>
      <p:sp>
        <p:nvSpPr>
          <p:cNvPr id="8" name="Прямоугольник 7"/>
          <p:cNvSpPr/>
          <p:nvPr/>
        </p:nvSpPr>
        <p:spPr>
          <a:xfrm>
            <a:off x="3143240" y="4143380"/>
            <a:ext cx="2857504" cy="646331"/>
          </a:xfrm>
          <a:prstGeom prst="rect">
            <a:avLst/>
          </a:prstGeom>
        </p:spPr>
        <p:txBody>
          <a:bodyPr wrap="square">
            <a:spAutoFit/>
          </a:bodyPr>
          <a:lstStyle/>
          <a:p>
            <a:pPr algn="ctr"/>
            <a:r>
              <a:rPr lang="ru-RU" dirty="0" smtClean="0">
                <a:latin typeface="Times New Roman" pitchFamily="18" charset="0"/>
                <a:cs typeface="Times New Roman" pitchFamily="18" charset="0"/>
              </a:rPr>
              <a:t>культурная языковая среда, речь воспитателя</a:t>
            </a:r>
            <a:endParaRPr lang="ru-RU" dirty="0"/>
          </a:p>
        </p:txBody>
      </p:sp>
      <p:sp>
        <p:nvSpPr>
          <p:cNvPr id="9" name="Прямоугольник 8"/>
          <p:cNvSpPr/>
          <p:nvPr/>
        </p:nvSpPr>
        <p:spPr>
          <a:xfrm>
            <a:off x="6000760" y="1928802"/>
            <a:ext cx="2500330" cy="646331"/>
          </a:xfrm>
          <a:prstGeom prst="rect">
            <a:avLst/>
          </a:prstGeom>
        </p:spPr>
        <p:txBody>
          <a:bodyPr wrap="square">
            <a:spAutoFit/>
          </a:bodyPr>
          <a:lstStyle/>
          <a:p>
            <a:pPr algn="ctr"/>
            <a:r>
              <a:rPr lang="ru-RU" dirty="0" smtClean="0">
                <a:latin typeface="Times New Roman" pitchFamily="18" charset="0"/>
                <a:cs typeface="Times New Roman" pitchFamily="18" charset="0"/>
              </a:rPr>
              <a:t>развитие  речи  на занятиях</a:t>
            </a:r>
            <a:endParaRPr lang="ru-RU" dirty="0"/>
          </a:p>
        </p:txBody>
      </p:sp>
      <p:sp>
        <p:nvSpPr>
          <p:cNvPr id="10" name="Прямоугольник 9"/>
          <p:cNvSpPr/>
          <p:nvPr/>
        </p:nvSpPr>
        <p:spPr>
          <a:xfrm>
            <a:off x="1643042" y="3071810"/>
            <a:ext cx="1785950" cy="646331"/>
          </a:xfrm>
          <a:prstGeom prst="rect">
            <a:avLst/>
          </a:prstGeom>
        </p:spPr>
        <p:txBody>
          <a:bodyPr wrap="square">
            <a:spAutoFit/>
          </a:bodyPr>
          <a:lstStyle/>
          <a:p>
            <a:pPr algn="ctr"/>
            <a:r>
              <a:rPr lang="ru-RU" dirty="0" smtClean="0">
                <a:latin typeface="Times New Roman" pitchFamily="18" charset="0"/>
                <a:cs typeface="Times New Roman" pitchFamily="18" charset="0"/>
              </a:rPr>
              <a:t>художественная литература</a:t>
            </a:r>
            <a:endParaRPr lang="ru-RU" dirty="0"/>
          </a:p>
        </p:txBody>
      </p:sp>
      <p:sp>
        <p:nvSpPr>
          <p:cNvPr id="11" name="Прямоугольник 10"/>
          <p:cNvSpPr/>
          <p:nvPr/>
        </p:nvSpPr>
        <p:spPr>
          <a:xfrm>
            <a:off x="5857884" y="3071810"/>
            <a:ext cx="1785950" cy="646331"/>
          </a:xfrm>
          <a:prstGeom prst="rect">
            <a:avLst/>
          </a:prstGeom>
        </p:spPr>
        <p:txBody>
          <a:bodyPr wrap="square">
            <a:spAutoFit/>
          </a:bodyPr>
          <a:lstStyle/>
          <a:p>
            <a:pPr algn="ctr"/>
            <a:r>
              <a:rPr lang="ru-RU" dirty="0" smtClean="0">
                <a:latin typeface="Times New Roman" pitchFamily="18" charset="0"/>
                <a:cs typeface="Times New Roman" pitchFamily="18" charset="0"/>
              </a:rPr>
              <a:t>различные виды искусства</a:t>
            </a:r>
            <a:endParaRPr lang="ru-RU" dirty="0"/>
          </a:p>
        </p:txBody>
      </p:sp>
      <p:pic>
        <p:nvPicPr>
          <p:cNvPr id="12" name="Рисунок 11" descr="arrow_right.gif"/>
          <p:cNvPicPr>
            <a:picLocks noChangeAspect="1"/>
          </p:cNvPicPr>
          <p:nvPr/>
        </p:nvPicPr>
        <p:blipFill>
          <a:blip r:embed="rId4" cstate="print">
            <a:duotone>
              <a:prstClr val="black"/>
              <a:srgbClr val="DF8BCF">
                <a:tint val="45000"/>
                <a:satMod val="400000"/>
              </a:srgbClr>
            </a:duotone>
          </a:blip>
          <a:stretch>
            <a:fillRect/>
          </a:stretch>
        </p:blipFill>
        <p:spPr>
          <a:xfrm rot="5400000">
            <a:off x="3428992" y="2857496"/>
            <a:ext cx="1933580" cy="361944"/>
          </a:xfrm>
          <a:prstGeom prst="rect">
            <a:avLst/>
          </a:prstGeom>
        </p:spPr>
      </p:pic>
      <p:pic>
        <p:nvPicPr>
          <p:cNvPr id="13" name="Рисунок 12" descr="arrow_right.gif"/>
          <p:cNvPicPr>
            <a:picLocks noChangeAspect="1"/>
          </p:cNvPicPr>
          <p:nvPr/>
        </p:nvPicPr>
        <p:blipFill>
          <a:blip r:embed="rId4" cstate="print">
            <a:duotone>
              <a:prstClr val="black"/>
              <a:srgbClr val="DF8BCF">
                <a:tint val="45000"/>
                <a:satMod val="400000"/>
              </a:srgbClr>
            </a:duotone>
          </a:blip>
          <a:stretch>
            <a:fillRect/>
          </a:stretch>
        </p:blipFill>
        <p:spPr>
          <a:xfrm rot="8141205">
            <a:off x="2779705" y="1560423"/>
            <a:ext cx="933448" cy="361944"/>
          </a:xfrm>
          <a:prstGeom prst="rect">
            <a:avLst/>
          </a:prstGeom>
        </p:spPr>
      </p:pic>
      <p:pic>
        <p:nvPicPr>
          <p:cNvPr id="14" name="Рисунок 13" descr="arrow_right.gif"/>
          <p:cNvPicPr>
            <a:picLocks noChangeAspect="1"/>
          </p:cNvPicPr>
          <p:nvPr/>
        </p:nvPicPr>
        <p:blipFill>
          <a:blip r:embed="rId4" cstate="print">
            <a:duotone>
              <a:prstClr val="black"/>
              <a:srgbClr val="DF8BCF">
                <a:tint val="45000"/>
                <a:satMod val="400000"/>
              </a:srgbClr>
            </a:duotone>
          </a:blip>
          <a:stretch>
            <a:fillRect/>
          </a:stretch>
        </p:blipFill>
        <p:spPr>
          <a:xfrm rot="2793560">
            <a:off x="5200541" y="1568207"/>
            <a:ext cx="933448" cy="361944"/>
          </a:xfrm>
          <a:prstGeom prst="rect">
            <a:avLst/>
          </a:prstGeom>
        </p:spPr>
      </p:pic>
      <p:pic>
        <p:nvPicPr>
          <p:cNvPr id="15" name="Рисунок 14" descr="arrow_right.gif"/>
          <p:cNvPicPr>
            <a:picLocks noChangeAspect="1"/>
          </p:cNvPicPr>
          <p:nvPr/>
        </p:nvPicPr>
        <p:blipFill>
          <a:blip r:embed="rId4" cstate="print">
            <a:duotone>
              <a:prstClr val="black"/>
              <a:srgbClr val="DF8BCF">
                <a:tint val="45000"/>
                <a:satMod val="400000"/>
              </a:srgbClr>
            </a:duotone>
          </a:blip>
          <a:stretch>
            <a:fillRect/>
          </a:stretch>
        </p:blipFill>
        <p:spPr>
          <a:xfrm rot="7406154">
            <a:off x="3080883" y="2140418"/>
            <a:ext cx="1403969" cy="361944"/>
          </a:xfrm>
          <a:prstGeom prst="rect">
            <a:avLst/>
          </a:prstGeom>
        </p:spPr>
      </p:pic>
      <p:pic>
        <p:nvPicPr>
          <p:cNvPr id="16" name="Рисунок 15" descr="arrow_right.gif"/>
          <p:cNvPicPr>
            <a:picLocks noChangeAspect="1"/>
          </p:cNvPicPr>
          <p:nvPr/>
        </p:nvPicPr>
        <p:blipFill>
          <a:blip r:embed="rId4" cstate="print">
            <a:duotone>
              <a:prstClr val="black"/>
              <a:srgbClr val="DF8BCF">
                <a:tint val="45000"/>
                <a:satMod val="400000"/>
              </a:srgbClr>
            </a:duotone>
          </a:blip>
          <a:stretch>
            <a:fillRect/>
          </a:stretch>
        </p:blipFill>
        <p:spPr>
          <a:xfrm rot="3409300">
            <a:off x="4411160" y="2138456"/>
            <a:ext cx="1379598" cy="361944"/>
          </a:xfrm>
          <a:prstGeom prst="rect">
            <a:avLst/>
          </a:prstGeom>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Effect transition="in" filter="fade">
                                      <p:cBhvr>
                                        <p:cTn id="15" dur="500"/>
                                        <p:tgtEl>
                                          <p:spTgt spid="14"/>
                                        </p:tgtEl>
                                      </p:cBhvr>
                                    </p:animEffect>
                                  </p:childTnLst>
                                </p:cTn>
                              </p:par>
                            </p:childTnLst>
                          </p:cTn>
                        </p:par>
                        <p:par>
                          <p:cTn id="16" fill="hold">
                            <p:stCondLst>
                              <p:cond delay="1000"/>
                            </p:stCondLst>
                            <p:childTnLst>
                              <p:par>
                                <p:cTn id="17" presetID="53"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500"/>
                            </p:stCondLst>
                            <p:childTnLst>
                              <p:par>
                                <p:cTn id="23" presetID="53" presetClass="entr" presetSubtype="0"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ppt_w</p:attrName>
                                        </p:attrNameLst>
                                      </p:cBhvr>
                                      <p:tavLst>
                                        <p:tav tm="0">
                                          <p:val>
                                            <p:fltVal val="0"/>
                                          </p:val>
                                        </p:tav>
                                        <p:tav tm="100000">
                                          <p:val>
                                            <p:strVal val="#ppt_w"/>
                                          </p:val>
                                        </p:tav>
                                      </p:tavLst>
                                    </p:anim>
                                    <p:anim calcmode="lin" valueType="num">
                                      <p:cBhvr>
                                        <p:cTn id="26" dur="500" fill="hold"/>
                                        <p:tgtEl>
                                          <p:spTgt spid="15"/>
                                        </p:tgtEl>
                                        <p:attrNameLst>
                                          <p:attrName>ppt_h</p:attrName>
                                        </p:attrNameLst>
                                      </p:cBhvr>
                                      <p:tavLst>
                                        <p:tav tm="0">
                                          <p:val>
                                            <p:fltVal val="0"/>
                                          </p:val>
                                        </p:tav>
                                        <p:tav tm="100000">
                                          <p:val>
                                            <p:strVal val="#ppt_h"/>
                                          </p:val>
                                        </p:tav>
                                      </p:tavLst>
                                    </p:anim>
                                    <p:animEffect transition="in" filter="fade">
                                      <p:cBhvr>
                                        <p:cTn id="27" dur="500"/>
                                        <p:tgtEl>
                                          <p:spTgt spid="15"/>
                                        </p:tgtEl>
                                      </p:cBhvr>
                                    </p:animEffect>
                                  </p:childTnLst>
                                </p:cTn>
                              </p:par>
                            </p:childTnLst>
                          </p:cTn>
                        </p:par>
                        <p:par>
                          <p:cTn id="28" fill="hold">
                            <p:stCondLst>
                              <p:cond delay="2000"/>
                            </p:stCondLst>
                            <p:childTnLst>
                              <p:par>
                                <p:cTn id="29" presetID="53" presetClass="entr" presetSubtype="0"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Effect transition="in" filter="fade">
                                      <p:cBhvr>
                                        <p:cTn id="3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7000" r="-7000"/>
          </a:stretch>
        </a:blipFill>
        <a:effectLst/>
      </p:bgPr>
    </p:bg>
    <p:spTree>
      <p:nvGrpSpPr>
        <p:cNvPr id="1" name=""/>
        <p:cNvGrpSpPr/>
        <p:nvPr/>
      </p:nvGrpSpPr>
      <p:grpSpPr>
        <a:xfrm>
          <a:off x="0" y="0"/>
          <a:ext cx="0" cy="0"/>
          <a:chOff x="0" y="0"/>
          <a:chExt cx="0" cy="0"/>
        </a:xfrm>
      </p:grpSpPr>
      <p:sp>
        <p:nvSpPr>
          <p:cNvPr id="2" name="TextBox 1"/>
          <p:cNvSpPr txBox="1"/>
          <p:nvPr/>
        </p:nvSpPr>
        <p:spPr>
          <a:xfrm>
            <a:off x="1000100" y="1071546"/>
            <a:ext cx="7143832" cy="923330"/>
          </a:xfrm>
          <a:prstGeom prst="rect">
            <a:avLst/>
          </a:prstGeom>
          <a:noFill/>
        </p:spPr>
        <p:txBody>
          <a:bodyPr wrap="square" rtlCol="0">
            <a:spAutoFit/>
          </a:bodyPr>
          <a:lstStyle/>
          <a:p>
            <a:pPr algn="just"/>
            <a:r>
              <a:rPr lang="ru-RU" b="1" dirty="0">
                <a:latin typeface="Times New Roman" pitchFamily="18" charset="0"/>
                <a:cs typeface="Times New Roman" pitchFamily="18" charset="0"/>
              </a:rPr>
              <a:t>Общение</a:t>
            </a:r>
            <a:r>
              <a:rPr lang="ru-RU" dirty="0">
                <a:latin typeface="Times New Roman" pitchFamily="18" charset="0"/>
                <a:cs typeface="Times New Roman" pitchFamily="18" charset="0"/>
              </a:rPr>
              <a:t> – взаимодействие двух (и более) людей, направленное на согласование и объединение их усилий с целью налаживания отношений и достижения общего результата.</a:t>
            </a:r>
          </a:p>
        </p:txBody>
      </p:sp>
      <p:sp>
        <p:nvSpPr>
          <p:cNvPr id="3" name="TextBox 2"/>
          <p:cNvSpPr txBox="1"/>
          <p:nvPr/>
        </p:nvSpPr>
        <p:spPr>
          <a:xfrm>
            <a:off x="1071538" y="5429264"/>
            <a:ext cx="7215238" cy="1384995"/>
          </a:xfrm>
          <a:prstGeom prst="rect">
            <a:avLst/>
          </a:prstGeom>
          <a:noFill/>
        </p:spPr>
        <p:txBody>
          <a:bodyPr wrap="square" rtlCol="0">
            <a:spAutoFit/>
          </a:bodyPr>
          <a:lstStyle/>
          <a:p>
            <a:pPr algn="ctr"/>
            <a:r>
              <a:rPr lang="ru-RU" sz="2800" dirty="0" smtClean="0">
                <a:latin typeface="Times New Roman" pitchFamily="18" charset="0"/>
                <a:cs typeface="Times New Roman" pitchFamily="18" charset="0"/>
              </a:rPr>
              <a:t>Общение является </a:t>
            </a:r>
            <a:r>
              <a:rPr lang="ru-RU" sz="2800" dirty="0">
                <a:latin typeface="Times New Roman" pitchFamily="18" charset="0"/>
                <a:cs typeface="Times New Roman" pitchFamily="18" charset="0"/>
              </a:rPr>
              <a:t>ведущим средством развития речи. </a:t>
            </a:r>
          </a:p>
          <a:p>
            <a:pPr algn="ctr"/>
            <a:endParaRPr lang="ru-RU" sz="2800" dirty="0">
              <a:latin typeface="Times New Roman" pitchFamily="18" charset="0"/>
              <a:cs typeface="Times New Roman" pitchFamily="18" charset="0"/>
            </a:endParaRPr>
          </a:p>
        </p:txBody>
      </p:sp>
      <p:pic>
        <p:nvPicPr>
          <p:cNvPr id="4" name="Рисунок 3" descr="toyssafety.jpg"/>
          <p:cNvPicPr>
            <a:picLocks noChangeAspect="1"/>
          </p:cNvPicPr>
          <p:nvPr/>
        </p:nvPicPr>
        <p:blipFill>
          <a:blip r:embed="rId3" cstate="print"/>
          <a:stretch>
            <a:fillRect/>
          </a:stretch>
        </p:blipFill>
        <p:spPr>
          <a:xfrm>
            <a:off x="1714480" y="1643050"/>
            <a:ext cx="5915242" cy="3945466"/>
          </a:xfrm>
          <a:prstGeom prst="rect">
            <a:avLst/>
          </a:prstGeom>
          <a:effectLst>
            <a:softEdge rad="635000"/>
          </a:effectLst>
        </p:spPr>
      </p:pic>
    </p:spTree>
  </p:cSld>
  <p:clrMapOvr>
    <a:masterClrMapping/>
  </p:clrMapOvr>
  <p:transition>
    <p:circl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7000" r="-7000"/>
          </a:stretch>
        </a:blipFill>
        <a:effectLst/>
      </p:bgPr>
    </p:bg>
    <p:spTree>
      <p:nvGrpSpPr>
        <p:cNvPr id="1" name=""/>
        <p:cNvGrpSpPr/>
        <p:nvPr/>
      </p:nvGrpSpPr>
      <p:grpSpPr>
        <a:xfrm>
          <a:off x="0" y="0"/>
          <a:ext cx="0" cy="0"/>
          <a:chOff x="0" y="0"/>
          <a:chExt cx="0" cy="0"/>
        </a:xfrm>
      </p:grpSpPr>
      <p:sp>
        <p:nvSpPr>
          <p:cNvPr id="2" name="TextBox 1"/>
          <p:cNvSpPr txBox="1"/>
          <p:nvPr/>
        </p:nvSpPr>
        <p:spPr>
          <a:xfrm>
            <a:off x="1071538" y="3000372"/>
            <a:ext cx="7215239" cy="646331"/>
          </a:xfrm>
          <a:prstGeom prst="rect">
            <a:avLst/>
          </a:prstGeom>
          <a:noFill/>
        </p:spPr>
        <p:txBody>
          <a:bodyPr wrap="square" rtlCol="0">
            <a:spAutoFit/>
          </a:bodyPr>
          <a:lstStyle/>
          <a:p>
            <a:pPr algn="ctr"/>
            <a:r>
              <a:rPr lang="ru-RU" dirty="0">
                <a:latin typeface="Times New Roman" pitchFamily="18" charset="0"/>
                <a:cs typeface="Times New Roman" pitchFamily="18" charset="0"/>
              </a:rPr>
              <a:t>Речь не возникает из самой природы ребенка, а формируется в процессе его существования в социальной среде.</a:t>
            </a:r>
          </a:p>
        </p:txBody>
      </p:sp>
      <p:pic>
        <p:nvPicPr>
          <p:cNvPr id="4" name="Рисунок 3" descr="fathers-day-dad-hug.jpg"/>
          <p:cNvPicPr>
            <a:picLocks noChangeAspect="1"/>
          </p:cNvPicPr>
          <p:nvPr/>
        </p:nvPicPr>
        <p:blipFill>
          <a:blip r:embed="rId3" cstate="print"/>
          <a:stretch>
            <a:fillRect/>
          </a:stretch>
        </p:blipFill>
        <p:spPr>
          <a:xfrm>
            <a:off x="6429388" y="1357298"/>
            <a:ext cx="1952612" cy="1464459"/>
          </a:xfrm>
          <a:prstGeom prst="rect">
            <a:avLst/>
          </a:prstGeom>
          <a:effectLst>
            <a:softEdge rad="317500"/>
          </a:effectLst>
        </p:spPr>
      </p:pic>
      <p:pic>
        <p:nvPicPr>
          <p:cNvPr id="5" name="Рисунок 4" descr="j04387991.jpg"/>
          <p:cNvPicPr>
            <a:picLocks noChangeAspect="1"/>
          </p:cNvPicPr>
          <p:nvPr/>
        </p:nvPicPr>
        <p:blipFill>
          <a:blip r:embed="rId4" cstate="print"/>
          <a:stretch>
            <a:fillRect/>
          </a:stretch>
        </p:blipFill>
        <p:spPr>
          <a:xfrm>
            <a:off x="4000496" y="571480"/>
            <a:ext cx="1619245" cy="2428867"/>
          </a:xfrm>
          <a:prstGeom prst="rect">
            <a:avLst/>
          </a:prstGeom>
          <a:effectLst>
            <a:softEdge rad="317500"/>
          </a:effectLst>
        </p:spPr>
      </p:pic>
      <p:pic>
        <p:nvPicPr>
          <p:cNvPr id="6" name="Рисунок 5" descr="People_Children_Mother_and_Baby___Children_012807_.jpg"/>
          <p:cNvPicPr>
            <a:picLocks noChangeAspect="1"/>
          </p:cNvPicPr>
          <p:nvPr/>
        </p:nvPicPr>
        <p:blipFill>
          <a:blip r:embed="rId5" cstate="print"/>
          <a:stretch>
            <a:fillRect/>
          </a:stretch>
        </p:blipFill>
        <p:spPr>
          <a:xfrm>
            <a:off x="857224" y="928670"/>
            <a:ext cx="2321735" cy="1857388"/>
          </a:xfrm>
          <a:prstGeom prst="rect">
            <a:avLst/>
          </a:prstGeom>
          <a:effectLst>
            <a:softEdge rad="317500"/>
          </a:effectLst>
        </p:spPr>
      </p:pic>
      <p:pic>
        <p:nvPicPr>
          <p:cNvPr id="7" name="Рисунок 6" descr="0108.jpg"/>
          <p:cNvPicPr>
            <a:picLocks noChangeAspect="1"/>
          </p:cNvPicPr>
          <p:nvPr/>
        </p:nvPicPr>
        <p:blipFill>
          <a:blip r:embed="rId6" cstate="print"/>
          <a:stretch>
            <a:fillRect/>
          </a:stretch>
        </p:blipFill>
        <p:spPr>
          <a:xfrm>
            <a:off x="2071670" y="4429132"/>
            <a:ext cx="2143108" cy="1607331"/>
          </a:xfrm>
          <a:prstGeom prst="rect">
            <a:avLst/>
          </a:prstGeom>
          <a:effectLst>
            <a:softEdge rad="317500"/>
          </a:effectLst>
        </p:spPr>
      </p:pic>
      <p:pic>
        <p:nvPicPr>
          <p:cNvPr id="10" name="Рисунок 9" descr="6869-mari_1.jpg"/>
          <p:cNvPicPr>
            <a:picLocks noChangeAspect="1"/>
          </p:cNvPicPr>
          <p:nvPr/>
        </p:nvPicPr>
        <p:blipFill>
          <a:blip r:embed="rId7" cstate="print"/>
          <a:stretch>
            <a:fillRect/>
          </a:stretch>
        </p:blipFill>
        <p:spPr>
          <a:xfrm>
            <a:off x="4786314" y="4000504"/>
            <a:ext cx="2695565" cy="2023230"/>
          </a:xfrm>
          <a:prstGeom prst="rect">
            <a:avLst/>
          </a:prstGeom>
          <a:effectLst>
            <a:softEdge rad="317500"/>
          </a:effectLst>
        </p:spPr>
      </p:pic>
    </p:spTree>
  </p:cSld>
  <p:clrMapOvr>
    <a:masterClrMapping/>
  </p:clrMapOvr>
  <p:transition>
    <p:diamon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7000" r="-7000"/>
          </a:stretch>
        </a:blipFill>
        <a:effectLst/>
      </p:bgPr>
    </p:bg>
    <p:spTree>
      <p:nvGrpSpPr>
        <p:cNvPr id="1" name=""/>
        <p:cNvGrpSpPr/>
        <p:nvPr/>
      </p:nvGrpSpPr>
      <p:grpSpPr>
        <a:xfrm>
          <a:off x="0" y="0"/>
          <a:ext cx="0" cy="0"/>
          <a:chOff x="0" y="0"/>
          <a:chExt cx="0" cy="0"/>
        </a:xfrm>
      </p:grpSpPr>
      <p:pic>
        <p:nvPicPr>
          <p:cNvPr id="13" name="Рисунок 12" descr="pe-127-0603_1.jpg"/>
          <p:cNvPicPr>
            <a:picLocks noChangeAspect="1"/>
          </p:cNvPicPr>
          <p:nvPr/>
        </p:nvPicPr>
        <p:blipFill>
          <a:blip r:embed="rId3" cstate="print"/>
          <a:stretch>
            <a:fillRect/>
          </a:stretch>
        </p:blipFill>
        <p:spPr>
          <a:xfrm rot="1892467">
            <a:off x="5521408" y="755189"/>
            <a:ext cx="2024236" cy="3008049"/>
          </a:xfrm>
          <a:prstGeom prst="rect">
            <a:avLst/>
          </a:prstGeom>
          <a:effectLst>
            <a:softEdge rad="635000"/>
          </a:effectLst>
        </p:spPr>
      </p:pic>
      <p:pic>
        <p:nvPicPr>
          <p:cNvPr id="10" name="Рисунок 9" descr="12065613811204972 920gabe_anguiano_Cloud_svg_hi.PNG"/>
          <p:cNvPicPr>
            <a:picLocks noChangeAspect="1"/>
          </p:cNvPicPr>
          <p:nvPr/>
        </p:nvPicPr>
        <p:blipFill>
          <a:blip r:embed="rId4" cstate="print">
            <a:clrChange>
              <a:clrFrom>
                <a:srgbClr val="FFFFFF"/>
              </a:clrFrom>
              <a:clrTo>
                <a:srgbClr val="FFFFFF">
                  <a:alpha val="0"/>
                </a:srgbClr>
              </a:clrTo>
            </a:clrChange>
            <a:duotone>
              <a:schemeClr val="accent2">
                <a:shade val="45000"/>
                <a:satMod val="135000"/>
              </a:schemeClr>
              <a:prstClr val="white"/>
            </a:duotone>
          </a:blip>
          <a:stretch>
            <a:fillRect/>
          </a:stretch>
        </p:blipFill>
        <p:spPr>
          <a:xfrm>
            <a:off x="3000364" y="4071942"/>
            <a:ext cx="2143140" cy="1000132"/>
          </a:xfrm>
          <a:prstGeom prst="rect">
            <a:avLst/>
          </a:prstGeom>
        </p:spPr>
      </p:pic>
      <p:pic>
        <p:nvPicPr>
          <p:cNvPr id="8" name="Рисунок 7" descr="12065613811204972 920gabe_anguiano_Cloud_svg_hi.PNG"/>
          <p:cNvPicPr>
            <a:picLocks noChangeAspect="1"/>
          </p:cNvPicPr>
          <p:nvPr/>
        </p:nvPicPr>
        <p:blipFill>
          <a:blip r:embed="rId4" cstate="print">
            <a:clrChange>
              <a:clrFrom>
                <a:srgbClr val="FFFFFF"/>
              </a:clrFrom>
              <a:clrTo>
                <a:srgbClr val="FFFFFF">
                  <a:alpha val="0"/>
                </a:srgbClr>
              </a:clrTo>
            </a:clrChange>
            <a:duotone>
              <a:schemeClr val="accent2">
                <a:shade val="45000"/>
                <a:satMod val="135000"/>
              </a:schemeClr>
              <a:prstClr val="white"/>
            </a:duotone>
          </a:blip>
          <a:stretch>
            <a:fillRect/>
          </a:stretch>
        </p:blipFill>
        <p:spPr>
          <a:xfrm>
            <a:off x="3000364" y="1285860"/>
            <a:ext cx="2143140" cy="1000132"/>
          </a:xfrm>
          <a:prstGeom prst="rect">
            <a:avLst/>
          </a:prstGeom>
        </p:spPr>
      </p:pic>
      <p:pic>
        <p:nvPicPr>
          <p:cNvPr id="6" name="Рисунок 5" descr="227b04ab2321.png"/>
          <p:cNvPicPr>
            <a:picLocks noChangeAspect="1"/>
          </p:cNvPicPr>
          <p:nvPr/>
        </p:nvPicPr>
        <p:blipFill>
          <a:blip r:embed="rId5" cstate="print"/>
          <a:stretch>
            <a:fillRect/>
          </a:stretch>
        </p:blipFill>
        <p:spPr>
          <a:xfrm rot="16200000">
            <a:off x="-225575" y="2940165"/>
            <a:ext cx="3380048" cy="642943"/>
          </a:xfrm>
          <a:prstGeom prst="rect">
            <a:avLst/>
          </a:prstGeom>
        </p:spPr>
      </p:pic>
      <p:sp>
        <p:nvSpPr>
          <p:cNvPr id="2" name="TextBox 1"/>
          <p:cNvSpPr txBox="1"/>
          <p:nvPr/>
        </p:nvSpPr>
        <p:spPr>
          <a:xfrm>
            <a:off x="1285852" y="1643050"/>
            <a:ext cx="428628" cy="3108543"/>
          </a:xfrm>
          <a:prstGeom prst="rect">
            <a:avLst/>
          </a:prstGeom>
          <a:noFill/>
        </p:spPr>
        <p:txBody>
          <a:bodyPr wrap="square" rtlCol="0">
            <a:spAutoFit/>
          </a:bodyPr>
          <a:lstStyle/>
          <a:p>
            <a:pPr algn="ctr"/>
            <a:r>
              <a:rPr lang="ru-RU" sz="2800" b="1" dirty="0" smtClean="0">
                <a:latin typeface="Times New Roman" pitchFamily="18" charset="0"/>
                <a:cs typeface="Times New Roman" pitchFamily="18" charset="0"/>
              </a:rPr>
              <a:t>общение</a:t>
            </a:r>
            <a:endParaRPr lang="ru-RU" sz="2800" b="1" dirty="0">
              <a:latin typeface="Times New Roman" pitchFamily="18" charset="0"/>
              <a:cs typeface="Times New Roman" pitchFamily="18" charset="0"/>
            </a:endParaRPr>
          </a:p>
        </p:txBody>
      </p:sp>
      <p:sp>
        <p:nvSpPr>
          <p:cNvPr id="3" name="TextBox 2"/>
          <p:cNvSpPr txBox="1"/>
          <p:nvPr/>
        </p:nvSpPr>
        <p:spPr>
          <a:xfrm>
            <a:off x="3357554" y="1643050"/>
            <a:ext cx="1591461" cy="369332"/>
          </a:xfrm>
          <a:prstGeom prst="rect">
            <a:avLst/>
          </a:prstGeom>
          <a:noFill/>
        </p:spPr>
        <p:txBody>
          <a:bodyPr wrap="none" rtlCol="0">
            <a:spAutoFit/>
          </a:bodyPr>
          <a:lstStyle/>
          <a:p>
            <a:r>
              <a:rPr lang="ru-RU" dirty="0" smtClean="0">
                <a:latin typeface="Times New Roman" pitchFamily="18" charset="0"/>
                <a:cs typeface="Times New Roman" pitchFamily="18" charset="0"/>
              </a:rPr>
              <a:t>со взрослыми</a:t>
            </a:r>
            <a:endParaRPr lang="ru-RU" dirty="0">
              <a:latin typeface="Times New Roman" pitchFamily="18" charset="0"/>
              <a:cs typeface="Times New Roman" pitchFamily="18" charset="0"/>
            </a:endParaRPr>
          </a:p>
        </p:txBody>
      </p:sp>
      <p:sp>
        <p:nvSpPr>
          <p:cNvPr id="4" name="TextBox 3"/>
          <p:cNvSpPr txBox="1"/>
          <p:nvPr/>
        </p:nvSpPr>
        <p:spPr>
          <a:xfrm>
            <a:off x="3571868" y="4357694"/>
            <a:ext cx="1040670" cy="369332"/>
          </a:xfrm>
          <a:prstGeom prst="rect">
            <a:avLst/>
          </a:prstGeom>
          <a:noFill/>
        </p:spPr>
        <p:txBody>
          <a:bodyPr wrap="none" rtlCol="0">
            <a:spAutoFit/>
          </a:bodyPr>
          <a:lstStyle/>
          <a:p>
            <a:r>
              <a:rPr lang="ru-RU" dirty="0" smtClean="0">
                <a:latin typeface="Times New Roman" pitchFamily="18" charset="0"/>
                <a:cs typeface="Times New Roman" pitchFamily="18" charset="0"/>
              </a:rPr>
              <a:t>с детьми</a:t>
            </a:r>
            <a:endParaRPr lang="ru-RU" dirty="0">
              <a:latin typeface="Times New Roman" pitchFamily="18" charset="0"/>
              <a:cs typeface="Times New Roman" pitchFamily="18" charset="0"/>
            </a:endParaRPr>
          </a:p>
        </p:txBody>
      </p:sp>
      <p:pic>
        <p:nvPicPr>
          <p:cNvPr id="12" name="Рисунок 11" descr="aug-sept-072.jpg"/>
          <p:cNvPicPr>
            <a:picLocks noChangeAspect="1"/>
          </p:cNvPicPr>
          <p:nvPr/>
        </p:nvPicPr>
        <p:blipFill>
          <a:blip r:embed="rId6" cstate="print"/>
          <a:stretch>
            <a:fillRect/>
          </a:stretch>
        </p:blipFill>
        <p:spPr>
          <a:xfrm>
            <a:off x="5194488" y="3671095"/>
            <a:ext cx="3063868" cy="2297901"/>
          </a:xfrm>
          <a:prstGeom prst="rect">
            <a:avLst/>
          </a:prstGeom>
          <a:effectLst>
            <a:softEdge rad="635000"/>
          </a:effectLst>
        </p:spPr>
      </p:pic>
      <p:pic>
        <p:nvPicPr>
          <p:cNvPr id="14" name="Рисунок 13" descr="arrow_right.gif"/>
          <p:cNvPicPr>
            <a:picLocks noChangeAspect="1"/>
          </p:cNvPicPr>
          <p:nvPr/>
        </p:nvPicPr>
        <p:blipFill>
          <a:blip r:embed="rId7" cstate="print">
            <a:duotone>
              <a:schemeClr val="accent4">
                <a:shade val="45000"/>
                <a:satMod val="135000"/>
              </a:schemeClr>
              <a:prstClr val="white"/>
            </a:duotone>
          </a:blip>
          <a:stretch>
            <a:fillRect/>
          </a:stretch>
        </p:blipFill>
        <p:spPr>
          <a:xfrm rot="20519516">
            <a:off x="1886352" y="2363217"/>
            <a:ext cx="1017016" cy="348739"/>
          </a:xfrm>
          <a:prstGeom prst="rect">
            <a:avLst/>
          </a:prstGeom>
        </p:spPr>
      </p:pic>
      <p:pic>
        <p:nvPicPr>
          <p:cNvPr id="15" name="Рисунок 14" descr="arrow_right.gif"/>
          <p:cNvPicPr>
            <a:picLocks noChangeAspect="1"/>
          </p:cNvPicPr>
          <p:nvPr/>
        </p:nvPicPr>
        <p:blipFill>
          <a:blip r:embed="rId7" cstate="print">
            <a:duotone>
              <a:schemeClr val="accent4">
                <a:shade val="45000"/>
                <a:satMod val="135000"/>
              </a:schemeClr>
              <a:prstClr val="white"/>
            </a:duotone>
          </a:blip>
          <a:stretch>
            <a:fillRect/>
          </a:stretch>
        </p:blipFill>
        <p:spPr>
          <a:xfrm rot="1018827">
            <a:off x="1886111" y="3641343"/>
            <a:ext cx="1017016" cy="348739"/>
          </a:xfrm>
          <a:prstGeom prst="rect">
            <a:avLst/>
          </a:prstGeom>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p:cTn id="13" dur="500" fill="hold"/>
                                        <p:tgtEl>
                                          <p:spTgt spid="15"/>
                                        </p:tgtEl>
                                        <p:attrNameLst>
                                          <p:attrName>ppt_w</p:attrName>
                                        </p:attrNameLst>
                                      </p:cBhvr>
                                      <p:tavLst>
                                        <p:tav tm="0">
                                          <p:val>
                                            <p:fltVal val="0"/>
                                          </p:val>
                                        </p:tav>
                                        <p:tav tm="100000">
                                          <p:val>
                                            <p:strVal val="#ppt_w"/>
                                          </p:val>
                                        </p:tav>
                                      </p:tavLst>
                                    </p:anim>
                                    <p:anim calcmode="lin" valueType="num">
                                      <p:cBhvr>
                                        <p:cTn id="14" dur="500" fill="hold"/>
                                        <p:tgtEl>
                                          <p:spTgt spid="15"/>
                                        </p:tgtEl>
                                        <p:attrNameLst>
                                          <p:attrName>ppt_h</p:attrName>
                                        </p:attrNameLst>
                                      </p:cBhvr>
                                      <p:tavLst>
                                        <p:tav tm="0">
                                          <p:val>
                                            <p:fltVal val="0"/>
                                          </p:val>
                                        </p:tav>
                                        <p:tav tm="100000">
                                          <p:val>
                                            <p:strVal val="#ppt_h"/>
                                          </p:val>
                                        </p:tav>
                                      </p:tavLst>
                                    </p:anim>
                                    <p:animEffect transition="in" filter="fade">
                                      <p:cBhvr>
                                        <p:cTn id="1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img27.jpg"/>
          <p:cNvPicPr>
            <a:picLocks noChangeAspect="1"/>
          </p:cNvPicPr>
          <p:nvPr/>
        </p:nvPicPr>
        <p:blipFill>
          <a:blip r:embed="rId2"/>
          <a:stretch>
            <a:fillRect/>
          </a:stretch>
        </p:blipFill>
        <p:spPr>
          <a:xfrm>
            <a:off x="0" y="0"/>
            <a:ext cx="9144000" cy="6858000"/>
          </a:xfrm>
          <a:prstGeom prst="rect">
            <a:avLst/>
          </a:prstGeom>
        </p:spPr>
      </p:pic>
      <p:sp>
        <p:nvSpPr>
          <p:cNvPr id="3" name="Прямоугольник 2"/>
          <p:cNvSpPr/>
          <p:nvPr/>
        </p:nvSpPr>
        <p:spPr>
          <a:xfrm>
            <a:off x="1428728" y="714357"/>
            <a:ext cx="6072230" cy="646331"/>
          </a:xfrm>
          <a:prstGeom prst="rect">
            <a:avLst/>
          </a:prstGeom>
        </p:spPr>
        <p:txBody>
          <a:bodyPr wrap="square">
            <a:spAutoFit/>
          </a:bodyPr>
          <a:lstStyle/>
          <a:p>
            <a:pPr algn="ctr"/>
            <a:r>
              <a:rPr lang="ru-RU" b="1" i="1" dirty="0" smtClean="0"/>
              <a:t>ФОРМЫ ОБЩЕНИЯ ДЕТЕЙ СО ВЗРОСЛЫМИ В ДОШКОЛЬНОМ ДЕТСТВЕ</a:t>
            </a:r>
            <a:endParaRPr lang="ru-RU" dirty="0"/>
          </a:p>
        </p:txBody>
      </p:sp>
      <p:sp>
        <p:nvSpPr>
          <p:cNvPr id="4" name="Прямоугольник 3"/>
          <p:cNvSpPr/>
          <p:nvPr/>
        </p:nvSpPr>
        <p:spPr>
          <a:xfrm>
            <a:off x="785786" y="1785926"/>
            <a:ext cx="3429024" cy="984885"/>
          </a:xfrm>
          <a:prstGeom prst="rect">
            <a:avLst/>
          </a:prstGeom>
        </p:spPr>
        <p:txBody>
          <a:bodyPr wrap="square">
            <a:spAutoFit/>
          </a:bodyPr>
          <a:lstStyle/>
          <a:p>
            <a:pPr marL="539750" indent="-457200" algn="ctr"/>
            <a:r>
              <a:rPr lang="ru-RU" sz="2000" dirty="0" smtClean="0"/>
              <a:t>1.</a:t>
            </a:r>
            <a:r>
              <a:rPr lang="ru-RU" dirty="0" smtClean="0"/>
              <a:t> </a:t>
            </a:r>
            <a:r>
              <a:rPr lang="ru-RU" b="1" i="1" dirty="0" smtClean="0">
                <a:solidFill>
                  <a:srgbClr val="009900"/>
                </a:solidFill>
              </a:rPr>
              <a:t>Ситуативно-личностная </a:t>
            </a:r>
            <a:r>
              <a:rPr lang="ru-RU" sz="2000" dirty="0" smtClean="0"/>
              <a:t>(</a:t>
            </a:r>
            <a:r>
              <a:rPr lang="ru-RU" dirty="0" smtClean="0"/>
              <a:t>непосредственно-эмоциональная)</a:t>
            </a:r>
          </a:p>
        </p:txBody>
      </p:sp>
      <p:sp>
        <p:nvSpPr>
          <p:cNvPr id="5" name="Прямоугольник 4"/>
          <p:cNvSpPr/>
          <p:nvPr/>
        </p:nvSpPr>
        <p:spPr>
          <a:xfrm>
            <a:off x="4714876" y="1785926"/>
            <a:ext cx="2857520" cy="954107"/>
          </a:xfrm>
          <a:prstGeom prst="rect">
            <a:avLst/>
          </a:prstGeom>
        </p:spPr>
        <p:txBody>
          <a:bodyPr wrap="square">
            <a:spAutoFit/>
          </a:bodyPr>
          <a:lstStyle/>
          <a:p>
            <a:pPr marL="539750" indent="-457200"/>
            <a:r>
              <a:rPr lang="ru-RU" sz="2000" dirty="0" smtClean="0"/>
              <a:t>2.</a:t>
            </a:r>
            <a:r>
              <a:rPr lang="ru-RU" dirty="0" smtClean="0"/>
              <a:t> </a:t>
            </a:r>
            <a:r>
              <a:rPr lang="ru-RU" b="1" i="1" dirty="0" smtClean="0">
                <a:solidFill>
                  <a:srgbClr val="009900"/>
                </a:solidFill>
              </a:rPr>
              <a:t>Ситуативно-деловая </a:t>
            </a:r>
            <a:r>
              <a:rPr lang="ru-RU" dirty="0" smtClean="0"/>
              <a:t>(предметно-действенная)</a:t>
            </a:r>
          </a:p>
        </p:txBody>
      </p:sp>
      <p:sp>
        <p:nvSpPr>
          <p:cNvPr id="6" name="Прямоугольник 5"/>
          <p:cNvSpPr/>
          <p:nvPr/>
        </p:nvSpPr>
        <p:spPr>
          <a:xfrm>
            <a:off x="714349" y="3244334"/>
            <a:ext cx="3357585" cy="646331"/>
          </a:xfrm>
          <a:prstGeom prst="rect">
            <a:avLst/>
          </a:prstGeom>
        </p:spPr>
        <p:txBody>
          <a:bodyPr wrap="square">
            <a:spAutoFit/>
          </a:bodyPr>
          <a:lstStyle/>
          <a:p>
            <a:r>
              <a:rPr lang="ru-RU" sz="1600" dirty="0" smtClean="0"/>
              <a:t>3. </a:t>
            </a:r>
            <a:r>
              <a:rPr lang="ru-RU" b="1" i="1" dirty="0" err="1" smtClean="0">
                <a:solidFill>
                  <a:srgbClr val="009900"/>
                </a:solidFill>
              </a:rPr>
              <a:t>Внеситуативно-познавательная</a:t>
            </a:r>
            <a:endParaRPr lang="ru-RU" b="1" i="1" dirty="0" smtClean="0">
              <a:solidFill>
                <a:srgbClr val="009900"/>
              </a:solidFill>
            </a:endParaRPr>
          </a:p>
        </p:txBody>
      </p:sp>
      <p:sp>
        <p:nvSpPr>
          <p:cNvPr id="7" name="Прямоугольник 6"/>
          <p:cNvSpPr/>
          <p:nvPr/>
        </p:nvSpPr>
        <p:spPr>
          <a:xfrm>
            <a:off x="4786313" y="3244334"/>
            <a:ext cx="2571769" cy="646331"/>
          </a:xfrm>
          <a:prstGeom prst="rect">
            <a:avLst/>
          </a:prstGeom>
        </p:spPr>
        <p:txBody>
          <a:bodyPr wrap="square">
            <a:spAutoFit/>
          </a:bodyPr>
          <a:lstStyle/>
          <a:p>
            <a:r>
              <a:rPr lang="ru-RU" sz="1600" dirty="0" smtClean="0"/>
              <a:t>4. </a:t>
            </a:r>
            <a:r>
              <a:rPr lang="ru-RU" b="1" i="1" dirty="0" err="1" smtClean="0">
                <a:solidFill>
                  <a:srgbClr val="009900"/>
                </a:solidFill>
              </a:rPr>
              <a:t>Внеситуативно</a:t>
            </a:r>
            <a:r>
              <a:rPr lang="ru-RU" b="1" i="1" dirty="0" smtClean="0">
                <a:solidFill>
                  <a:srgbClr val="009900"/>
                </a:solidFill>
              </a:rPr>
              <a:t>-    личностная</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7000" r="-7000"/>
          </a:stretch>
        </a:blipFill>
        <a:effectLst/>
      </p:bgPr>
    </p:bg>
    <p:spTree>
      <p:nvGrpSpPr>
        <p:cNvPr id="1" name=""/>
        <p:cNvGrpSpPr/>
        <p:nvPr/>
      </p:nvGrpSpPr>
      <p:grpSpPr>
        <a:xfrm>
          <a:off x="0" y="0"/>
          <a:ext cx="0" cy="0"/>
          <a:chOff x="0" y="0"/>
          <a:chExt cx="0" cy="0"/>
        </a:xfrm>
      </p:grpSpPr>
      <p:pic>
        <p:nvPicPr>
          <p:cNvPr id="21" name="Рисунок 20" descr="12065613811204972 920gabe_anguiano_Cloud_svg_hi.PNG"/>
          <p:cNvPicPr>
            <a:picLocks noChangeAspect="1"/>
          </p:cNvPicPr>
          <p:nvPr/>
        </p:nvPicPr>
        <p:blipFill>
          <a:blip r:embed="rId3" cstate="print">
            <a:clrChange>
              <a:clrFrom>
                <a:srgbClr val="FFFFFF"/>
              </a:clrFrom>
              <a:clrTo>
                <a:srgbClr val="FFFFFF">
                  <a:alpha val="0"/>
                </a:srgbClr>
              </a:clrTo>
            </a:clrChange>
            <a:duotone>
              <a:schemeClr val="accent1">
                <a:shade val="45000"/>
                <a:satMod val="135000"/>
              </a:schemeClr>
              <a:prstClr val="white"/>
            </a:duotone>
            <a:lum bright="10000"/>
          </a:blip>
          <a:stretch>
            <a:fillRect/>
          </a:stretch>
        </p:blipFill>
        <p:spPr>
          <a:xfrm>
            <a:off x="1214414" y="3929066"/>
            <a:ext cx="3071834" cy="2357454"/>
          </a:xfrm>
          <a:prstGeom prst="rect">
            <a:avLst/>
          </a:prstGeom>
        </p:spPr>
      </p:pic>
      <p:pic>
        <p:nvPicPr>
          <p:cNvPr id="29" name="Рисунок 28" descr="96 0378e7a7ef.PNG"/>
          <p:cNvPicPr>
            <a:picLocks noChangeAspect="1"/>
          </p:cNvPicPr>
          <p:nvPr/>
        </p:nvPicPr>
        <p:blipFill>
          <a:blip r:embed="rId4" cstate="print">
            <a:clrChange>
              <a:clrFrom>
                <a:srgbClr val="FFFFFF"/>
              </a:clrFrom>
              <a:clrTo>
                <a:srgbClr val="FFFFFF">
                  <a:alpha val="0"/>
                </a:srgbClr>
              </a:clrTo>
            </a:clrChange>
          </a:blip>
          <a:stretch>
            <a:fillRect/>
          </a:stretch>
        </p:blipFill>
        <p:spPr>
          <a:xfrm>
            <a:off x="2786050" y="4786322"/>
            <a:ext cx="1137986" cy="1285860"/>
          </a:xfrm>
          <a:prstGeom prst="rect">
            <a:avLst/>
          </a:prstGeom>
        </p:spPr>
      </p:pic>
      <p:pic>
        <p:nvPicPr>
          <p:cNvPr id="24" name="Рисунок 23" descr="12065613811204972 920gabe_anguiano_Cloud_svg_hi.PNG"/>
          <p:cNvPicPr>
            <a:picLocks noChangeAspect="1"/>
          </p:cNvPicPr>
          <p:nvPr/>
        </p:nvPicPr>
        <p:blipFill>
          <a:blip r:embed="rId3" cstate="print">
            <a:clrChange>
              <a:clrFrom>
                <a:srgbClr val="FFFFFF"/>
              </a:clrFrom>
              <a:clrTo>
                <a:srgbClr val="FFFFFF">
                  <a:alpha val="0"/>
                </a:srgbClr>
              </a:clrTo>
            </a:clrChange>
            <a:duotone>
              <a:schemeClr val="accent1">
                <a:shade val="45000"/>
                <a:satMod val="135000"/>
              </a:schemeClr>
              <a:prstClr val="white"/>
            </a:duotone>
            <a:lum bright="10000"/>
          </a:blip>
          <a:stretch>
            <a:fillRect/>
          </a:stretch>
        </p:blipFill>
        <p:spPr>
          <a:xfrm>
            <a:off x="4429124" y="3929066"/>
            <a:ext cx="3071834" cy="2357454"/>
          </a:xfrm>
          <a:prstGeom prst="rect">
            <a:avLst/>
          </a:prstGeom>
        </p:spPr>
      </p:pic>
      <p:pic>
        <p:nvPicPr>
          <p:cNvPr id="20" name="Рисунок 19" descr="12065613811204972 920gabe_anguiano_Cloud_svg_hi.PNG"/>
          <p:cNvPicPr>
            <a:picLocks noChangeAspect="1"/>
          </p:cNvPicPr>
          <p:nvPr/>
        </p:nvPicPr>
        <p:blipFill>
          <a:blip r:embed="rId3" cstate="print">
            <a:clrChange>
              <a:clrFrom>
                <a:srgbClr val="FFFFFF"/>
              </a:clrFrom>
              <a:clrTo>
                <a:srgbClr val="FFFFFF">
                  <a:alpha val="0"/>
                </a:srgbClr>
              </a:clrTo>
            </a:clrChange>
            <a:duotone>
              <a:schemeClr val="accent1">
                <a:shade val="45000"/>
                <a:satMod val="135000"/>
              </a:schemeClr>
              <a:prstClr val="white"/>
            </a:duotone>
            <a:lum bright="10000"/>
          </a:blip>
          <a:stretch>
            <a:fillRect/>
          </a:stretch>
        </p:blipFill>
        <p:spPr>
          <a:xfrm>
            <a:off x="5500694" y="1643050"/>
            <a:ext cx="2643206" cy="2214578"/>
          </a:xfrm>
          <a:prstGeom prst="rect">
            <a:avLst/>
          </a:prstGeom>
        </p:spPr>
      </p:pic>
      <p:pic>
        <p:nvPicPr>
          <p:cNvPr id="16" name="Рисунок 15" descr="12065613811204972 920gabe_anguiano_Cloud_svg_hi.PNG"/>
          <p:cNvPicPr>
            <a:picLocks noChangeAspect="1"/>
          </p:cNvPicPr>
          <p:nvPr/>
        </p:nvPicPr>
        <p:blipFill>
          <a:blip r:embed="rId3" cstate="print">
            <a:clrChange>
              <a:clrFrom>
                <a:srgbClr val="FFFFFF"/>
              </a:clrFrom>
              <a:clrTo>
                <a:srgbClr val="FFFFFF">
                  <a:alpha val="0"/>
                </a:srgbClr>
              </a:clrTo>
            </a:clrChange>
            <a:duotone>
              <a:schemeClr val="accent1">
                <a:shade val="45000"/>
                <a:satMod val="135000"/>
              </a:schemeClr>
              <a:prstClr val="white"/>
            </a:duotone>
            <a:lum bright="10000"/>
          </a:blip>
          <a:stretch>
            <a:fillRect/>
          </a:stretch>
        </p:blipFill>
        <p:spPr>
          <a:xfrm>
            <a:off x="857224" y="1643050"/>
            <a:ext cx="2643206" cy="2214578"/>
          </a:xfrm>
          <a:prstGeom prst="rect">
            <a:avLst/>
          </a:prstGeom>
        </p:spPr>
      </p:pic>
      <p:sp>
        <p:nvSpPr>
          <p:cNvPr id="2" name="TextBox 1"/>
          <p:cNvSpPr txBox="1"/>
          <p:nvPr/>
        </p:nvSpPr>
        <p:spPr>
          <a:xfrm>
            <a:off x="928662" y="642918"/>
            <a:ext cx="7215238" cy="646331"/>
          </a:xfrm>
          <a:prstGeom prst="rect">
            <a:avLst/>
          </a:prstGeom>
          <a:noFill/>
        </p:spPr>
        <p:txBody>
          <a:bodyPr wrap="square" rtlCol="0">
            <a:spAutoFit/>
          </a:bodyPr>
          <a:lstStyle/>
          <a:p>
            <a:pPr algn="ctr"/>
            <a:r>
              <a:rPr lang="ru-RU" b="1" dirty="0">
                <a:latin typeface="Times New Roman" pitchFamily="18" charset="0"/>
                <a:cs typeface="Times New Roman" pitchFamily="18" charset="0"/>
              </a:rPr>
              <a:t>Речевое общение в дошкольном возрасте осуществляется в разных видах деятельности</a:t>
            </a:r>
            <a:r>
              <a:rPr lang="ru-RU" b="1" dirty="0" smtClean="0">
                <a:latin typeface="Times New Roman" pitchFamily="18" charset="0"/>
                <a:cs typeface="Times New Roman" pitchFamily="18" charset="0"/>
              </a:rPr>
              <a:t>:</a:t>
            </a:r>
            <a:endParaRPr lang="ru-RU" b="1" dirty="0">
              <a:latin typeface="Times New Roman" pitchFamily="18" charset="0"/>
              <a:cs typeface="Times New Roman" pitchFamily="18" charset="0"/>
            </a:endParaRPr>
          </a:p>
        </p:txBody>
      </p:sp>
      <p:sp>
        <p:nvSpPr>
          <p:cNvPr id="3" name="TextBox 2"/>
          <p:cNvSpPr txBox="1"/>
          <p:nvPr/>
        </p:nvSpPr>
        <p:spPr>
          <a:xfrm>
            <a:off x="1214414" y="2214554"/>
            <a:ext cx="1357322" cy="1546577"/>
          </a:xfrm>
          <a:prstGeom prst="rect">
            <a:avLst/>
          </a:prstGeom>
          <a:noFill/>
        </p:spPr>
        <p:txBody>
          <a:bodyPr wrap="square" rtlCol="0">
            <a:spAutoFit/>
          </a:bodyPr>
          <a:lstStyle/>
          <a:p>
            <a:r>
              <a:rPr lang="ru-RU" sz="1050" dirty="0" smtClean="0">
                <a:latin typeface="Times New Roman" pitchFamily="18" charset="0"/>
                <a:cs typeface="Times New Roman" pitchFamily="18" charset="0"/>
              </a:rPr>
              <a:t>интенсивное овладение </a:t>
            </a:r>
            <a:r>
              <a:rPr lang="ru-RU" sz="1050" dirty="0">
                <a:latin typeface="Times New Roman" pitchFamily="18" charset="0"/>
                <a:cs typeface="Times New Roman" pitchFamily="18" charset="0"/>
              </a:rPr>
              <a:t>языком, его словарным составом и грамматическим </a:t>
            </a:r>
            <a:r>
              <a:rPr lang="ru-RU" sz="1050" dirty="0" smtClean="0">
                <a:latin typeface="Times New Roman" pitchFamily="18" charset="0"/>
                <a:cs typeface="Times New Roman" pitchFamily="18" charset="0"/>
              </a:rPr>
              <a:t>строем - </a:t>
            </a:r>
            <a:r>
              <a:rPr lang="ru-RU" sz="1050" dirty="0">
                <a:latin typeface="Times New Roman" pitchFamily="18" charset="0"/>
                <a:cs typeface="Times New Roman" pitchFamily="18" charset="0"/>
              </a:rPr>
              <a:t>речь становится более </a:t>
            </a:r>
            <a:r>
              <a:rPr lang="ru-RU" sz="1050" dirty="0" smtClean="0">
                <a:latin typeface="Times New Roman" pitchFamily="18" charset="0"/>
                <a:cs typeface="Times New Roman" pitchFamily="18" charset="0"/>
              </a:rPr>
              <a:t>связной</a:t>
            </a:r>
            <a:endParaRPr lang="ru-RU" sz="1050" dirty="0">
              <a:latin typeface="Times New Roman" pitchFamily="18" charset="0"/>
              <a:cs typeface="Times New Roman" pitchFamily="18" charset="0"/>
            </a:endParaRPr>
          </a:p>
          <a:p>
            <a:endParaRPr lang="ru-RU" sz="1050" dirty="0">
              <a:latin typeface="Times New Roman" pitchFamily="18" charset="0"/>
              <a:cs typeface="Times New Roman" pitchFamily="18" charset="0"/>
            </a:endParaRPr>
          </a:p>
        </p:txBody>
      </p:sp>
      <p:sp>
        <p:nvSpPr>
          <p:cNvPr id="7" name="TextBox 6"/>
          <p:cNvSpPr txBox="1"/>
          <p:nvPr/>
        </p:nvSpPr>
        <p:spPr>
          <a:xfrm>
            <a:off x="5572132" y="4714884"/>
            <a:ext cx="1714512" cy="1384995"/>
          </a:xfrm>
          <a:prstGeom prst="rect">
            <a:avLst/>
          </a:prstGeom>
          <a:noFill/>
        </p:spPr>
        <p:txBody>
          <a:bodyPr wrap="square" rtlCol="0">
            <a:spAutoFit/>
          </a:bodyPr>
          <a:lstStyle/>
          <a:p>
            <a:pPr algn="ctr"/>
            <a:r>
              <a:rPr lang="ru-RU" sz="1050" dirty="0" smtClean="0">
                <a:latin typeface="Times New Roman" pitchFamily="18" charset="0"/>
                <a:cs typeface="Times New Roman" pitchFamily="18" charset="0"/>
              </a:rPr>
              <a:t>усваивается </a:t>
            </a:r>
            <a:r>
              <a:rPr lang="ru-RU" sz="1050" dirty="0">
                <a:latin typeface="Times New Roman" pitchFamily="18" charset="0"/>
                <a:cs typeface="Times New Roman" pitchFamily="18" charset="0"/>
              </a:rPr>
              <a:t>бытовой словарь, необходимый для </a:t>
            </a:r>
            <a:r>
              <a:rPr lang="ru-RU" sz="1050" dirty="0" smtClean="0">
                <a:latin typeface="Times New Roman" pitchFamily="18" charset="0"/>
                <a:cs typeface="Times New Roman" pitchFamily="18" charset="0"/>
              </a:rPr>
              <a:t>жизнедеятельности детей, развивается диалогическая </a:t>
            </a:r>
            <a:r>
              <a:rPr lang="ru-RU" sz="1050" dirty="0">
                <a:latin typeface="Times New Roman" pitchFamily="18" charset="0"/>
                <a:cs typeface="Times New Roman" pitchFamily="18" charset="0"/>
              </a:rPr>
              <a:t>речь, </a:t>
            </a:r>
            <a:r>
              <a:rPr lang="ru-RU" sz="1050" dirty="0" smtClean="0">
                <a:latin typeface="Times New Roman" pitchFamily="18" charset="0"/>
                <a:cs typeface="Times New Roman" pitchFamily="18" charset="0"/>
              </a:rPr>
              <a:t>воспитывается культура речевого поведения</a:t>
            </a:r>
            <a:endParaRPr lang="ru-RU" sz="1050" dirty="0">
              <a:latin typeface="Times New Roman" pitchFamily="18" charset="0"/>
              <a:cs typeface="Times New Roman" pitchFamily="18" charset="0"/>
            </a:endParaRPr>
          </a:p>
          <a:p>
            <a:pPr algn="ctr"/>
            <a:endParaRPr lang="ru-RU" sz="1050" dirty="0">
              <a:latin typeface="Times New Roman" pitchFamily="18" charset="0"/>
              <a:cs typeface="Times New Roman" pitchFamily="18" charset="0"/>
            </a:endParaRPr>
          </a:p>
        </p:txBody>
      </p:sp>
      <p:sp>
        <p:nvSpPr>
          <p:cNvPr id="13" name="TextBox 12"/>
          <p:cNvSpPr txBox="1"/>
          <p:nvPr/>
        </p:nvSpPr>
        <p:spPr>
          <a:xfrm>
            <a:off x="1928794" y="1928802"/>
            <a:ext cx="620683" cy="369332"/>
          </a:xfrm>
          <a:prstGeom prst="rect">
            <a:avLst/>
          </a:prstGeom>
          <a:noFill/>
        </p:spPr>
        <p:txBody>
          <a:bodyPr wrap="none" rtlCol="0">
            <a:spAutoFit/>
          </a:bodyPr>
          <a:lstStyle/>
          <a:p>
            <a:r>
              <a:rPr lang="ru-RU" dirty="0" smtClean="0">
                <a:latin typeface="Times New Roman" pitchFamily="18" charset="0"/>
                <a:cs typeface="Times New Roman" pitchFamily="18" charset="0"/>
              </a:rPr>
              <a:t>игра</a:t>
            </a:r>
            <a:endParaRPr lang="ru-RU" dirty="0">
              <a:latin typeface="Times New Roman" pitchFamily="18" charset="0"/>
              <a:cs typeface="Times New Roman" pitchFamily="18" charset="0"/>
            </a:endParaRPr>
          </a:p>
        </p:txBody>
      </p:sp>
      <p:sp>
        <p:nvSpPr>
          <p:cNvPr id="14" name="TextBox 13"/>
          <p:cNvSpPr txBox="1"/>
          <p:nvPr/>
        </p:nvSpPr>
        <p:spPr>
          <a:xfrm>
            <a:off x="2428860" y="4143380"/>
            <a:ext cx="618118" cy="369332"/>
          </a:xfrm>
          <a:prstGeom prst="rect">
            <a:avLst/>
          </a:prstGeom>
          <a:noFill/>
        </p:spPr>
        <p:txBody>
          <a:bodyPr wrap="none" rtlCol="0">
            <a:spAutoFit/>
          </a:bodyPr>
          <a:lstStyle/>
          <a:p>
            <a:r>
              <a:rPr lang="ru-RU" dirty="0" smtClean="0"/>
              <a:t>труд</a:t>
            </a:r>
            <a:endParaRPr lang="ru-RU" dirty="0"/>
          </a:p>
        </p:txBody>
      </p:sp>
      <p:sp>
        <p:nvSpPr>
          <p:cNvPr id="15" name="TextBox 14"/>
          <p:cNvSpPr txBox="1"/>
          <p:nvPr/>
        </p:nvSpPr>
        <p:spPr>
          <a:xfrm>
            <a:off x="6000760" y="1928802"/>
            <a:ext cx="1714512" cy="584775"/>
          </a:xfrm>
          <a:prstGeom prst="rect">
            <a:avLst/>
          </a:prstGeom>
          <a:noFill/>
        </p:spPr>
        <p:txBody>
          <a:bodyPr wrap="square" rtlCol="0">
            <a:spAutoFit/>
          </a:bodyPr>
          <a:lstStyle/>
          <a:p>
            <a:pPr algn="ctr"/>
            <a:r>
              <a:rPr lang="ru-RU" sz="1600" dirty="0" smtClean="0">
                <a:latin typeface="Times New Roman" pitchFamily="18" charset="0"/>
                <a:cs typeface="Times New Roman" pitchFamily="18" charset="0"/>
              </a:rPr>
              <a:t>Учебная деятельность</a:t>
            </a:r>
            <a:endParaRPr lang="ru-RU" sz="1600" dirty="0">
              <a:latin typeface="Times New Roman" pitchFamily="18" charset="0"/>
              <a:cs typeface="Times New Roman" pitchFamily="18" charset="0"/>
            </a:endParaRPr>
          </a:p>
        </p:txBody>
      </p:sp>
      <p:sp>
        <p:nvSpPr>
          <p:cNvPr id="19" name="Прямоугольник 18"/>
          <p:cNvSpPr/>
          <p:nvPr/>
        </p:nvSpPr>
        <p:spPr>
          <a:xfrm>
            <a:off x="5072066" y="4143380"/>
            <a:ext cx="1928826" cy="584775"/>
          </a:xfrm>
          <a:prstGeom prst="rect">
            <a:avLst/>
          </a:prstGeom>
        </p:spPr>
        <p:txBody>
          <a:bodyPr wrap="square">
            <a:spAutoFit/>
          </a:bodyPr>
          <a:lstStyle/>
          <a:p>
            <a:pPr algn="ctr"/>
            <a:r>
              <a:rPr lang="ru-RU" sz="1600" dirty="0" smtClean="0">
                <a:latin typeface="Times New Roman" pitchFamily="18" charset="0"/>
                <a:cs typeface="Times New Roman" pitchFamily="18" charset="0"/>
              </a:rPr>
              <a:t>бытовая деятельность</a:t>
            </a:r>
            <a:endParaRPr lang="ru-RU" sz="1600" dirty="0">
              <a:latin typeface="Times New Roman" pitchFamily="18" charset="0"/>
              <a:cs typeface="Times New Roman" pitchFamily="18" charset="0"/>
            </a:endParaRPr>
          </a:p>
        </p:txBody>
      </p:sp>
      <p:sp>
        <p:nvSpPr>
          <p:cNvPr id="22" name="Прямоугольник 21"/>
          <p:cNvSpPr/>
          <p:nvPr/>
        </p:nvSpPr>
        <p:spPr>
          <a:xfrm>
            <a:off x="1571604" y="4500570"/>
            <a:ext cx="2357454" cy="577081"/>
          </a:xfrm>
          <a:prstGeom prst="rect">
            <a:avLst/>
          </a:prstGeom>
        </p:spPr>
        <p:txBody>
          <a:bodyPr wrap="square">
            <a:spAutoFit/>
          </a:bodyPr>
          <a:lstStyle/>
          <a:p>
            <a:pPr algn="ctr"/>
            <a:r>
              <a:rPr lang="ru-RU" sz="1050" dirty="0" smtClean="0">
                <a:latin typeface="Times New Roman" pitchFamily="18" charset="0"/>
                <a:cs typeface="Times New Roman" pitchFamily="18" charset="0"/>
              </a:rPr>
              <a:t>обогащается содержание детских представлений и речи, пополняется</a:t>
            </a:r>
          </a:p>
          <a:p>
            <a:r>
              <a:rPr lang="ru-RU" sz="1050" dirty="0" smtClean="0">
                <a:latin typeface="Times New Roman" pitchFamily="18" charset="0"/>
                <a:cs typeface="Times New Roman" pitchFamily="18" charset="0"/>
              </a:rPr>
              <a:t>словарь названиями</a:t>
            </a:r>
            <a:endParaRPr lang="ru-RU" sz="1050" dirty="0">
              <a:latin typeface="Times New Roman" pitchFamily="18" charset="0"/>
              <a:cs typeface="Times New Roman" pitchFamily="18" charset="0"/>
            </a:endParaRPr>
          </a:p>
        </p:txBody>
      </p:sp>
      <p:sp>
        <p:nvSpPr>
          <p:cNvPr id="25" name="Прямоугольник 24"/>
          <p:cNvSpPr/>
          <p:nvPr/>
        </p:nvSpPr>
        <p:spPr>
          <a:xfrm>
            <a:off x="5643570" y="2500306"/>
            <a:ext cx="1428760" cy="1061829"/>
          </a:xfrm>
          <a:prstGeom prst="rect">
            <a:avLst/>
          </a:prstGeom>
        </p:spPr>
        <p:txBody>
          <a:bodyPr wrap="square">
            <a:spAutoFit/>
          </a:bodyPr>
          <a:lstStyle/>
          <a:p>
            <a:pPr algn="ctr"/>
            <a:r>
              <a:rPr lang="ru-RU" sz="1050" dirty="0" smtClean="0">
                <a:latin typeface="Times New Roman" pitchFamily="18" charset="0"/>
                <a:cs typeface="Times New Roman" pitchFamily="18" charset="0"/>
              </a:rPr>
              <a:t>Формируется целый </a:t>
            </a:r>
            <a:r>
              <a:rPr lang="ru-RU" sz="1050" dirty="0">
                <a:latin typeface="Times New Roman" pitchFamily="18" charset="0"/>
                <a:cs typeface="Times New Roman" pitchFamily="18" charset="0"/>
              </a:rPr>
              <a:t>ряд речевых навыков и умений, составляющих основу языковой </a:t>
            </a:r>
            <a:r>
              <a:rPr lang="ru-RU" sz="1050" dirty="0" smtClean="0">
                <a:latin typeface="Times New Roman" pitchFamily="18" charset="0"/>
                <a:cs typeface="Times New Roman" pitchFamily="18" charset="0"/>
              </a:rPr>
              <a:t>способности</a:t>
            </a:r>
            <a:endParaRPr lang="ru-RU" sz="1050" dirty="0">
              <a:latin typeface="Times New Roman" pitchFamily="18" charset="0"/>
              <a:cs typeface="Times New Roman" pitchFamily="18" charset="0"/>
            </a:endParaRPr>
          </a:p>
        </p:txBody>
      </p:sp>
      <p:pic>
        <p:nvPicPr>
          <p:cNvPr id="26" name="Рисунок 25" descr="windelw_11.gif"/>
          <p:cNvPicPr>
            <a:picLocks noChangeAspect="1"/>
          </p:cNvPicPr>
          <p:nvPr/>
        </p:nvPicPr>
        <p:blipFill>
          <a:blip r:embed="rId5" cstate="print"/>
          <a:stretch>
            <a:fillRect/>
          </a:stretch>
        </p:blipFill>
        <p:spPr>
          <a:xfrm>
            <a:off x="6786578" y="2571744"/>
            <a:ext cx="1015849" cy="1071570"/>
          </a:xfrm>
          <a:prstGeom prst="rect">
            <a:avLst/>
          </a:prstGeom>
        </p:spPr>
      </p:pic>
      <p:pic>
        <p:nvPicPr>
          <p:cNvPr id="27" name="Рисунок 26" descr="87ebda022e91.png"/>
          <p:cNvPicPr>
            <a:picLocks noChangeAspect="1"/>
          </p:cNvPicPr>
          <p:nvPr/>
        </p:nvPicPr>
        <p:blipFill>
          <a:blip r:embed="rId6" cstate="print"/>
          <a:stretch>
            <a:fillRect/>
          </a:stretch>
        </p:blipFill>
        <p:spPr>
          <a:xfrm>
            <a:off x="4500562" y="4572008"/>
            <a:ext cx="1246557" cy="1597733"/>
          </a:xfrm>
          <a:prstGeom prst="rect">
            <a:avLst/>
          </a:prstGeom>
        </p:spPr>
      </p:pic>
      <p:sp>
        <p:nvSpPr>
          <p:cNvPr id="30" name="Прямоугольник 29"/>
          <p:cNvSpPr/>
          <p:nvPr/>
        </p:nvSpPr>
        <p:spPr>
          <a:xfrm>
            <a:off x="1571604" y="5000636"/>
            <a:ext cx="1428760" cy="738664"/>
          </a:xfrm>
          <a:prstGeom prst="rect">
            <a:avLst/>
          </a:prstGeom>
        </p:spPr>
        <p:txBody>
          <a:bodyPr wrap="square">
            <a:spAutoFit/>
          </a:bodyPr>
          <a:lstStyle/>
          <a:p>
            <a:r>
              <a:rPr lang="ru-RU" sz="1050" dirty="0" smtClean="0">
                <a:latin typeface="Times New Roman" pitchFamily="18" charset="0"/>
                <a:cs typeface="Times New Roman" pitchFamily="18" charset="0"/>
              </a:rPr>
              <a:t>орудий и предметов труда, трудовых действий, качеств, результатов труда</a:t>
            </a:r>
            <a:endParaRPr lang="ru-RU" sz="1050" dirty="0">
              <a:latin typeface="Times New Roman" pitchFamily="18" charset="0"/>
              <a:cs typeface="Times New Roman" pitchFamily="18" charset="0"/>
            </a:endParaRPr>
          </a:p>
        </p:txBody>
      </p:sp>
      <p:pic>
        <p:nvPicPr>
          <p:cNvPr id="31" name="Рисунок 30" descr="190536500005fe226ddfbc927c978cdadd32e65f8d.jpg"/>
          <p:cNvPicPr>
            <a:picLocks noChangeAspect="1"/>
          </p:cNvPicPr>
          <p:nvPr/>
        </p:nvPicPr>
        <p:blipFill>
          <a:blip r:embed="rId7" cstate="print">
            <a:clrChange>
              <a:clrFrom>
                <a:srgbClr val="EFEFEF"/>
              </a:clrFrom>
              <a:clrTo>
                <a:srgbClr val="EFEFEF">
                  <a:alpha val="0"/>
                </a:srgbClr>
              </a:clrTo>
            </a:clrChange>
          </a:blip>
          <a:stretch>
            <a:fillRect/>
          </a:stretch>
        </p:blipFill>
        <p:spPr>
          <a:xfrm>
            <a:off x="2214546" y="2357430"/>
            <a:ext cx="1044324" cy="956435"/>
          </a:xfrm>
          <a:prstGeom prst="rect">
            <a:avLst/>
          </a:prstGeom>
        </p:spPr>
      </p:pic>
      <p:pic>
        <p:nvPicPr>
          <p:cNvPr id="32" name="Рисунок 31" descr="arrow_right.gif"/>
          <p:cNvPicPr>
            <a:picLocks noChangeAspect="1"/>
          </p:cNvPicPr>
          <p:nvPr/>
        </p:nvPicPr>
        <p:blipFill>
          <a:blip r:embed="rId8" cstate="print"/>
          <a:stretch>
            <a:fillRect/>
          </a:stretch>
        </p:blipFill>
        <p:spPr>
          <a:xfrm rot="8868485">
            <a:off x="3236594" y="1505912"/>
            <a:ext cx="927018" cy="349774"/>
          </a:xfrm>
          <a:prstGeom prst="rect">
            <a:avLst/>
          </a:prstGeom>
        </p:spPr>
      </p:pic>
      <p:pic>
        <p:nvPicPr>
          <p:cNvPr id="34" name="Рисунок 33" descr="arrow_right.gif"/>
          <p:cNvPicPr>
            <a:picLocks noChangeAspect="1"/>
          </p:cNvPicPr>
          <p:nvPr/>
        </p:nvPicPr>
        <p:blipFill>
          <a:blip r:embed="rId8" cstate="print"/>
          <a:stretch>
            <a:fillRect/>
          </a:stretch>
        </p:blipFill>
        <p:spPr>
          <a:xfrm rot="6412390">
            <a:off x="3198374" y="2562320"/>
            <a:ext cx="1741785" cy="361944"/>
          </a:xfrm>
          <a:prstGeom prst="rect">
            <a:avLst/>
          </a:prstGeom>
        </p:spPr>
      </p:pic>
      <p:pic>
        <p:nvPicPr>
          <p:cNvPr id="35" name="Рисунок 34" descr="arrow_right.gif"/>
          <p:cNvPicPr>
            <a:picLocks noChangeAspect="1"/>
          </p:cNvPicPr>
          <p:nvPr/>
        </p:nvPicPr>
        <p:blipFill>
          <a:blip r:embed="rId8" cstate="print"/>
          <a:stretch>
            <a:fillRect/>
          </a:stretch>
        </p:blipFill>
        <p:spPr>
          <a:xfrm rot="4546854">
            <a:off x="4090453" y="2565056"/>
            <a:ext cx="1741785" cy="361944"/>
          </a:xfrm>
          <a:prstGeom prst="rect">
            <a:avLst/>
          </a:prstGeom>
        </p:spPr>
      </p:pic>
      <p:pic>
        <p:nvPicPr>
          <p:cNvPr id="37" name="Рисунок 36" descr="arrow_right.gif"/>
          <p:cNvPicPr>
            <a:picLocks noChangeAspect="1"/>
          </p:cNvPicPr>
          <p:nvPr/>
        </p:nvPicPr>
        <p:blipFill>
          <a:blip r:embed="rId8" cstate="print"/>
          <a:stretch>
            <a:fillRect/>
          </a:stretch>
        </p:blipFill>
        <p:spPr>
          <a:xfrm rot="1920000">
            <a:off x="4878056" y="1510802"/>
            <a:ext cx="948964" cy="348739"/>
          </a:xfrm>
          <a:prstGeom prst="rect">
            <a:avLst/>
          </a:prstGeom>
        </p:spPr>
      </p:pic>
    </p:spTree>
  </p:cSld>
  <p:clrMapOvr>
    <a:masterClrMapping/>
  </p:clrMapOvr>
  <p:transition>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ppt_w</p:attrName>
                                        </p:attrNameLst>
                                      </p:cBhvr>
                                      <p:tavLst>
                                        <p:tav tm="0">
                                          <p:val>
                                            <p:fltVal val="0"/>
                                          </p:val>
                                        </p:tav>
                                        <p:tav tm="100000">
                                          <p:val>
                                            <p:strVal val="#ppt_w"/>
                                          </p:val>
                                        </p:tav>
                                      </p:tavLst>
                                    </p:anim>
                                    <p:anim calcmode="lin" valueType="num">
                                      <p:cBhvr>
                                        <p:cTn id="8" dur="500" fill="hold"/>
                                        <p:tgtEl>
                                          <p:spTgt spid="32"/>
                                        </p:tgtEl>
                                        <p:attrNameLst>
                                          <p:attrName>ppt_h</p:attrName>
                                        </p:attrNameLst>
                                      </p:cBhvr>
                                      <p:tavLst>
                                        <p:tav tm="0">
                                          <p:val>
                                            <p:fltVal val="0"/>
                                          </p:val>
                                        </p:tav>
                                        <p:tav tm="100000">
                                          <p:val>
                                            <p:strVal val="#ppt_h"/>
                                          </p:val>
                                        </p:tav>
                                      </p:tavLst>
                                    </p:anim>
                                    <p:animEffect transition="in" filter="fade">
                                      <p:cBhvr>
                                        <p:cTn id="9" dur="500"/>
                                        <p:tgtEl>
                                          <p:spTgt spid="32"/>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34"/>
                                        </p:tgtEl>
                                        <p:attrNameLst>
                                          <p:attrName>style.visibility</p:attrName>
                                        </p:attrNameLst>
                                      </p:cBhvr>
                                      <p:to>
                                        <p:strVal val="visible"/>
                                      </p:to>
                                    </p:set>
                                    <p:anim calcmode="lin" valueType="num">
                                      <p:cBhvr>
                                        <p:cTn id="13" dur="500" fill="hold"/>
                                        <p:tgtEl>
                                          <p:spTgt spid="34"/>
                                        </p:tgtEl>
                                        <p:attrNameLst>
                                          <p:attrName>ppt_w</p:attrName>
                                        </p:attrNameLst>
                                      </p:cBhvr>
                                      <p:tavLst>
                                        <p:tav tm="0">
                                          <p:val>
                                            <p:fltVal val="0"/>
                                          </p:val>
                                        </p:tav>
                                        <p:tav tm="100000">
                                          <p:val>
                                            <p:strVal val="#ppt_w"/>
                                          </p:val>
                                        </p:tav>
                                      </p:tavLst>
                                    </p:anim>
                                    <p:anim calcmode="lin" valueType="num">
                                      <p:cBhvr>
                                        <p:cTn id="14" dur="500" fill="hold"/>
                                        <p:tgtEl>
                                          <p:spTgt spid="34"/>
                                        </p:tgtEl>
                                        <p:attrNameLst>
                                          <p:attrName>ppt_h</p:attrName>
                                        </p:attrNameLst>
                                      </p:cBhvr>
                                      <p:tavLst>
                                        <p:tav tm="0">
                                          <p:val>
                                            <p:fltVal val="0"/>
                                          </p:val>
                                        </p:tav>
                                        <p:tav tm="100000">
                                          <p:val>
                                            <p:strVal val="#ppt_h"/>
                                          </p:val>
                                        </p:tav>
                                      </p:tavLst>
                                    </p:anim>
                                    <p:animEffect transition="in" filter="fade">
                                      <p:cBhvr>
                                        <p:cTn id="15" dur="500"/>
                                        <p:tgtEl>
                                          <p:spTgt spid="34"/>
                                        </p:tgtEl>
                                      </p:cBhvr>
                                    </p:animEffect>
                                  </p:childTnLst>
                                </p:cTn>
                              </p:par>
                            </p:childTnLst>
                          </p:cTn>
                        </p:par>
                        <p:par>
                          <p:cTn id="16" fill="hold">
                            <p:stCondLst>
                              <p:cond delay="1000"/>
                            </p:stCondLst>
                            <p:childTnLst>
                              <p:par>
                                <p:cTn id="17" presetID="53" presetClass="entr" presetSubtype="0" fill="hold" nodeType="after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p:cTn id="19" dur="500" fill="hold"/>
                                        <p:tgtEl>
                                          <p:spTgt spid="35"/>
                                        </p:tgtEl>
                                        <p:attrNameLst>
                                          <p:attrName>ppt_w</p:attrName>
                                        </p:attrNameLst>
                                      </p:cBhvr>
                                      <p:tavLst>
                                        <p:tav tm="0">
                                          <p:val>
                                            <p:fltVal val="0"/>
                                          </p:val>
                                        </p:tav>
                                        <p:tav tm="100000">
                                          <p:val>
                                            <p:strVal val="#ppt_w"/>
                                          </p:val>
                                        </p:tav>
                                      </p:tavLst>
                                    </p:anim>
                                    <p:anim calcmode="lin" valueType="num">
                                      <p:cBhvr>
                                        <p:cTn id="20" dur="500" fill="hold"/>
                                        <p:tgtEl>
                                          <p:spTgt spid="35"/>
                                        </p:tgtEl>
                                        <p:attrNameLst>
                                          <p:attrName>ppt_h</p:attrName>
                                        </p:attrNameLst>
                                      </p:cBhvr>
                                      <p:tavLst>
                                        <p:tav tm="0">
                                          <p:val>
                                            <p:fltVal val="0"/>
                                          </p:val>
                                        </p:tav>
                                        <p:tav tm="100000">
                                          <p:val>
                                            <p:strVal val="#ppt_h"/>
                                          </p:val>
                                        </p:tav>
                                      </p:tavLst>
                                    </p:anim>
                                    <p:animEffect transition="in" filter="fade">
                                      <p:cBhvr>
                                        <p:cTn id="21" dur="500"/>
                                        <p:tgtEl>
                                          <p:spTgt spid="35"/>
                                        </p:tgtEl>
                                      </p:cBhvr>
                                    </p:animEffect>
                                  </p:childTnLst>
                                </p:cTn>
                              </p:par>
                            </p:childTnLst>
                          </p:cTn>
                        </p:par>
                        <p:par>
                          <p:cTn id="22" fill="hold">
                            <p:stCondLst>
                              <p:cond delay="1500"/>
                            </p:stCondLst>
                            <p:childTnLst>
                              <p:par>
                                <p:cTn id="23" presetID="53" presetClass="entr" presetSubtype="0" fill="hold"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animEffect transition="in" filter="fade">
                                      <p:cBhvr>
                                        <p:cTn id="2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7000" r="-7000"/>
          </a:stretch>
        </a:blipFill>
        <a:effectLst/>
      </p:bgPr>
    </p:bg>
    <p:spTree>
      <p:nvGrpSpPr>
        <p:cNvPr id="1" name=""/>
        <p:cNvGrpSpPr/>
        <p:nvPr/>
      </p:nvGrpSpPr>
      <p:grpSpPr>
        <a:xfrm>
          <a:off x="0" y="0"/>
          <a:ext cx="0" cy="0"/>
          <a:chOff x="0" y="0"/>
          <a:chExt cx="0" cy="0"/>
        </a:xfrm>
      </p:grpSpPr>
      <p:pic>
        <p:nvPicPr>
          <p:cNvPr id="11" name="Рисунок 10" descr="4b58384edac5.png"/>
          <p:cNvPicPr>
            <a:picLocks noChangeAspect="1"/>
          </p:cNvPicPr>
          <p:nvPr/>
        </p:nvPicPr>
        <p:blipFill>
          <a:blip r:embed="rId3" cstate="print"/>
          <a:srcRect t="50000"/>
          <a:stretch>
            <a:fillRect/>
          </a:stretch>
        </p:blipFill>
        <p:spPr>
          <a:xfrm>
            <a:off x="3000364" y="4143380"/>
            <a:ext cx="3286148" cy="965676"/>
          </a:xfrm>
          <a:prstGeom prst="rect">
            <a:avLst/>
          </a:prstGeom>
        </p:spPr>
      </p:pic>
      <p:pic>
        <p:nvPicPr>
          <p:cNvPr id="10" name="Рисунок 9" descr="4b58384edac5.png"/>
          <p:cNvPicPr>
            <a:picLocks noChangeAspect="1"/>
          </p:cNvPicPr>
          <p:nvPr/>
        </p:nvPicPr>
        <p:blipFill>
          <a:blip r:embed="rId4" cstate="print"/>
          <a:srcRect t="50000"/>
          <a:stretch>
            <a:fillRect/>
          </a:stretch>
        </p:blipFill>
        <p:spPr>
          <a:xfrm flipH="1">
            <a:off x="1571604" y="2143116"/>
            <a:ext cx="1928826" cy="965676"/>
          </a:xfrm>
          <a:prstGeom prst="rect">
            <a:avLst/>
          </a:prstGeom>
        </p:spPr>
      </p:pic>
      <p:pic>
        <p:nvPicPr>
          <p:cNvPr id="9" name="Рисунок 8" descr="4b58384edac5.png"/>
          <p:cNvPicPr>
            <a:picLocks noChangeAspect="1"/>
          </p:cNvPicPr>
          <p:nvPr/>
        </p:nvPicPr>
        <p:blipFill>
          <a:blip r:embed="rId5" cstate="print"/>
          <a:srcRect t="50000"/>
          <a:stretch>
            <a:fillRect/>
          </a:stretch>
        </p:blipFill>
        <p:spPr>
          <a:xfrm>
            <a:off x="5715008" y="2143116"/>
            <a:ext cx="1934639" cy="965676"/>
          </a:xfrm>
          <a:prstGeom prst="rect">
            <a:avLst/>
          </a:prstGeom>
        </p:spPr>
      </p:pic>
      <p:sp>
        <p:nvSpPr>
          <p:cNvPr id="2" name="TextBox 1"/>
          <p:cNvSpPr txBox="1"/>
          <p:nvPr/>
        </p:nvSpPr>
        <p:spPr>
          <a:xfrm>
            <a:off x="1785918" y="928670"/>
            <a:ext cx="5786478" cy="830997"/>
          </a:xfrm>
          <a:prstGeom prst="rect">
            <a:avLst/>
          </a:prstGeom>
          <a:noFill/>
        </p:spPr>
        <p:txBody>
          <a:bodyPr wrap="square" rtlCol="0">
            <a:spAutoFit/>
          </a:bodyPr>
          <a:lstStyle/>
          <a:p>
            <a:pPr algn="ctr"/>
            <a:r>
              <a:rPr lang="ru-RU" sz="2400" b="1" dirty="0" smtClean="0">
                <a:latin typeface="Times New Roman" pitchFamily="18" charset="0"/>
                <a:cs typeface="Times New Roman" pitchFamily="18" charset="0"/>
              </a:rPr>
              <a:t>Искусство также </a:t>
            </a:r>
            <a:r>
              <a:rPr lang="ru-RU" sz="2400" b="1" dirty="0">
                <a:latin typeface="Times New Roman" pitchFamily="18" charset="0"/>
                <a:cs typeface="Times New Roman" pitchFamily="18" charset="0"/>
              </a:rPr>
              <a:t>используются в интересах речевого развития детей. </a:t>
            </a:r>
          </a:p>
        </p:txBody>
      </p:sp>
      <p:sp>
        <p:nvSpPr>
          <p:cNvPr id="4" name="Прямоугольник 3"/>
          <p:cNvSpPr/>
          <p:nvPr/>
        </p:nvSpPr>
        <p:spPr>
          <a:xfrm>
            <a:off x="2643174" y="4500570"/>
            <a:ext cx="4000528" cy="369332"/>
          </a:xfrm>
          <a:prstGeom prst="rect">
            <a:avLst/>
          </a:prstGeom>
        </p:spPr>
        <p:txBody>
          <a:bodyPr wrap="square">
            <a:spAutoFit/>
          </a:bodyPr>
          <a:lstStyle/>
          <a:p>
            <a:pPr algn="ctr"/>
            <a:r>
              <a:rPr lang="ru-RU" b="1" dirty="0" smtClean="0">
                <a:latin typeface="Times New Roman" pitchFamily="18" charset="0"/>
                <a:cs typeface="Times New Roman" pitchFamily="18" charset="0"/>
              </a:rPr>
              <a:t>изобразительное искусство</a:t>
            </a:r>
            <a:endParaRPr lang="ru-RU" dirty="0"/>
          </a:p>
        </p:txBody>
      </p:sp>
      <p:sp>
        <p:nvSpPr>
          <p:cNvPr id="5" name="Прямоугольник 4"/>
          <p:cNvSpPr/>
          <p:nvPr/>
        </p:nvSpPr>
        <p:spPr>
          <a:xfrm>
            <a:off x="6286512" y="2428868"/>
            <a:ext cx="974690" cy="369332"/>
          </a:xfrm>
          <a:prstGeom prst="rect">
            <a:avLst/>
          </a:prstGeom>
        </p:spPr>
        <p:txBody>
          <a:bodyPr wrap="none">
            <a:spAutoFit/>
          </a:bodyPr>
          <a:lstStyle/>
          <a:p>
            <a:r>
              <a:rPr lang="ru-RU" b="1" dirty="0" smtClean="0">
                <a:latin typeface="Times New Roman" pitchFamily="18" charset="0"/>
                <a:cs typeface="Times New Roman" pitchFamily="18" charset="0"/>
              </a:rPr>
              <a:t>музыка</a:t>
            </a:r>
            <a:endParaRPr lang="ru-RU" dirty="0"/>
          </a:p>
        </p:txBody>
      </p:sp>
      <p:sp>
        <p:nvSpPr>
          <p:cNvPr id="6" name="Прямоугольник 5"/>
          <p:cNvSpPr/>
          <p:nvPr/>
        </p:nvSpPr>
        <p:spPr>
          <a:xfrm>
            <a:off x="2143108" y="2428868"/>
            <a:ext cx="755400" cy="369332"/>
          </a:xfrm>
          <a:prstGeom prst="rect">
            <a:avLst/>
          </a:prstGeom>
        </p:spPr>
        <p:txBody>
          <a:bodyPr wrap="none">
            <a:spAutoFit/>
          </a:bodyPr>
          <a:lstStyle/>
          <a:p>
            <a:r>
              <a:rPr lang="ru-RU" b="1" dirty="0" smtClean="0">
                <a:latin typeface="Times New Roman" pitchFamily="18" charset="0"/>
                <a:cs typeface="Times New Roman" pitchFamily="18" charset="0"/>
              </a:rPr>
              <a:t>театр</a:t>
            </a:r>
            <a:endParaRPr lang="ru-RU" dirty="0"/>
          </a:p>
        </p:txBody>
      </p:sp>
      <p:pic>
        <p:nvPicPr>
          <p:cNvPr id="7" name="Рисунок 6" descr="7deed0baf297t.jpg"/>
          <p:cNvPicPr>
            <a:picLocks noChangeAspect="1"/>
          </p:cNvPicPr>
          <p:nvPr/>
        </p:nvPicPr>
        <p:blipFill>
          <a:blip r:embed="rId6" cstate="print">
            <a:clrChange>
              <a:clrFrom>
                <a:srgbClr val="FFFFFF"/>
              </a:clrFrom>
              <a:clrTo>
                <a:srgbClr val="FFFFFF">
                  <a:alpha val="0"/>
                </a:srgbClr>
              </a:clrTo>
            </a:clrChange>
          </a:blip>
          <a:stretch>
            <a:fillRect/>
          </a:stretch>
        </p:blipFill>
        <p:spPr>
          <a:xfrm>
            <a:off x="6500826" y="2428868"/>
            <a:ext cx="1928826" cy="1961334"/>
          </a:xfrm>
          <a:prstGeom prst="rect">
            <a:avLst/>
          </a:prstGeom>
        </p:spPr>
      </p:pic>
      <p:pic>
        <p:nvPicPr>
          <p:cNvPr id="8" name="Рисунок 7" descr="ea8cae7675e9.png"/>
          <p:cNvPicPr>
            <a:picLocks noChangeAspect="1"/>
          </p:cNvPicPr>
          <p:nvPr/>
        </p:nvPicPr>
        <p:blipFill>
          <a:blip r:embed="rId7" cstate="print">
            <a:clrChange>
              <a:clrFrom>
                <a:srgbClr val="FFFFFF"/>
              </a:clrFrom>
              <a:clrTo>
                <a:srgbClr val="FFFFFF">
                  <a:alpha val="0"/>
                </a:srgbClr>
              </a:clrTo>
            </a:clrChange>
          </a:blip>
          <a:stretch>
            <a:fillRect/>
          </a:stretch>
        </p:blipFill>
        <p:spPr>
          <a:xfrm>
            <a:off x="714348" y="2500306"/>
            <a:ext cx="2357454" cy="1887580"/>
          </a:xfrm>
          <a:prstGeom prst="rect">
            <a:avLst/>
          </a:prstGeom>
        </p:spPr>
      </p:pic>
      <p:pic>
        <p:nvPicPr>
          <p:cNvPr id="12" name="Рисунок 11" descr="post-230502-1275632267.png"/>
          <p:cNvPicPr>
            <a:picLocks noChangeAspect="1"/>
          </p:cNvPicPr>
          <p:nvPr/>
        </p:nvPicPr>
        <p:blipFill>
          <a:blip r:embed="rId8" cstate="print">
            <a:clrChange>
              <a:clrFrom>
                <a:srgbClr val="FFFFFF"/>
              </a:clrFrom>
              <a:clrTo>
                <a:srgbClr val="FFFFFF">
                  <a:alpha val="0"/>
                </a:srgbClr>
              </a:clrTo>
            </a:clrChange>
          </a:blip>
          <a:stretch>
            <a:fillRect/>
          </a:stretch>
        </p:blipFill>
        <p:spPr>
          <a:xfrm>
            <a:off x="3428992" y="4786322"/>
            <a:ext cx="2625283" cy="1857388"/>
          </a:xfrm>
          <a:prstGeom prst="rect">
            <a:avLst/>
          </a:prstGeom>
        </p:spPr>
      </p:pic>
    </p:spTree>
  </p:cSld>
  <p:clrMapOvr>
    <a:masterClrMapping/>
  </p:clrMapOvr>
  <p:transition spd="slow">
    <p:plus/>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6000" r="-6000"/>
          </a:stretch>
        </a:blipFill>
        <a:effectLst/>
      </p:bgPr>
    </p:bg>
    <p:spTree>
      <p:nvGrpSpPr>
        <p:cNvPr id="1" name=""/>
        <p:cNvGrpSpPr/>
        <p:nvPr/>
      </p:nvGrpSpPr>
      <p:grpSpPr>
        <a:xfrm>
          <a:off x="0" y="0"/>
          <a:ext cx="0" cy="0"/>
          <a:chOff x="0" y="0"/>
          <a:chExt cx="0" cy="0"/>
        </a:xfrm>
      </p:grpSpPr>
      <p:pic>
        <p:nvPicPr>
          <p:cNvPr id="25" name="Рисунок 24" descr="4b58384edac5.png"/>
          <p:cNvPicPr>
            <a:picLocks noChangeAspect="1"/>
          </p:cNvPicPr>
          <p:nvPr/>
        </p:nvPicPr>
        <p:blipFill>
          <a:blip r:embed="rId3" cstate="print"/>
          <a:srcRect t="50000"/>
          <a:stretch>
            <a:fillRect/>
          </a:stretch>
        </p:blipFill>
        <p:spPr>
          <a:xfrm rot="10800000">
            <a:off x="857224" y="2571744"/>
            <a:ext cx="2714644" cy="3857652"/>
          </a:xfrm>
          <a:prstGeom prst="rect">
            <a:avLst/>
          </a:prstGeom>
        </p:spPr>
      </p:pic>
      <p:pic>
        <p:nvPicPr>
          <p:cNvPr id="24" name="Рисунок 23" descr="4b58384edac5.png"/>
          <p:cNvPicPr>
            <a:picLocks noChangeAspect="1"/>
          </p:cNvPicPr>
          <p:nvPr/>
        </p:nvPicPr>
        <p:blipFill>
          <a:blip r:embed="rId4" cstate="print"/>
          <a:srcRect t="50000"/>
          <a:stretch>
            <a:fillRect/>
          </a:stretch>
        </p:blipFill>
        <p:spPr>
          <a:xfrm rot="10800000">
            <a:off x="5786446" y="2071678"/>
            <a:ext cx="2571768" cy="2643206"/>
          </a:xfrm>
          <a:prstGeom prst="rect">
            <a:avLst/>
          </a:prstGeom>
        </p:spPr>
      </p:pic>
      <p:pic>
        <p:nvPicPr>
          <p:cNvPr id="23" name="Рисунок 22" descr="4b58384edac5.png"/>
          <p:cNvPicPr>
            <a:picLocks noChangeAspect="1"/>
          </p:cNvPicPr>
          <p:nvPr/>
        </p:nvPicPr>
        <p:blipFill>
          <a:blip r:embed="rId5" cstate="print"/>
          <a:srcRect t="50000"/>
          <a:stretch>
            <a:fillRect/>
          </a:stretch>
        </p:blipFill>
        <p:spPr>
          <a:xfrm rot="10800000">
            <a:off x="5286380" y="642918"/>
            <a:ext cx="2928958" cy="1428760"/>
          </a:xfrm>
          <a:prstGeom prst="rect">
            <a:avLst/>
          </a:prstGeom>
        </p:spPr>
      </p:pic>
      <p:pic>
        <p:nvPicPr>
          <p:cNvPr id="22" name="Рисунок 21" descr="4b58384edac5.png"/>
          <p:cNvPicPr>
            <a:picLocks noChangeAspect="1"/>
          </p:cNvPicPr>
          <p:nvPr/>
        </p:nvPicPr>
        <p:blipFill>
          <a:blip r:embed="rId6" cstate="print"/>
          <a:srcRect t="50000"/>
          <a:stretch>
            <a:fillRect/>
          </a:stretch>
        </p:blipFill>
        <p:spPr>
          <a:xfrm rot="10800000">
            <a:off x="5857884" y="4714884"/>
            <a:ext cx="2486042" cy="1500198"/>
          </a:xfrm>
          <a:prstGeom prst="rect">
            <a:avLst/>
          </a:prstGeom>
        </p:spPr>
      </p:pic>
      <p:pic>
        <p:nvPicPr>
          <p:cNvPr id="21" name="Рисунок 20" descr="4b58384edac5.png"/>
          <p:cNvPicPr>
            <a:picLocks noChangeAspect="1"/>
          </p:cNvPicPr>
          <p:nvPr/>
        </p:nvPicPr>
        <p:blipFill>
          <a:blip r:embed="rId7" cstate="print"/>
          <a:srcRect t="50000"/>
          <a:stretch>
            <a:fillRect/>
          </a:stretch>
        </p:blipFill>
        <p:spPr>
          <a:xfrm rot="10800000">
            <a:off x="857224" y="642918"/>
            <a:ext cx="3071834" cy="1928826"/>
          </a:xfrm>
          <a:prstGeom prst="rect">
            <a:avLst/>
          </a:prstGeom>
        </p:spPr>
      </p:pic>
      <p:sp>
        <p:nvSpPr>
          <p:cNvPr id="2" name="TextBox 1"/>
          <p:cNvSpPr txBox="1"/>
          <p:nvPr/>
        </p:nvSpPr>
        <p:spPr>
          <a:xfrm>
            <a:off x="1000100" y="785794"/>
            <a:ext cx="2286016" cy="1415772"/>
          </a:xfrm>
          <a:prstGeom prst="rect">
            <a:avLst/>
          </a:prstGeom>
          <a:noFill/>
        </p:spPr>
        <p:txBody>
          <a:bodyPr wrap="square" rtlCol="0">
            <a:spAutoFit/>
          </a:bodyPr>
          <a:lstStyle/>
          <a:p>
            <a:pPr algn="ctr"/>
            <a:r>
              <a:rPr lang="ru-RU" sz="1600" b="1" dirty="0" smtClean="0">
                <a:latin typeface="Times New Roman" pitchFamily="18" charset="0"/>
                <a:cs typeface="Times New Roman" pitchFamily="18" charset="0"/>
              </a:rPr>
              <a:t>Творческие игры</a:t>
            </a:r>
          </a:p>
          <a:p>
            <a:r>
              <a:rPr lang="ru-RU" sz="1400" dirty="0" smtClean="0">
                <a:latin typeface="Times New Roman" pitchFamily="18" charset="0"/>
                <a:cs typeface="Times New Roman" pitchFamily="18" charset="0"/>
              </a:rPr>
              <a:t>совершенствуется </a:t>
            </a:r>
            <a:r>
              <a:rPr lang="ru-RU" sz="1400" dirty="0">
                <a:latin typeface="Times New Roman" pitchFamily="18" charset="0"/>
                <a:cs typeface="Times New Roman" pitchFamily="18" charset="0"/>
              </a:rPr>
              <a:t>диалогическая речь, возникает потребность в связной монологической </a:t>
            </a:r>
            <a:endParaRPr lang="ru-RU" sz="1400"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речи</a:t>
            </a:r>
            <a:endParaRPr lang="ru-RU" sz="1400" dirty="0">
              <a:latin typeface="Times New Roman" pitchFamily="18" charset="0"/>
              <a:cs typeface="Times New Roman" pitchFamily="18" charset="0"/>
            </a:endParaRPr>
          </a:p>
        </p:txBody>
      </p:sp>
      <p:sp>
        <p:nvSpPr>
          <p:cNvPr id="3" name="Прямоугольник 2"/>
          <p:cNvSpPr/>
          <p:nvPr/>
        </p:nvSpPr>
        <p:spPr>
          <a:xfrm>
            <a:off x="5429256" y="714356"/>
            <a:ext cx="2643206" cy="1200329"/>
          </a:xfrm>
          <a:prstGeom prst="rect">
            <a:avLst/>
          </a:prstGeom>
        </p:spPr>
        <p:txBody>
          <a:bodyPr wrap="square">
            <a:spAutoFit/>
          </a:bodyPr>
          <a:lstStyle/>
          <a:p>
            <a:pPr algn="ctr"/>
            <a:r>
              <a:rPr lang="ru-RU" sz="1600" b="1" dirty="0" smtClean="0">
                <a:latin typeface="Times New Roman" pitchFamily="18" charset="0"/>
                <a:cs typeface="Times New Roman" pitchFamily="18" charset="0"/>
              </a:rPr>
              <a:t>Ролевые игры </a:t>
            </a:r>
          </a:p>
          <a:p>
            <a:r>
              <a:rPr lang="ru-RU" sz="1400" dirty="0" smtClean="0">
                <a:latin typeface="Times New Roman" pitchFamily="18" charset="0"/>
                <a:cs typeface="Times New Roman" pitchFamily="18" charset="0"/>
              </a:rPr>
              <a:t>способствуют становлению и развитию регулирующей и планирующей </a:t>
            </a:r>
          </a:p>
          <a:p>
            <a:r>
              <a:rPr lang="ru-RU" sz="1400" dirty="0" smtClean="0">
                <a:latin typeface="Times New Roman" pitchFamily="18" charset="0"/>
                <a:cs typeface="Times New Roman" pitchFamily="18" charset="0"/>
              </a:rPr>
              <a:t>функций речи</a:t>
            </a:r>
            <a:endParaRPr lang="ru-RU" sz="1400" dirty="0">
              <a:latin typeface="Times New Roman" pitchFamily="18" charset="0"/>
              <a:cs typeface="Times New Roman" pitchFamily="18" charset="0"/>
            </a:endParaRPr>
          </a:p>
        </p:txBody>
      </p:sp>
      <p:sp>
        <p:nvSpPr>
          <p:cNvPr id="4" name="TextBox 3"/>
          <p:cNvSpPr txBox="1"/>
          <p:nvPr/>
        </p:nvSpPr>
        <p:spPr>
          <a:xfrm>
            <a:off x="6000760" y="4786322"/>
            <a:ext cx="2143140" cy="1200329"/>
          </a:xfrm>
          <a:prstGeom prst="rect">
            <a:avLst/>
          </a:prstGeom>
          <a:noFill/>
        </p:spPr>
        <p:txBody>
          <a:bodyPr wrap="square" rtlCol="0">
            <a:spAutoFit/>
          </a:bodyPr>
          <a:lstStyle/>
          <a:p>
            <a:pPr algn="ctr"/>
            <a:r>
              <a:rPr lang="ru-RU" sz="1600" b="1" dirty="0" smtClean="0">
                <a:latin typeface="Times New Roman" pitchFamily="18" charset="0"/>
                <a:cs typeface="Times New Roman" pitchFamily="18" charset="0"/>
              </a:rPr>
              <a:t>Подвижные игры </a:t>
            </a:r>
          </a:p>
          <a:p>
            <a:r>
              <a:rPr lang="ru-RU" sz="1400" dirty="0" smtClean="0">
                <a:latin typeface="Times New Roman" pitchFamily="18" charset="0"/>
                <a:cs typeface="Times New Roman" pitchFamily="18" charset="0"/>
              </a:rPr>
              <a:t>оказывают </a:t>
            </a:r>
            <a:r>
              <a:rPr lang="ru-RU" sz="1400" dirty="0">
                <a:latin typeface="Times New Roman" pitchFamily="18" charset="0"/>
                <a:cs typeface="Times New Roman" pitchFamily="18" charset="0"/>
              </a:rPr>
              <a:t>влияние на обогащение словаря, воспитание звуковой </a:t>
            </a:r>
            <a:r>
              <a:rPr lang="ru-RU" sz="1400" dirty="0" smtClean="0">
                <a:latin typeface="Times New Roman" pitchFamily="18" charset="0"/>
                <a:cs typeface="Times New Roman" pitchFamily="18" charset="0"/>
              </a:rPr>
              <a:t>культуры </a:t>
            </a:r>
            <a:endParaRPr lang="ru-RU" sz="1400" dirty="0">
              <a:latin typeface="Times New Roman" pitchFamily="18" charset="0"/>
              <a:cs typeface="Times New Roman" pitchFamily="18" charset="0"/>
            </a:endParaRPr>
          </a:p>
        </p:txBody>
      </p:sp>
      <p:sp>
        <p:nvSpPr>
          <p:cNvPr id="5" name="TextBox 4"/>
          <p:cNvSpPr txBox="1"/>
          <p:nvPr/>
        </p:nvSpPr>
        <p:spPr>
          <a:xfrm>
            <a:off x="5929322" y="2357430"/>
            <a:ext cx="2428892" cy="1846659"/>
          </a:xfrm>
          <a:prstGeom prst="rect">
            <a:avLst/>
          </a:prstGeom>
          <a:noFill/>
        </p:spPr>
        <p:txBody>
          <a:bodyPr wrap="square" rtlCol="0">
            <a:spAutoFit/>
          </a:bodyPr>
          <a:lstStyle/>
          <a:p>
            <a:pPr algn="ctr"/>
            <a:r>
              <a:rPr lang="ru-RU" sz="1600" b="1" dirty="0" smtClean="0">
                <a:latin typeface="Times New Roman" pitchFamily="18" charset="0"/>
                <a:cs typeface="Times New Roman" pitchFamily="18" charset="0"/>
              </a:rPr>
              <a:t>Игры-драматизации</a:t>
            </a:r>
          </a:p>
          <a:p>
            <a:r>
              <a:rPr lang="ru-RU" sz="1400" dirty="0" smtClean="0">
                <a:latin typeface="Times New Roman" pitchFamily="18" charset="0"/>
                <a:cs typeface="Times New Roman" pitchFamily="18" charset="0"/>
              </a:rPr>
              <a:t>способствуют </a:t>
            </a:r>
            <a:r>
              <a:rPr lang="ru-RU" sz="1400" dirty="0">
                <a:latin typeface="Times New Roman" pitchFamily="18" charset="0"/>
                <a:cs typeface="Times New Roman" pitchFamily="18" charset="0"/>
              </a:rPr>
              <a:t>развитию речевой активности, вкуса и интереса к художественному слову, выразительности речи, художественно-речевой </a:t>
            </a:r>
            <a:r>
              <a:rPr lang="ru-RU" sz="1400" dirty="0" smtClean="0">
                <a:latin typeface="Times New Roman" pitchFamily="18" charset="0"/>
                <a:cs typeface="Times New Roman" pitchFamily="18" charset="0"/>
              </a:rPr>
              <a:t>деятельности</a:t>
            </a:r>
            <a:endParaRPr lang="ru-RU" sz="1400" dirty="0">
              <a:latin typeface="Times New Roman" pitchFamily="18" charset="0"/>
              <a:cs typeface="Times New Roman" pitchFamily="18" charset="0"/>
            </a:endParaRPr>
          </a:p>
          <a:p>
            <a:endParaRPr lang="ru-RU" sz="1400" dirty="0">
              <a:latin typeface="Times New Roman" pitchFamily="18" charset="0"/>
              <a:cs typeface="Times New Roman" pitchFamily="18" charset="0"/>
            </a:endParaRPr>
          </a:p>
        </p:txBody>
      </p:sp>
      <p:sp>
        <p:nvSpPr>
          <p:cNvPr id="9" name="TextBox 8"/>
          <p:cNvSpPr txBox="1"/>
          <p:nvPr/>
        </p:nvSpPr>
        <p:spPr>
          <a:xfrm>
            <a:off x="1000100" y="2857496"/>
            <a:ext cx="2571768" cy="2985433"/>
          </a:xfrm>
          <a:prstGeom prst="rect">
            <a:avLst/>
          </a:prstGeom>
          <a:noFill/>
        </p:spPr>
        <p:txBody>
          <a:bodyPr wrap="square" rtlCol="0">
            <a:spAutoFit/>
          </a:bodyPr>
          <a:lstStyle/>
          <a:p>
            <a:pPr algn="ctr"/>
            <a:r>
              <a:rPr lang="ru-RU" sz="1600" b="1" dirty="0" smtClean="0">
                <a:latin typeface="Times New Roman" pitchFamily="18" charset="0"/>
                <a:cs typeface="Times New Roman" pitchFamily="18" charset="0"/>
              </a:rPr>
              <a:t>Дидактические и </a:t>
            </a:r>
          </a:p>
          <a:p>
            <a:pPr algn="ctr"/>
            <a:r>
              <a:rPr lang="ru-RU" sz="1600" b="1" dirty="0" smtClean="0">
                <a:latin typeface="Times New Roman" pitchFamily="18" charset="0"/>
                <a:cs typeface="Times New Roman" pitchFamily="18" charset="0"/>
              </a:rPr>
              <a:t>настольно-печатные игры </a:t>
            </a:r>
          </a:p>
          <a:p>
            <a:r>
              <a:rPr lang="ru-RU" sz="1400" dirty="0" smtClean="0">
                <a:latin typeface="Times New Roman" pitchFamily="18" charset="0"/>
                <a:cs typeface="Times New Roman" pitchFamily="18" charset="0"/>
              </a:rPr>
              <a:t>закрепляют и </a:t>
            </a:r>
            <a:r>
              <a:rPr lang="ru-RU" sz="1400" dirty="0">
                <a:latin typeface="Times New Roman" pitchFamily="18" charset="0"/>
                <a:cs typeface="Times New Roman" pitchFamily="18" charset="0"/>
              </a:rPr>
              <a:t>уточняют словарь, навыки быстрого выбора наиболее подходящего слова, изменения и образования слов, упражняют в составлении связных высказываний, </a:t>
            </a:r>
            <a:endParaRPr lang="ru-RU" sz="1400"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развивают </a:t>
            </a:r>
          </a:p>
          <a:p>
            <a:r>
              <a:rPr lang="ru-RU" sz="1400" dirty="0" smtClean="0">
                <a:latin typeface="Times New Roman" pitchFamily="18" charset="0"/>
                <a:cs typeface="Times New Roman" pitchFamily="18" charset="0"/>
              </a:rPr>
              <a:t>объяснительную </a:t>
            </a:r>
          </a:p>
          <a:p>
            <a:r>
              <a:rPr lang="ru-RU" sz="1400" dirty="0" smtClean="0">
                <a:latin typeface="Times New Roman" pitchFamily="18" charset="0"/>
                <a:cs typeface="Times New Roman" pitchFamily="18" charset="0"/>
              </a:rPr>
              <a:t>речь</a:t>
            </a:r>
            <a:endParaRPr lang="ru-RU" sz="1400" dirty="0">
              <a:latin typeface="Times New Roman" pitchFamily="18" charset="0"/>
              <a:cs typeface="Times New Roman" pitchFamily="18" charset="0"/>
            </a:endParaRPr>
          </a:p>
        </p:txBody>
      </p:sp>
      <p:pic>
        <p:nvPicPr>
          <p:cNvPr id="26" name="Рисунок 25" descr="d9323d003080t.jpg"/>
          <p:cNvPicPr>
            <a:picLocks noChangeAspect="1"/>
          </p:cNvPicPr>
          <p:nvPr/>
        </p:nvPicPr>
        <p:blipFill>
          <a:blip r:embed="rId8" cstate="print">
            <a:clrChange>
              <a:clrFrom>
                <a:srgbClr val="FFFFFF"/>
              </a:clrFrom>
              <a:clrTo>
                <a:srgbClr val="FFFFFF">
                  <a:alpha val="0"/>
                </a:srgbClr>
              </a:clrTo>
            </a:clrChange>
          </a:blip>
          <a:stretch>
            <a:fillRect/>
          </a:stretch>
        </p:blipFill>
        <p:spPr>
          <a:xfrm>
            <a:off x="3357554" y="2285992"/>
            <a:ext cx="2914647" cy="3321535"/>
          </a:xfrm>
          <a:prstGeom prst="rect">
            <a:avLst/>
          </a:prstGeom>
        </p:spPr>
      </p:pic>
    </p:spTree>
  </p:cSld>
  <p:clrMapOvr>
    <a:masterClrMapping/>
  </p:clrMapOvr>
  <p:transition>
    <p:strips dir="l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7000" r="-7000"/>
          </a:stretch>
        </a:blipFill>
        <a:effectLst/>
      </p:bgPr>
    </p:bg>
    <p:spTree>
      <p:nvGrpSpPr>
        <p:cNvPr id="1" name=""/>
        <p:cNvGrpSpPr/>
        <p:nvPr/>
      </p:nvGrpSpPr>
      <p:grpSpPr>
        <a:xfrm>
          <a:off x="0" y="0"/>
          <a:ext cx="0" cy="0"/>
          <a:chOff x="0" y="0"/>
          <a:chExt cx="0" cy="0"/>
        </a:xfrm>
      </p:grpSpPr>
      <p:pic>
        <p:nvPicPr>
          <p:cNvPr id="15" name="Рисунок 14" descr="4b58384edac5.png"/>
          <p:cNvPicPr>
            <a:picLocks noChangeAspect="1"/>
          </p:cNvPicPr>
          <p:nvPr/>
        </p:nvPicPr>
        <p:blipFill>
          <a:blip r:embed="rId3" cstate="print"/>
          <a:srcRect b="50000"/>
          <a:stretch>
            <a:fillRect/>
          </a:stretch>
        </p:blipFill>
        <p:spPr>
          <a:xfrm rot="10800000">
            <a:off x="5429256" y="4429132"/>
            <a:ext cx="2862384" cy="1428760"/>
          </a:xfrm>
          <a:prstGeom prst="rect">
            <a:avLst/>
          </a:prstGeom>
        </p:spPr>
      </p:pic>
      <p:pic>
        <p:nvPicPr>
          <p:cNvPr id="12" name="Рисунок 11" descr="4b58384edac5.png"/>
          <p:cNvPicPr>
            <a:picLocks noChangeAspect="1"/>
          </p:cNvPicPr>
          <p:nvPr/>
        </p:nvPicPr>
        <p:blipFill>
          <a:blip r:embed="rId3" cstate="print"/>
          <a:srcRect b="50000"/>
          <a:stretch>
            <a:fillRect/>
          </a:stretch>
        </p:blipFill>
        <p:spPr>
          <a:xfrm rot="10800000">
            <a:off x="5429256" y="2143116"/>
            <a:ext cx="2862384" cy="1428760"/>
          </a:xfrm>
          <a:prstGeom prst="rect">
            <a:avLst/>
          </a:prstGeom>
        </p:spPr>
      </p:pic>
      <p:pic>
        <p:nvPicPr>
          <p:cNvPr id="14" name="Рисунок 13" descr="4b58384edac5.png"/>
          <p:cNvPicPr>
            <a:picLocks noChangeAspect="1"/>
          </p:cNvPicPr>
          <p:nvPr/>
        </p:nvPicPr>
        <p:blipFill>
          <a:blip r:embed="rId4" cstate="print"/>
          <a:srcRect b="50000"/>
          <a:stretch>
            <a:fillRect/>
          </a:stretch>
        </p:blipFill>
        <p:spPr>
          <a:xfrm rot="10800000" flipH="1">
            <a:off x="857224" y="4429132"/>
            <a:ext cx="2857520" cy="1428760"/>
          </a:xfrm>
          <a:prstGeom prst="rect">
            <a:avLst/>
          </a:prstGeom>
        </p:spPr>
      </p:pic>
      <p:pic>
        <p:nvPicPr>
          <p:cNvPr id="13" name="Рисунок 12" descr="4b58384edac5.png"/>
          <p:cNvPicPr>
            <a:picLocks noChangeAspect="1"/>
          </p:cNvPicPr>
          <p:nvPr/>
        </p:nvPicPr>
        <p:blipFill>
          <a:blip r:embed="rId4" cstate="print"/>
          <a:srcRect b="50000"/>
          <a:stretch>
            <a:fillRect/>
          </a:stretch>
        </p:blipFill>
        <p:spPr>
          <a:xfrm rot="10800000" flipH="1">
            <a:off x="785786" y="2143116"/>
            <a:ext cx="2857520" cy="1428760"/>
          </a:xfrm>
          <a:prstGeom prst="rect">
            <a:avLst/>
          </a:prstGeom>
        </p:spPr>
      </p:pic>
      <p:sp>
        <p:nvSpPr>
          <p:cNvPr id="2" name="Прямоугольник 1"/>
          <p:cNvSpPr/>
          <p:nvPr/>
        </p:nvSpPr>
        <p:spPr>
          <a:xfrm>
            <a:off x="1785918" y="785794"/>
            <a:ext cx="6000792" cy="1200329"/>
          </a:xfrm>
          <a:prstGeom prst="rect">
            <a:avLst/>
          </a:prstGeom>
        </p:spPr>
        <p:txBody>
          <a:bodyPr wrap="square">
            <a:spAutoFit/>
          </a:bodyPr>
          <a:lstStyle/>
          <a:p>
            <a:pPr algn="ctr"/>
            <a:r>
              <a:rPr lang="ru-RU" sz="2400" b="1" dirty="0">
                <a:latin typeface="Times New Roman" pitchFamily="18" charset="0"/>
                <a:cs typeface="Times New Roman" pitchFamily="18" charset="0"/>
              </a:rPr>
              <a:t>Художественная литература является важнейшим источником и средством развития всех сторон речи детей </a:t>
            </a:r>
          </a:p>
        </p:txBody>
      </p:sp>
      <p:sp>
        <p:nvSpPr>
          <p:cNvPr id="7" name="Прямоугольник 6"/>
          <p:cNvSpPr/>
          <p:nvPr/>
        </p:nvSpPr>
        <p:spPr>
          <a:xfrm>
            <a:off x="928662" y="2357430"/>
            <a:ext cx="2571768" cy="646331"/>
          </a:xfrm>
          <a:prstGeom prst="rect">
            <a:avLst/>
          </a:prstGeom>
        </p:spPr>
        <p:txBody>
          <a:bodyPr wrap="square">
            <a:spAutoFit/>
          </a:bodyPr>
          <a:lstStyle/>
          <a:p>
            <a:r>
              <a:rPr lang="ru-RU" dirty="0" smtClean="0">
                <a:latin typeface="Times New Roman" pitchFamily="18" charset="0"/>
                <a:cs typeface="Times New Roman" pitchFamily="18" charset="0"/>
              </a:rPr>
              <a:t>Воспитание звуковой культура речи </a:t>
            </a:r>
            <a:endParaRPr lang="ru-RU" dirty="0">
              <a:latin typeface="Times New Roman" pitchFamily="18" charset="0"/>
              <a:cs typeface="Times New Roman" pitchFamily="18" charset="0"/>
            </a:endParaRPr>
          </a:p>
        </p:txBody>
      </p:sp>
      <p:sp>
        <p:nvSpPr>
          <p:cNvPr id="8" name="Прямоугольник 7"/>
          <p:cNvSpPr/>
          <p:nvPr/>
        </p:nvSpPr>
        <p:spPr>
          <a:xfrm>
            <a:off x="1000100" y="4714884"/>
            <a:ext cx="2458558" cy="369332"/>
          </a:xfrm>
          <a:prstGeom prst="rect">
            <a:avLst/>
          </a:prstGeom>
        </p:spPr>
        <p:txBody>
          <a:bodyPr wrap="none">
            <a:spAutoFit/>
          </a:bodyPr>
          <a:lstStyle/>
          <a:p>
            <a:r>
              <a:rPr lang="ru-RU" dirty="0" smtClean="0">
                <a:latin typeface="Times New Roman" pitchFamily="18" charset="0"/>
                <a:cs typeface="Times New Roman" pitchFamily="18" charset="0"/>
              </a:rPr>
              <a:t>Развитие связной речи </a:t>
            </a:r>
            <a:endParaRPr lang="ru-RU" dirty="0">
              <a:latin typeface="Times New Roman" pitchFamily="18" charset="0"/>
              <a:cs typeface="Times New Roman" pitchFamily="18" charset="0"/>
            </a:endParaRPr>
          </a:p>
        </p:txBody>
      </p:sp>
      <p:sp>
        <p:nvSpPr>
          <p:cNvPr id="9" name="Прямоугольник 8"/>
          <p:cNvSpPr/>
          <p:nvPr/>
        </p:nvSpPr>
        <p:spPr>
          <a:xfrm>
            <a:off x="5643570" y="2285992"/>
            <a:ext cx="2428860" cy="923330"/>
          </a:xfrm>
          <a:prstGeom prst="rect">
            <a:avLst/>
          </a:prstGeom>
        </p:spPr>
        <p:txBody>
          <a:bodyPr wrap="square">
            <a:spAutoFit/>
          </a:bodyPr>
          <a:lstStyle/>
          <a:p>
            <a:r>
              <a:rPr lang="ru-RU" dirty="0" smtClean="0">
                <a:latin typeface="Times New Roman" pitchFamily="18" charset="0"/>
                <a:cs typeface="Times New Roman" pitchFamily="18" charset="0"/>
              </a:rPr>
              <a:t>формировании грамматического строя речи </a:t>
            </a:r>
            <a:endParaRPr lang="ru-RU" dirty="0">
              <a:latin typeface="Times New Roman" pitchFamily="18" charset="0"/>
              <a:cs typeface="Times New Roman" pitchFamily="18" charset="0"/>
            </a:endParaRPr>
          </a:p>
        </p:txBody>
      </p:sp>
      <p:sp>
        <p:nvSpPr>
          <p:cNvPr id="11" name="TextBox 10"/>
          <p:cNvSpPr txBox="1"/>
          <p:nvPr/>
        </p:nvSpPr>
        <p:spPr>
          <a:xfrm>
            <a:off x="5715008" y="4929198"/>
            <a:ext cx="1919115" cy="369332"/>
          </a:xfrm>
          <a:prstGeom prst="rect">
            <a:avLst/>
          </a:prstGeom>
          <a:noFill/>
        </p:spPr>
        <p:txBody>
          <a:bodyPr wrap="none" rtlCol="0">
            <a:spAutoFit/>
          </a:bodyPr>
          <a:lstStyle/>
          <a:p>
            <a:r>
              <a:rPr lang="ru-RU" dirty="0" smtClean="0">
                <a:latin typeface="Times New Roman" pitchFamily="18" charset="0"/>
                <a:cs typeface="Times New Roman" pitchFamily="18" charset="0"/>
              </a:rPr>
              <a:t>Развитие словаря</a:t>
            </a:r>
            <a:endParaRPr lang="ru-RU" dirty="0">
              <a:latin typeface="Times New Roman" pitchFamily="18" charset="0"/>
              <a:cs typeface="Times New Roman" pitchFamily="18" charset="0"/>
            </a:endParaRPr>
          </a:p>
        </p:txBody>
      </p:sp>
      <p:pic>
        <p:nvPicPr>
          <p:cNvPr id="18" name="Рисунок 17" descr="a66e2488a722t.jpg"/>
          <p:cNvPicPr>
            <a:picLocks noChangeAspect="1"/>
          </p:cNvPicPr>
          <p:nvPr/>
        </p:nvPicPr>
        <p:blipFill>
          <a:blip r:embed="rId5" cstate="print">
            <a:clrChange>
              <a:clrFrom>
                <a:srgbClr val="FFFFFF"/>
              </a:clrFrom>
              <a:clrTo>
                <a:srgbClr val="FFFFFF">
                  <a:alpha val="0"/>
                </a:srgbClr>
              </a:clrTo>
            </a:clrChange>
          </a:blip>
          <a:stretch>
            <a:fillRect/>
          </a:stretch>
        </p:blipFill>
        <p:spPr>
          <a:xfrm>
            <a:off x="3214678" y="2714620"/>
            <a:ext cx="3048008" cy="3048008"/>
          </a:xfrm>
          <a:prstGeom prst="rect">
            <a:avLst/>
          </a:prstGeom>
        </p:spPr>
      </p:pic>
    </p:spTree>
  </p:cSld>
  <p:clrMapOvr>
    <a:masterClrMapping/>
  </p:clrMapOvr>
  <p:transition>
    <p:circl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7000" r="-7000"/>
          </a:stretch>
        </a:blipFill>
        <a:effectLst/>
      </p:bgPr>
    </p:bg>
    <p:spTree>
      <p:nvGrpSpPr>
        <p:cNvPr id="1" name=""/>
        <p:cNvGrpSpPr/>
        <p:nvPr/>
      </p:nvGrpSpPr>
      <p:grpSpPr>
        <a:xfrm>
          <a:off x="0" y="0"/>
          <a:ext cx="0" cy="0"/>
          <a:chOff x="0" y="0"/>
          <a:chExt cx="0" cy="0"/>
        </a:xfrm>
      </p:grpSpPr>
      <p:sp>
        <p:nvSpPr>
          <p:cNvPr id="3" name="5-конечная звезда 2"/>
          <p:cNvSpPr/>
          <p:nvPr/>
        </p:nvSpPr>
        <p:spPr>
          <a:xfrm>
            <a:off x="1142976" y="1857364"/>
            <a:ext cx="357190" cy="357190"/>
          </a:xfrm>
          <a:prstGeom prst="star5">
            <a:avLst/>
          </a:prstGeom>
          <a:blipFill>
            <a:blip r:embed="rId3" cstate="print"/>
            <a:stretch>
              <a:fillRect/>
            </a:stretch>
          </a:bli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Прямоугольник 4"/>
          <p:cNvSpPr/>
          <p:nvPr/>
        </p:nvSpPr>
        <p:spPr>
          <a:xfrm>
            <a:off x="2428860" y="1000108"/>
            <a:ext cx="4429033" cy="461665"/>
          </a:xfrm>
          <a:prstGeom prst="rect">
            <a:avLst/>
          </a:prstGeom>
        </p:spPr>
        <p:txBody>
          <a:bodyPr wrap="none">
            <a:spAutoFit/>
          </a:bodyPr>
          <a:lstStyle/>
          <a:p>
            <a:r>
              <a:rPr lang="ru-RU" sz="2400" b="1" dirty="0" smtClean="0">
                <a:latin typeface="Times New Roman" pitchFamily="18" charset="0"/>
                <a:cs typeface="Times New Roman" pitchFamily="18" charset="0"/>
              </a:rPr>
              <a:t>Требования к речи взрослого :</a:t>
            </a:r>
            <a:endParaRPr lang="ru-RU" sz="2400" b="1" dirty="0">
              <a:latin typeface="Times New Roman" pitchFamily="18" charset="0"/>
              <a:cs typeface="Times New Roman" pitchFamily="18" charset="0"/>
            </a:endParaRPr>
          </a:p>
        </p:txBody>
      </p:sp>
      <p:sp>
        <p:nvSpPr>
          <p:cNvPr id="6" name="Прямоугольник 5"/>
          <p:cNvSpPr/>
          <p:nvPr/>
        </p:nvSpPr>
        <p:spPr>
          <a:xfrm>
            <a:off x="1643042" y="1857364"/>
            <a:ext cx="6572296" cy="400110"/>
          </a:xfrm>
          <a:prstGeom prst="rect">
            <a:avLst/>
          </a:prstGeom>
        </p:spPr>
        <p:txBody>
          <a:bodyPr wrap="square">
            <a:spAutoFit/>
          </a:bodyPr>
          <a:lstStyle/>
          <a:p>
            <a:r>
              <a:rPr lang="ru-RU" sz="2000" dirty="0" smtClean="0">
                <a:latin typeface="Times New Roman" pitchFamily="18" charset="0"/>
                <a:cs typeface="Times New Roman" pitchFamily="18" charset="0"/>
              </a:rPr>
              <a:t>содержательность и одновременно точность, логичность</a:t>
            </a:r>
            <a:endParaRPr lang="ru-RU" sz="2000" dirty="0">
              <a:latin typeface="Times New Roman" pitchFamily="18" charset="0"/>
              <a:cs typeface="Times New Roman" pitchFamily="18" charset="0"/>
            </a:endParaRPr>
          </a:p>
        </p:txBody>
      </p:sp>
      <p:sp>
        <p:nvSpPr>
          <p:cNvPr id="7" name="5-конечная звезда 6"/>
          <p:cNvSpPr/>
          <p:nvPr/>
        </p:nvSpPr>
        <p:spPr>
          <a:xfrm>
            <a:off x="1142976" y="2428868"/>
            <a:ext cx="357190" cy="357190"/>
          </a:xfrm>
          <a:prstGeom prst="star5">
            <a:avLst/>
          </a:prstGeom>
          <a:blipFill>
            <a:blip r:embed="rId3" cstate="print"/>
            <a:stretch>
              <a:fillRect/>
            </a:stretch>
          </a:bli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1643042" y="2428868"/>
            <a:ext cx="3290837" cy="400110"/>
          </a:xfrm>
          <a:prstGeom prst="rect">
            <a:avLst/>
          </a:prstGeom>
        </p:spPr>
        <p:txBody>
          <a:bodyPr wrap="none">
            <a:spAutoFit/>
          </a:bodyPr>
          <a:lstStyle/>
          <a:p>
            <a:r>
              <a:rPr lang="ru-RU" sz="2000" dirty="0" smtClean="0">
                <a:latin typeface="Times New Roman" pitchFamily="18" charset="0"/>
                <a:cs typeface="Times New Roman" pitchFamily="18" charset="0"/>
              </a:rPr>
              <a:t>соответствие возрасту детей</a:t>
            </a:r>
            <a:endParaRPr lang="ru-RU" sz="2000" dirty="0">
              <a:latin typeface="Times New Roman" pitchFamily="18" charset="0"/>
              <a:cs typeface="Times New Roman" pitchFamily="18" charset="0"/>
            </a:endParaRPr>
          </a:p>
        </p:txBody>
      </p:sp>
      <p:sp>
        <p:nvSpPr>
          <p:cNvPr id="9" name="5-конечная звезда 8"/>
          <p:cNvSpPr/>
          <p:nvPr/>
        </p:nvSpPr>
        <p:spPr>
          <a:xfrm>
            <a:off x="1142976" y="2928934"/>
            <a:ext cx="357190" cy="357190"/>
          </a:xfrm>
          <a:prstGeom prst="star5">
            <a:avLst/>
          </a:prstGeom>
          <a:blipFill>
            <a:blip r:embed="rId3" cstate="print"/>
            <a:stretch>
              <a:fillRect/>
            </a:stretch>
          </a:bli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Прямоугольник 9"/>
          <p:cNvSpPr/>
          <p:nvPr/>
        </p:nvSpPr>
        <p:spPr>
          <a:xfrm>
            <a:off x="1643042" y="2928934"/>
            <a:ext cx="6072230" cy="707886"/>
          </a:xfrm>
          <a:prstGeom prst="rect">
            <a:avLst/>
          </a:prstGeom>
        </p:spPr>
        <p:txBody>
          <a:bodyPr wrap="square">
            <a:spAutoFit/>
          </a:bodyPr>
          <a:lstStyle/>
          <a:p>
            <a:r>
              <a:rPr lang="ru-RU" sz="2000" dirty="0" smtClean="0">
                <a:latin typeface="Times New Roman" pitchFamily="18" charset="0"/>
                <a:cs typeface="Times New Roman" pitchFamily="18" charset="0"/>
              </a:rPr>
              <a:t>лексическая, фонетическая, грамматическая, орфоэпическая правильность</a:t>
            </a:r>
            <a:endParaRPr lang="ru-RU" sz="2000" dirty="0">
              <a:latin typeface="Times New Roman" pitchFamily="18" charset="0"/>
              <a:cs typeface="Times New Roman" pitchFamily="18" charset="0"/>
            </a:endParaRPr>
          </a:p>
        </p:txBody>
      </p:sp>
      <p:sp>
        <p:nvSpPr>
          <p:cNvPr id="11" name="5-конечная звезда 10"/>
          <p:cNvSpPr/>
          <p:nvPr/>
        </p:nvSpPr>
        <p:spPr>
          <a:xfrm>
            <a:off x="1142976" y="3714752"/>
            <a:ext cx="357190" cy="357190"/>
          </a:xfrm>
          <a:prstGeom prst="star5">
            <a:avLst/>
          </a:prstGeom>
          <a:blipFill>
            <a:blip r:embed="rId3" cstate="print"/>
            <a:stretch>
              <a:fillRect/>
            </a:stretch>
          </a:bli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Прямоугольник 11"/>
          <p:cNvSpPr/>
          <p:nvPr/>
        </p:nvSpPr>
        <p:spPr>
          <a:xfrm>
            <a:off x="1643042" y="3714752"/>
            <a:ext cx="6643734" cy="1015663"/>
          </a:xfrm>
          <a:prstGeom prst="rect">
            <a:avLst/>
          </a:prstGeom>
        </p:spPr>
        <p:txBody>
          <a:bodyPr wrap="square">
            <a:spAutoFit/>
          </a:bodyPr>
          <a:lstStyle/>
          <a:p>
            <a:r>
              <a:rPr lang="ru-RU" sz="2000" dirty="0" smtClean="0">
                <a:latin typeface="Times New Roman" pitchFamily="18" charset="0"/>
                <a:cs typeface="Times New Roman" pitchFamily="18" charset="0"/>
              </a:rPr>
              <a:t>образность, выразительность, эмоциональная насыщенность, богатство интонаций, неторопливость, достаточная громкость</a:t>
            </a:r>
            <a:endParaRPr lang="ru-RU" sz="2000" dirty="0">
              <a:latin typeface="Times New Roman" pitchFamily="18" charset="0"/>
              <a:cs typeface="Times New Roman" pitchFamily="18" charset="0"/>
            </a:endParaRPr>
          </a:p>
        </p:txBody>
      </p:sp>
      <p:sp>
        <p:nvSpPr>
          <p:cNvPr id="13" name="Прямоугольник 12"/>
          <p:cNvSpPr/>
          <p:nvPr/>
        </p:nvSpPr>
        <p:spPr>
          <a:xfrm>
            <a:off x="1643042" y="4714884"/>
            <a:ext cx="6072230" cy="1631216"/>
          </a:xfrm>
          <a:prstGeom prst="rect">
            <a:avLst/>
          </a:prstGeom>
        </p:spPr>
        <p:txBody>
          <a:bodyPr wrap="square">
            <a:spAutoFit/>
          </a:bodyPr>
          <a:lstStyle/>
          <a:p>
            <a:r>
              <a:rPr lang="ru-RU" sz="2000" dirty="0" smtClean="0">
                <a:latin typeface="Times New Roman" pitchFamily="18" charset="0"/>
                <a:cs typeface="Times New Roman" pitchFamily="18" charset="0"/>
              </a:rPr>
              <a:t>знание и соблюдение правил речевого этикета;</a:t>
            </a:r>
          </a:p>
          <a:p>
            <a:r>
              <a:rPr lang="ru-RU" sz="2000" dirty="0" smtClean="0">
                <a:latin typeface="Times New Roman" pitchFamily="18" charset="0"/>
                <a:cs typeface="Times New Roman" pitchFamily="18" charset="0"/>
              </a:rPr>
              <a:t>уместное использование невербальных средств общения (мимики, жестов, пантомимики). </a:t>
            </a:r>
          </a:p>
          <a:p>
            <a:r>
              <a:rPr lang="ru-RU" sz="2000" dirty="0" smtClean="0">
                <a:latin typeface="Times New Roman" pitchFamily="18" charset="0"/>
                <a:cs typeface="Times New Roman" pitchFamily="18" charset="0"/>
              </a:rPr>
              <a:t> </a:t>
            </a:r>
          </a:p>
          <a:p>
            <a:endParaRPr lang="ru-RU" sz="2000" dirty="0">
              <a:latin typeface="Times New Roman" pitchFamily="18" charset="0"/>
              <a:cs typeface="Times New Roman" pitchFamily="18" charset="0"/>
            </a:endParaRPr>
          </a:p>
        </p:txBody>
      </p:sp>
      <p:sp>
        <p:nvSpPr>
          <p:cNvPr id="14" name="5-конечная звезда 13"/>
          <p:cNvSpPr/>
          <p:nvPr/>
        </p:nvSpPr>
        <p:spPr>
          <a:xfrm>
            <a:off x="1142976" y="4714884"/>
            <a:ext cx="428628" cy="357190"/>
          </a:xfrm>
          <a:prstGeom prst="star5">
            <a:avLst/>
          </a:prstGeom>
          <a:blipFill>
            <a:blip r:embed="rId4" cstate="print"/>
            <a:stretch>
              <a:fillRect/>
            </a:stretch>
          </a:bli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5-конечная звезда 16"/>
          <p:cNvSpPr/>
          <p:nvPr/>
        </p:nvSpPr>
        <p:spPr>
          <a:xfrm rot="10800000" flipV="1">
            <a:off x="1214414" y="5143512"/>
            <a:ext cx="357190" cy="357190"/>
          </a:xfrm>
          <a:prstGeom prst="star5">
            <a:avLst/>
          </a:prstGeom>
          <a:blipFill>
            <a:blip r:embed="rId3" cstate="print"/>
            <a:stretch>
              <a:fillRect/>
            </a:stretch>
          </a:bli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ransition>
    <p:plus/>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img27.jpg"/>
          <p:cNvPicPr>
            <a:picLocks noChangeAspect="1"/>
          </p:cNvPicPr>
          <p:nvPr/>
        </p:nvPicPr>
        <p:blipFill>
          <a:blip r:embed="rId2"/>
          <a:stretch>
            <a:fillRect/>
          </a:stretch>
        </p:blipFill>
        <p:spPr>
          <a:xfrm>
            <a:off x="0" y="0"/>
            <a:ext cx="9144000" cy="6858000"/>
          </a:xfrm>
          <a:prstGeom prst="rect">
            <a:avLst/>
          </a:prstGeom>
        </p:spPr>
      </p:pic>
      <p:sp>
        <p:nvSpPr>
          <p:cNvPr id="3" name="Прямоугольник 2"/>
          <p:cNvSpPr/>
          <p:nvPr/>
        </p:nvSpPr>
        <p:spPr>
          <a:xfrm>
            <a:off x="1643042" y="642918"/>
            <a:ext cx="5857916" cy="3970318"/>
          </a:xfrm>
          <a:prstGeom prst="rect">
            <a:avLst/>
          </a:prstGeom>
        </p:spPr>
        <p:txBody>
          <a:bodyPr wrap="square" anchor="t">
            <a:spAutoFit/>
          </a:bodyPr>
          <a:lstStyle/>
          <a:p>
            <a:pPr algn="ctr"/>
            <a:r>
              <a:rPr lang="ru-RU" sz="2800" b="1" i="1" dirty="0" smtClean="0">
                <a:solidFill>
                  <a:srgbClr val="FF0000"/>
                </a:solidFill>
                <a:latin typeface="Times New Roman" pitchFamily="18" charset="0"/>
                <a:cs typeface="Times New Roman" pitchFamily="18" charset="0"/>
              </a:rPr>
              <a:t>Обучение на занятиях по развитию речи  </a:t>
            </a:r>
            <a:r>
              <a:rPr lang="ru-RU" sz="2800" b="1" i="1" dirty="0" smtClean="0">
                <a:latin typeface="Times New Roman" pitchFamily="18" charset="0"/>
                <a:cs typeface="Times New Roman" pitchFamily="18" charset="0"/>
              </a:rPr>
              <a:t>- </a:t>
            </a:r>
            <a:r>
              <a:rPr lang="ru-RU" sz="2800" b="1" dirty="0" smtClean="0">
                <a:latin typeface="Times New Roman" pitchFamily="18" charset="0"/>
                <a:cs typeface="Times New Roman" pitchFamily="18" charset="0"/>
              </a:rPr>
              <a:t>это целенаправленный,  систематический и планомерный процесс, при котором под руководством воспитателя дети овладевают определенным кругом речевых  навыков и умений. </a:t>
            </a:r>
            <a:br>
              <a:rPr lang="ru-RU" sz="2800" b="1" dirty="0" smtClean="0">
                <a:latin typeface="Times New Roman" pitchFamily="18" charset="0"/>
                <a:cs typeface="Times New Roman" pitchFamily="18" charset="0"/>
              </a:rPr>
            </a:br>
            <a:endParaRPr lang="ru-RU" sz="28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img27.jpg"/>
          <p:cNvPicPr>
            <a:picLocks noChangeAspect="1"/>
          </p:cNvPicPr>
          <p:nvPr/>
        </p:nvPicPr>
        <p:blipFill>
          <a:blip r:embed="rId2"/>
          <a:stretch>
            <a:fillRect/>
          </a:stretch>
        </p:blipFill>
        <p:spPr>
          <a:xfrm>
            <a:off x="0" y="0"/>
            <a:ext cx="9144000" cy="6858000"/>
          </a:xfrm>
          <a:prstGeom prst="rect">
            <a:avLst/>
          </a:prstGeom>
        </p:spPr>
      </p:pic>
      <p:sp>
        <p:nvSpPr>
          <p:cNvPr id="2" name="Прямоугольник 1"/>
          <p:cNvSpPr/>
          <p:nvPr/>
        </p:nvSpPr>
        <p:spPr>
          <a:xfrm>
            <a:off x="714348" y="743650"/>
            <a:ext cx="7643866" cy="5924699"/>
          </a:xfrm>
          <a:prstGeom prst="rect">
            <a:avLst/>
          </a:prstGeom>
        </p:spPr>
        <p:txBody>
          <a:bodyPr wrap="square">
            <a:spAutoFit/>
          </a:bodyPr>
          <a:lstStyle/>
          <a:p>
            <a:pPr indent="82550" algn="ctr">
              <a:lnSpc>
                <a:spcPct val="150000"/>
              </a:lnSpc>
            </a:pPr>
            <a:r>
              <a:rPr lang="ru-RU" b="1" dirty="0" smtClean="0">
                <a:solidFill>
                  <a:srgbClr val="FF0000"/>
                </a:solidFill>
                <a:latin typeface="Times New Roman" pitchFamily="18" charset="0"/>
                <a:cs typeface="Times New Roman" pitchFamily="18" charset="0"/>
              </a:rPr>
              <a:t>ВИДЫ ЗАНЯТИЙ ПО РАЗВИТИЮ РЕЧИ</a:t>
            </a:r>
          </a:p>
          <a:p>
            <a:pPr indent="82550">
              <a:lnSpc>
                <a:spcPct val="150000"/>
              </a:lnSpc>
            </a:pPr>
            <a:r>
              <a:rPr lang="ru-RU" sz="2400" b="1" dirty="0" smtClean="0">
                <a:solidFill>
                  <a:schemeClr val="accent1"/>
                </a:solidFill>
                <a:latin typeface="Times New Roman" pitchFamily="18" charset="0"/>
                <a:cs typeface="Times New Roman" pitchFamily="18" charset="0"/>
              </a:rPr>
              <a:t>а) в зависимости от ведущей задачи:</a:t>
            </a:r>
            <a:endParaRPr lang="ru-RU" sz="2400" b="1" dirty="0" smtClean="0">
              <a:latin typeface="Times New Roman" pitchFamily="18" charset="0"/>
              <a:cs typeface="Times New Roman" pitchFamily="18" charset="0"/>
            </a:endParaRPr>
          </a:p>
          <a:p>
            <a:pPr indent="82550">
              <a:spcBef>
                <a:spcPts val="600"/>
              </a:spcBef>
              <a:buClr>
                <a:schemeClr val="accent1"/>
              </a:buClr>
              <a:buSzPct val="80000"/>
            </a:pPr>
            <a:r>
              <a:rPr lang="ru-RU" sz="2400" b="1" dirty="0" smtClean="0">
                <a:latin typeface="Times New Roman" pitchFamily="18" charset="0"/>
                <a:cs typeface="Times New Roman" pitchFamily="18" charset="0"/>
              </a:rPr>
              <a:t>- занятия по формированию словаря (осмотр помещения, ознакомление со свойствами и качествами предметов);</a:t>
            </a:r>
          </a:p>
          <a:p>
            <a:pPr indent="82550">
              <a:spcBef>
                <a:spcPts val="600"/>
              </a:spcBef>
              <a:buClr>
                <a:schemeClr val="accent1"/>
              </a:buClr>
              <a:buSzPct val="80000"/>
            </a:pPr>
            <a:r>
              <a:rPr lang="ru-RU" sz="2400" b="1" dirty="0" smtClean="0">
                <a:latin typeface="Times New Roman" pitchFamily="18" charset="0"/>
                <a:cs typeface="Times New Roman" pitchFamily="18" charset="0"/>
              </a:rPr>
              <a:t> - занятия по формированию грамматического строя речи;</a:t>
            </a:r>
          </a:p>
          <a:p>
            <a:pPr indent="82550">
              <a:spcBef>
                <a:spcPts val="600"/>
              </a:spcBef>
              <a:buClr>
                <a:schemeClr val="accent1"/>
              </a:buClr>
              <a:buSzPct val="80000"/>
            </a:pPr>
            <a:r>
              <a:rPr lang="ru-RU" sz="2400" b="1" dirty="0" smtClean="0">
                <a:latin typeface="Times New Roman" pitchFamily="18" charset="0"/>
                <a:cs typeface="Times New Roman" pitchFamily="18" charset="0"/>
              </a:rPr>
              <a:t> - занятия по воспитанию звуковой культуры речи (обучение правильному звукопроизношению);</a:t>
            </a:r>
          </a:p>
          <a:p>
            <a:pPr indent="82550">
              <a:spcBef>
                <a:spcPts val="600"/>
              </a:spcBef>
              <a:buClr>
                <a:schemeClr val="accent1"/>
              </a:buClr>
              <a:buSzPct val="80000"/>
            </a:pPr>
            <a:r>
              <a:rPr lang="ru-RU" sz="2400" b="1" dirty="0" smtClean="0">
                <a:latin typeface="Times New Roman" pitchFamily="18" charset="0"/>
                <a:cs typeface="Times New Roman" pitchFamily="18" charset="0"/>
              </a:rPr>
              <a:t> - занятия по обучению связной речи (беседы, рассказывание);</a:t>
            </a:r>
          </a:p>
          <a:p>
            <a:pPr indent="82550">
              <a:spcBef>
                <a:spcPts val="600"/>
              </a:spcBef>
              <a:buClr>
                <a:schemeClr val="accent1"/>
              </a:buClr>
              <a:buSzPct val="80000"/>
            </a:pPr>
            <a:r>
              <a:rPr lang="ru-RU" sz="2400" b="1" dirty="0" smtClean="0">
                <a:latin typeface="Times New Roman" pitchFamily="18" charset="0"/>
                <a:cs typeface="Times New Roman" pitchFamily="18" charset="0"/>
              </a:rPr>
              <a:t> - занятия по ознакомлению с художественной литературой.</a:t>
            </a:r>
          </a:p>
          <a:p>
            <a:pPr indent="82550">
              <a:lnSpc>
                <a:spcPct val="150000"/>
              </a:lnSpc>
            </a:pPr>
            <a:endParaRPr lang="ru-RU" b="1" i="1" dirty="0">
              <a:solidFill>
                <a:srgbClr val="FF0000"/>
              </a:solidFill>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img27.jpg"/>
          <p:cNvPicPr>
            <a:picLocks noChangeAspect="1"/>
          </p:cNvPicPr>
          <p:nvPr/>
        </p:nvPicPr>
        <p:blipFill>
          <a:blip r:embed="rId2"/>
          <a:stretch>
            <a:fillRect/>
          </a:stretch>
        </p:blipFill>
        <p:spPr>
          <a:xfrm>
            <a:off x="0" y="0"/>
            <a:ext cx="9144000" cy="6858000"/>
          </a:xfrm>
          <a:prstGeom prst="rect">
            <a:avLst/>
          </a:prstGeom>
        </p:spPr>
      </p:pic>
      <p:sp>
        <p:nvSpPr>
          <p:cNvPr id="2" name="Прямоугольник 1"/>
          <p:cNvSpPr/>
          <p:nvPr/>
        </p:nvSpPr>
        <p:spPr>
          <a:xfrm>
            <a:off x="1285852" y="859066"/>
            <a:ext cx="6786610" cy="5262979"/>
          </a:xfrm>
          <a:prstGeom prst="rect">
            <a:avLst/>
          </a:prstGeom>
        </p:spPr>
        <p:txBody>
          <a:bodyPr wrap="square">
            <a:spAutoFit/>
          </a:bodyPr>
          <a:lstStyle/>
          <a:p>
            <a:r>
              <a:rPr lang="ru-RU" sz="2400" b="1" dirty="0" smtClean="0">
                <a:solidFill>
                  <a:schemeClr val="accent1"/>
                </a:solidFill>
                <a:latin typeface="Times New Roman" pitchFamily="18" charset="0"/>
                <a:cs typeface="Times New Roman" pitchFamily="18" charset="0"/>
              </a:rPr>
              <a:t>б) в зависимости от применения наглядности:</a:t>
            </a:r>
          </a:p>
          <a:p>
            <a:pPr>
              <a:buFontTx/>
              <a:buChar char="-"/>
            </a:pPr>
            <a:r>
              <a:rPr lang="ru-RU" sz="2400" b="1" dirty="0" smtClean="0">
                <a:latin typeface="Times New Roman" pitchFamily="18" charset="0"/>
                <a:cs typeface="Times New Roman" pitchFamily="18" charset="0"/>
              </a:rPr>
              <a:t>занятия с применением предметов реальной жизни, наблюдения явлений действительности (рассматривание предметов, экскурсии  и т.д.);</a:t>
            </a:r>
          </a:p>
          <a:p>
            <a:r>
              <a:rPr lang="ru-RU" sz="2400" b="1" dirty="0" smtClean="0">
                <a:latin typeface="Times New Roman" pitchFamily="18" charset="0"/>
                <a:cs typeface="Times New Roman" pitchFamily="18" charset="0"/>
              </a:rPr>
              <a:t>-занятия с применением </a:t>
            </a:r>
            <a:r>
              <a:rPr lang="ru-RU" sz="2400" b="1" dirty="0" err="1" smtClean="0">
                <a:latin typeface="Times New Roman" pitchFamily="18" charset="0"/>
                <a:cs typeface="Times New Roman" pitchFamily="18" charset="0"/>
              </a:rPr>
              <a:t>АРМа</a:t>
            </a:r>
            <a:r>
              <a:rPr lang="ru-RU" sz="2400" b="1" dirty="0" smtClean="0">
                <a:latin typeface="Times New Roman" pitchFamily="18" charset="0"/>
                <a:cs typeface="Times New Roman" pitchFamily="18" charset="0"/>
              </a:rPr>
              <a:t> и использованием презентаций;</a:t>
            </a:r>
          </a:p>
          <a:p>
            <a:r>
              <a:rPr lang="ru-RU" sz="2400" b="1" dirty="0" smtClean="0">
                <a:latin typeface="Times New Roman" pitchFamily="18" charset="0"/>
                <a:cs typeface="Times New Roman" pitchFamily="18" charset="0"/>
              </a:rPr>
              <a:t>-занятия с применением изобразительной наглядности: с игрушками (рассматривание, рассказывание по игрушкам), картинами (беседы, рассказывание, дидактические игры);</a:t>
            </a:r>
          </a:p>
          <a:p>
            <a:r>
              <a:rPr lang="ru-RU" sz="2400" b="1" dirty="0" smtClean="0">
                <a:latin typeface="Times New Roman" pitchFamily="18" charset="0"/>
                <a:cs typeface="Times New Roman" pitchFamily="18" charset="0"/>
              </a:rPr>
              <a:t>-занятия словесного характера, без опоры на наглядность (обобщающие беседы, художественное чтение и рассказывание, пересказ, словесные игры).</a:t>
            </a:r>
            <a:endParaRPr lang="ru-RU" sz="2400" b="1" dirty="0">
              <a:solidFill>
                <a:schemeClr val="accent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img27.jpg"/>
          <p:cNvPicPr>
            <a:picLocks noChangeAspect="1"/>
          </p:cNvPicPr>
          <p:nvPr/>
        </p:nvPicPr>
        <p:blipFill>
          <a:blip r:embed="rId2"/>
          <a:stretch>
            <a:fillRect/>
          </a:stretch>
        </p:blipFill>
        <p:spPr>
          <a:xfrm>
            <a:off x="0" y="0"/>
            <a:ext cx="9144000" cy="6858000"/>
          </a:xfrm>
          <a:prstGeom prst="rect">
            <a:avLst/>
          </a:prstGeom>
        </p:spPr>
      </p:pic>
      <p:sp>
        <p:nvSpPr>
          <p:cNvPr id="2" name="Прямоугольник 1"/>
          <p:cNvSpPr/>
          <p:nvPr/>
        </p:nvSpPr>
        <p:spPr>
          <a:xfrm>
            <a:off x="1071538" y="714356"/>
            <a:ext cx="5786462" cy="5262979"/>
          </a:xfrm>
          <a:prstGeom prst="rect">
            <a:avLst/>
          </a:prstGeom>
        </p:spPr>
        <p:txBody>
          <a:bodyPr wrap="square">
            <a:spAutoFit/>
          </a:bodyPr>
          <a:lstStyle/>
          <a:p>
            <a:pPr algn="ctr"/>
            <a:r>
              <a:rPr lang="ru-RU" sz="2400" b="1" dirty="0" smtClean="0">
                <a:solidFill>
                  <a:schemeClr val="accent1"/>
                </a:solidFill>
                <a:latin typeface="Times New Roman" pitchFamily="18" charset="0"/>
                <a:cs typeface="Times New Roman" pitchFamily="18" charset="0"/>
              </a:rPr>
              <a:t>в)</a:t>
            </a:r>
            <a:r>
              <a:rPr lang="ru-RU" sz="2400" b="1" dirty="0" err="1" smtClean="0">
                <a:solidFill>
                  <a:schemeClr val="accent1"/>
                </a:solidFill>
                <a:latin typeface="Times New Roman" pitchFamily="18" charset="0"/>
                <a:cs typeface="Times New Roman" pitchFamily="18" charset="0"/>
              </a:rPr>
              <a:t>в</a:t>
            </a:r>
            <a:r>
              <a:rPr lang="ru-RU" sz="2400" b="1" dirty="0" smtClean="0">
                <a:solidFill>
                  <a:schemeClr val="accent1"/>
                </a:solidFill>
                <a:latin typeface="Times New Roman" pitchFamily="18" charset="0"/>
                <a:cs typeface="Times New Roman" pitchFamily="18" charset="0"/>
              </a:rPr>
              <a:t> зависимости от этапа обучения:</a:t>
            </a:r>
            <a:r>
              <a:rPr lang="ru-RU" sz="2400" dirty="0" smtClean="0">
                <a:latin typeface="Times New Roman" pitchFamily="18" charset="0"/>
                <a:cs typeface="Times New Roman" pitchFamily="18" charset="0"/>
              </a:rPr>
              <a:t> </a:t>
            </a:r>
          </a:p>
          <a:p>
            <a:pPr algn="ctr"/>
            <a:r>
              <a:rPr lang="ru-RU" sz="2400" dirty="0" smtClean="0">
                <a:latin typeface="Times New Roman" pitchFamily="18" charset="0"/>
                <a:cs typeface="Times New Roman" pitchFamily="18" charset="0"/>
              </a:rPr>
              <a:t> </a:t>
            </a:r>
            <a:br>
              <a:rPr lang="ru-RU" sz="2400" dirty="0" smtClean="0">
                <a:latin typeface="Times New Roman" pitchFamily="18" charset="0"/>
                <a:cs typeface="Times New Roman" pitchFamily="18" charset="0"/>
              </a:rPr>
            </a:br>
            <a:r>
              <a:rPr lang="ru-RU" sz="2400" b="1" dirty="0" smtClean="0">
                <a:latin typeface="Times New Roman" pitchFamily="18" charset="0"/>
                <a:cs typeface="Times New Roman" pitchFamily="18" charset="0"/>
              </a:rPr>
              <a:t> - речевой навык </a:t>
            </a:r>
            <a:r>
              <a:rPr lang="ru-RU" sz="2400" dirty="0" smtClean="0">
                <a:latin typeface="Times New Roman" pitchFamily="18" charset="0"/>
                <a:cs typeface="Times New Roman" pitchFamily="18" charset="0"/>
              </a:rPr>
              <a:t> </a:t>
            </a:r>
            <a:r>
              <a:rPr lang="ru-RU" sz="2400" b="1" dirty="0" smtClean="0">
                <a:latin typeface="Times New Roman" pitchFamily="18" charset="0"/>
                <a:cs typeface="Times New Roman" pitchFamily="18" charset="0"/>
              </a:rPr>
              <a:t>формируется впервые  (совместное рассказывание, образец рассказа); </a:t>
            </a:r>
            <a:br>
              <a:rPr lang="ru-RU" sz="2400" b="1" dirty="0" smtClean="0">
                <a:latin typeface="Times New Roman" pitchFamily="18" charset="0"/>
                <a:cs typeface="Times New Roman" pitchFamily="18" charset="0"/>
              </a:rPr>
            </a:br>
            <a:r>
              <a:rPr lang="ru-RU" sz="2400" b="1" dirty="0" smtClean="0">
                <a:latin typeface="Times New Roman" pitchFamily="18" charset="0"/>
                <a:cs typeface="Times New Roman" pitchFamily="18" charset="0"/>
              </a:rPr>
              <a:t> - речевой навык автоматизируется (план рассказа, его обсуждение</a:t>
            </a:r>
            <a:r>
              <a:rPr lang="ru-RU" sz="2400" dirty="0" smtClean="0">
                <a:latin typeface="Times New Roman" pitchFamily="18" charset="0"/>
                <a:cs typeface="Times New Roman" pitchFamily="18" charset="0"/>
              </a:rPr>
              <a:t>).</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ru-RU" sz="2400" b="1" dirty="0" smtClean="0">
                <a:solidFill>
                  <a:schemeClr val="accent1"/>
                </a:solidFill>
                <a:latin typeface="Times New Roman" pitchFamily="18" charset="0"/>
                <a:cs typeface="Times New Roman" pitchFamily="18" charset="0"/>
              </a:rPr>
              <a:t>г)в зависимости от количества участников: </a:t>
            </a:r>
          </a:p>
          <a:p>
            <a:pPr algn="ctr"/>
            <a:r>
              <a:rPr lang="ru-RU" sz="2400" b="1" dirty="0" smtClean="0">
                <a:latin typeface="Times New Roman" pitchFamily="18" charset="0"/>
                <a:cs typeface="Times New Roman" pitchFamily="18" charset="0"/>
              </a:rPr>
              <a:t/>
            </a:r>
            <a:br>
              <a:rPr lang="ru-RU" sz="2400" b="1" dirty="0" smtClean="0">
                <a:latin typeface="Times New Roman" pitchFamily="18" charset="0"/>
                <a:cs typeface="Times New Roman" pitchFamily="18" charset="0"/>
              </a:rPr>
            </a:br>
            <a:r>
              <a:rPr lang="ru-RU" sz="2400" b="1" dirty="0" smtClean="0">
                <a:latin typeface="Times New Roman" pitchFamily="18" charset="0"/>
                <a:cs typeface="Times New Roman" pitchFamily="18" charset="0"/>
              </a:rPr>
              <a:t>-фронтальные (со всей группой);</a:t>
            </a:r>
          </a:p>
          <a:p>
            <a:pPr algn="ctr"/>
            <a:r>
              <a:rPr lang="ru-RU" sz="2400" b="1" dirty="0" smtClean="0">
                <a:latin typeface="Times New Roman" pitchFamily="18" charset="0"/>
                <a:cs typeface="Times New Roman" pitchFamily="18" charset="0"/>
              </a:rPr>
              <a:t>- подгрупповые;</a:t>
            </a:r>
            <a:br>
              <a:rPr lang="ru-RU" sz="2400" b="1" dirty="0" smtClean="0">
                <a:latin typeface="Times New Roman" pitchFamily="18" charset="0"/>
                <a:cs typeface="Times New Roman" pitchFamily="18" charset="0"/>
              </a:rPr>
            </a:br>
            <a:r>
              <a:rPr lang="ru-RU" sz="2400" b="1" dirty="0" smtClean="0">
                <a:latin typeface="Times New Roman" pitchFamily="18" charset="0"/>
                <a:cs typeface="Times New Roman" pitchFamily="18" charset="0"/>
              </a:rPr>
              <a:t>-индивидуальные</a:t>
            </a:r>
            <a:r>
              <a:rPr lang="ru-RU" sz="2400" dirty="0" smtClean="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img27.jpg"/>
          <p:cNvPicPr>
            <a:picLocks noChangeAspect="1"/>
          </p:cNvPicPr>
          <p:nvPr/>
        </p:nvPicPr>
        <p:blipFill>
          <a:blip r:embed="rId2"/>
          <a:stretch>
            <a:fillRect/>
          </a:stretch>
        </p:blipFill>
        <p:spPr>
          <a:xfrm>
            <a:off x="0" y="0"/>
            <a:ext cx="9144000" cy="6858000"/>
          </a:xfrm>
          <a:prstGeom prst="rect">
            <a:avLst/>
          </a:prstGeom>
        </p:spPr>
      </p:pic>
      <p:sp>
        <p:nvSpPr>
          <p:cNvPr id="2" name="Прямоугольник 1"/>
          <p:cNvSpPr/>
          <p:nvPr/>
        </p:nvSpPr>
        <p:spPr>
          <a:xfrm>
            <a:off x="785786" y="714356"/>
            <a:ext cx="7358114" cy="4678204"/>
          </a:xfrm>
          <a:prstGeom prst="rect">
            <a:avLst/>
          </a:prstGeom>
        </p:spPr>
        <p:txBody>
          <a:bodyPr wrap="square">
            <a:spAutoFit/>
          </a:bodyPr>
          <a:lstStyle/>
          <a:p>
            <a:r>
              <a:rPr lang="ru-RU" b="1" u="sng" dirty="0" smtClean="0"/>
              <a:t/>
            </a:r>
            <a:br>
              <a:rPr lang="ru-RU" b="1" u="sng" dirty="0" smtClean="0"/>
            </a:br>
            <a:r>
              <a:rPr lang="ru-RU" sz="2800" b="1" dirty="0" err="1" smtClean="0">
                <a:solidFill>
                  <a:schemeClr val="accent1"/>
                </a:solidFill>
                <a:latin typeface="Times New Roman" pitchFamily="18" charset="0"/>
                <a:cs typeface="Times New Roman" pitchFamily="18" charset="0"/>
              </a:rPr>
              <a:t>д</a:t>
            </a:r>
            <a:r>
              <a:rPr lang="ru-RU" sz="2800" b="1" dirty="0" smtClean="0">
                <a:solidFill>
                  <a:schemeClr val="accent1"/>
                </a:solidFill>
                <a:latin typeface="Times New Roman" pitchFamily="18" charset="0"/>
                <a:cs typeface="Times New Roman" pitchFamily="18" charset="0"/>
              </a:rPr>
              <a:t>)в зависимости от дидактических целей:</a:t>
            </a:r>
            <a:r>
              <a:rPr lang="ru-RU" sz="2800" dirty="0" smtClean="0">
                <a:latin typeface="Times New Roman" pitchFamily="18" charset="0"/>
                <a:cs typeface="Times New Roman" pitchFamily="18" charset="0"/>
              </a:rPr>
              <a:t> </a:t>
            </a:r>
            <a:r>
              <a:rPr lang="ru-RU" sz="2800" b="1" u="sng" dirty="0" smtClean="0">
                <a:latin typeface="Times New Roman" pitchFamily="18" charset="0"/>
                <a:cs typeface="Times New Roman" pitchFamily="18" charset="0"/>
              </a:rPr>
              <a:t/>
            </a:r>
            <a:br>
              <a:rPr lang="ru-RU" sz="2800" b="1" u="sng" dirty="0" smtClean="0">
                <a:latin typeface="Times New Roman" pitchFamily="18" charset="0"/>
                <a:cs typeface="Times New Roman" pitchFamily="18" charset="0"/>
              </a:rPr>
            </a:br>
            <a:r>
              <a:rPr lang="ru-RU" sz="2800" b="1" dirty="0" smtClean="0">
                <a:latin typeface="Times New Roman" pitchFamily="18" charset="0"/>
                <a:cs typeface="Times New Roman" pitchFamily="18" charset="0"/>
              </a:rPr>
              <a:t>-занятия по сообщению нового материала;</a:t>
            </a:r>
            <a:br>
              <a:rPr lang="ru-RU" sz="2800" b="1" dirty="0" smtClean="0">
                <a:latin typeface="Times New Roman" pitchFamily="18" charset="0"/>
                <a:cs typeface="Times New Roman" pitchFamily="18" charset="0"/>
              </a:rPr>
            </a:br>
            <a:r>
              <a:rPr lang="ru-RU" sz="2800" b="1" dirty="0" smtClean="0">
                <a:latin typeface="Times New Roman" pitchFamily="18" charset="0"/>
                <a:cs typeface="Times New Roman" pitchFamily="18" charset="0"/>
              </a:rPr>
              <a:t/>
            </a:r>
            <a:br>
              <a:rPr lang="ru-RU" sz="2800" b="1" dirty="0" smtClean="0">
                <a:latin typeface="Times New Roman" pitchFamily="18" charset="0"/>
                <a:cs typeface="Times New Roman" pitchFamily="18" charset="0"/>
              </a:rPr>
            </a:br>
            <a:r>
              <a:rPr lang="ru-RU" sz="2800" b="1" dirty="0" smtClean="0">
                <a:latin typeface="Times New Roman" pitchFamily="18" charset="0"/>
                <a:cs typeface="Times New Roman" pitchFamily="18" charset="0"/>
              </a:rPr>
              <a:t>-по закреплению знаний, умений, навыков;</a:t>
            </a:r>
            <a:br>
              <a:rPr lang="ru-RU" sz="2800" b="1" dirty="0" smtClean="0">
                <a:latin typeface="Times New Roman" pitchFamily="18" charset="0"/>
                <a:cs typeface="Times New Roman" pitchFamily="18" charset="0"/>
              </a:rPr>
            </a:br>
            <a:r>
              <a:rPr lang="ru-RU" sz="2800" b="1" dirty="0" smtClean="0">
                <a:latin typeface="Times New Roman" pitchFamily="18" charset="0"/>
                <a:cs typeface="Times New Roman" pitchFamily="18" charset="0"/>
              </a:rPr>
              <a:t/>
            </a:r>
            <a:br>
              <a:rPr lang="ru-RU" sz="2800" b="1" dirty="0" smtClean="0">
                <a:latin typeface="Times New Roman" pitchFamily="18" charset="0"/>
                <a:cs typeface="Times New Roman" pitchFamily="18" charset="0"/>
              </a:rPr>
            </a:br>
            <a:r>
              <a:rPr lang="ru-RU" sz="2800" b="1" dirty="0" smtClean="0">
                <a:latin typeface="Times New Roman" pitchFamily="18" charset="0"/>
                <a:cs typeface="Times New Roman" pitchFamily="18" charset="0"/>
              </a:rPr>
              <a:t>-по обобщению и систематизации знаний;</a:t>
            </a:r>
            <a:br>
              <a:rPr lang="ru-RU" sz="2800" b="1" dirty="0" smtClean="0">
                <a:latin typeface="Times New Roman" pitchFamily="18" charset="0"/>
                <a:cs typeface="Times New Roman" pitchFamily="18" charset="0"/>
              </a:rPr>
            </a:br>
            <a:r>
              <a:rPr lang="ru-RU" sz="2800" b="1" dirty="0" smtClean="0">
                <a:latin typeface="Times New Roman" pitchFamily="18" charset="0"/>
                <a:cs typeface="Times New Roman" pitchFamily="18" charset="0"/>
              </a:rPr>
              <a:t/>
            </a:r>
            <a:br>
              <a:rPr lang="ru-RU" sz="2800" b="1" dirty="0" smtClean="0">
                <a:latin typeface="Times New Roman" pitchFamily="18" charset="0"/>
                <a:cs typeface="Times New Roman" pitchFamily="18" charset="0"/>
              </a:rPr>
            </a:br>
            <a:r>
              <a:rPr lang="ru-RU" sz="2800" b="1" dirty="0" smtClean="0">
                <a:latin typeface="Times New Roman" pitchFamily="18" charset="0"/>
                <a:cs typeface="Times New Roman" pitchFamily="18" charset="0"/>
              </a:rPr>
              <a:t>-итоговые;</a:t>
            </a:r>
            <a:br>
              <a:rPr lang="ru-RU" sz="2800" b="1" dirty="0" smtClean="0">
                <a:latin typeface="Times New Roman" pitchFamily="18" charset="0"/>
                <a:cs typeface="Times New Roman" pitchFamily="18" charset="0"/>
              </a:rPr>
            </a:br>
            <a:r>
              <a:rPr lang="ru-RU" sz="2800" b="1" dirty="0" smtClean="0">
                <a:latin typeface="Times New Roman" pitchFamily="18" charset="0"/>
                <a:cs typeface="Times New Roman" pitchFamily="18" charset="0"/>
              </a:rPr>
              <a:t/>
            </a:r>
            <a:br>
              <a:rPr lang="ru-RU" sz="2800" b="1" dirty="0" smtClean="0">
                <a:latin typeface="Times New Roman" pitchFamily="18" charset="0"/>
                <a:cs typeface="Times New Roman" pitchFamily="18" charset="0"/>
              </a:rPr>
            </a:br>
            <a:r>
              <a:rPr lang="ru-RU" sz="2800" b="1" dirty="0" smtClean="0">
                <a:latin typeface="Times New Roman" pitchFamily="18" charset="0"/>
                <a:cs typeface="Times New Roman" pitchFamily="18" charset="0"/>
              </a:rPr>
              <a:t>-комбинированные (смешанные).</a:t>
            </a:r>
            <a:endParaRPr lang="ru-RU" sz="2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Рисунок 18" descr="img27.jpg"/>
          <p:cNvPicPr>
            <a:picLocks noChangeAspect="1"/>
          </p:cNvPicPr>
          <p:nvPr/>
        </p:nvPicPr>
        <p:blipFill>
          <a:blip r:embed="rId2"/>
          <a:stretch>
            <a:fillRect/>
          </a:stretch>
        </p:blipFill>
        <p:spPr>
          <a:xfrm>
            <a:off x="0" y="0"/>
            <a:ext cx="9144000" cy="6858000"/>
          </a:xfrm>
          <a:prstGeom prst="rect">
            <a:avLst/>
          </a:prstGeom>
        </p:spPr>
      </p:pic>
      <p:sp>
        <p:nvSpPr>
          <p:cNvPr id="14338" name="Line 9"/>
          <p:cNvSpPr>
            <a:spLocks noChangeShapeType="1"/>
          </p:cNvSpPr>
          <p:nvPr/>
        </p:nvSpPr>
        <p:spPr bwMode="auto">
          <a:xfrm flipH="1">
            <a:off x="2124075" y="836613"/>
            <a:ext cx="1582738" cy="2952750"/>
          </a:xfrm>
          <a:prstGeom prst="line">
            <a:avLst/>
          </a:prstGeom>
          <a:noFill/>
          <a:ln w="9525">
            <a:solidFill>
              <a:schemeClr val="tx1"/>
            </a:solidFill>
            <a:round/>
            <a:headEnd/>
            <a:tailEnd type="triangle" w="med" len="med"/>
          </a:ln>
        </p:spPr>
        <p:txBody>
          <a:bodyPr/>
          <a:lstStyle/>
          <a:p>
            <a:endParaRPr lang="ru-RU"/>
          </a:p>
        </p:txBody>
      </p:sp>
      <p:sp>
        <p:nvSpPr>
          <p:cNvPr id="14339" name="Line 10"/>
          <p:cNvSpPr>
            <a:spLocks noChangeShapeType="1"/>
          </p:cNvSpPr>
          <p:nvPr/>
        </p:nvSpPr>
        <p:spPr bwMode="auto">
          <a:xfrm flipH="1">
            <a:off x="3995738" y="1268413"/>
            <a:ext cx="144462" cy="504825"/>
          </a:xfrm>
          <a:prstGeom prst="line">
            <a:avLst/>
          </a:prstGeom>
          <a:noFill/>
          <a:ln w="9525">
            <a:solidFill>
              <a:schemeClr val="tx1"/>
            </a:solidFill>
            <a:round/>
            <a:headEnd/>
            <a:tailEnd type="triangle" w="med" len="med"/>
          </a:ln>
        </p:spPr>
        <p:txBody>
          <a:bodyPr/>
          <a:lstStyle/>
          <a:p>
            <a:endParaRPr lang="ru-RU"/>
          </a:p>
        </p:txBody>
      </p:sp>
      <p:sp>
        <p:nvSpPr>
          <p:cNvPr id="14340" name="Line 11"/>
          <p:cNvSpPr>
            <a:spLocks noChangeShapeType="1"/>
          </p:cNvSpPr>
          <p:nvPr/>
        </p:nvSpPr>
        <p:spPr bwMode="auto">
          <a:xfrm>
            <a:off x="5435600" y="836613"/>
            <a:ext cx="1296988" cy="1152525"/>
          </a:xfrm>
          <a:prstGeom prst="line">
            <a:avLst/>
          </a:prstGeom>
          <a:noFill/>
          <a:ln w="9525">
            <a:solidFill>
              <a:schemeClr val="tx1"/>
            </a:solidFill>
            <a:round/>
            <a:headEnd/>
            <a:tailEnd type="triangle" w="med" len="med"/>
          </a:ln>
        </p:spPr>
        <p:txBody>
          <a:bodyPr/>
          <a:lstStyle/>
          <a:p>
            <a:endParaRPr lang="ru-RU"/>
          </a:p>
        </p:txBody>
      </p:sp>
      <p:sp>
        <p:nvSpPr>
          <p:cNvPr id="14341" name="Line 12"/>
          <p:cNvSpPr>
            <a:spLocks noChangeShapeType="1"/>
          </p:cNvSpPr>
          <p:nvPr/>
        </p:nvSpPr>
        <p:spPr bwMode="auto">
          <a:xfrm flipH="1">
            <a:off x="1116013" y="836613"/>
            <a:ext cx="936625" cy="1079500"/>
          </a:xfrm>
          <a:prstGeom prst="line">
            <a:avLst/>
          </a:prstGeom>
          <a:noFill/>
          <a:ln w="9525">
            <a:solidFill>
              <a:schemeClr val="tx1"/>
            </a:solidFill>
            <a:round/>
            <a:headEnd/>
            <a:tailEnd type="triangle" w="med" len="med"/>
          </a:ln>
        </p:spPr>
        <p:txBody>
          <a:bodyPr/>
          <a:lstStyle/>
          <a:p>
            <a:endParaRPr lang="ru-RU"/>
          </a:p>
        </p:txBody>
      </p:sp>
      <p:sp>
        <p:nvSpPr>
          <p:cNvPr id="14342" name="Line 13"/>
          <p:cNvSpPr>
            <a:spLocks noChangeShapeType="1"/>
          </p:cNvSpPr>
          <p:nvPr/>
        </p:nvSpPr>
        <p:spPr bwMode="auto">
          <a:xfrm>
            <a:off x="5003800" y="1268413"/>
            <a:ext cx="360363" cy="936625"/>
          </a:xfrm>
          <a:prstGeom prst="line">
            <a:avLst/>
          </a:prstGeom>
          <a:noFill/>
          <a:ln w="9525">
            <a:solidFill>
              <a:schemeClr val="tx1"/>
            </a:solidFill>
            <a:round/>
            <a:headEnd/>
            <a:tailEnd type="triangle" w="med" len="med"/>
          </a:ln>
        </p:spPr>
        <p:txBody>
          <a:bodyPr/>
          <a:lstStyle/>
          <a:p>
            <a:endParaRPr lang="ru-RU"/>
          </a:p>
        </p:txBody>
      </p:sp>
      <p:sp>
        <p:nvSpPr>
          <p:cNvPr id="14343" name="Line 14"/>
          <p:cNvSpPr>
            <a:spLocks noChangeShapeType="1"/>
          </p:cNvSpPr>
          <p:nvPr/>
        </p:nvSpPr>
        <p:spPr bwMode="auto">
          <a:xfrm flipH="1">
            <a:off x="4643438" y="1341438"/>
            <a:ext cx="73025" cy="2303462"/>
          </a:xfrm>
          <a:prstGeom prst="line">
            <a:avLst/>
          </a:prstGeom>
          <a:noFill/>
          <a:ln w="9525">
            <a:solidFill>
              <a:schemeClr val="tx1"/>
            </a:solidFill>
            <a:round/>
            <a:headEnd/>
            <a:tailEnd type="triangle" w="med" len="med"/>
          </a:ln>
        </p:spPr>
        <p:txBody>
          <a:bodyPr/>
          <a:lstStyle/>
          <a:p>
            <a:endParaRPr lang="ru-RU"/>
          </a:p>
        </p:txBody>
      </p:sp>
      <p:sp>
        <p:nvSpPr>
          <p:cNvPr id="14344" name="Rectangle 16"/>
          <p:cNvSpPr>
            <a:spLocks noGrp="1"/>
          </p:cNvSpPr>
          <p:nvPr>
            <p:ph type="title" idx="4294967295"/>
          </p:nvPr>
        </p:nvSpPr>
        <p:spPr bwMode="auto">
          <a:xfrm>
            <a:off x="395288" y="260350"/>
            <a:ext cx="8539162" cy="1143000"/>
          </a:xfrm>
          <a:noFill/>
        </p:spPr>
        <p:txBody>
          <a:bodyPr vert="horz" wrap="square" lIns="91440" tIns="45720" rIns="91440" bIns="45720" numCol="1" anchorCtr="0" compatLnSpc="1">
            <a:prstTxWarp prst="textNoShape">
              <a:avLst/>
            </a:prstTxWarp>
          </a:bodyPr>
          <a:lstStyle/>
          <a:p>
            <a:pPr algn="ctr" eaLnBrk="1" hangingPunct="1"/>
            <a:r>
              <a:rPr lang="ru-RU" sz="2800" b="1" i="1" dirty="0" smtClean="0">
                <a:solidFill>
                  <a:srgbClr val="FF0000"/>
                </a:solidFill>
                <a:effectLst/>
              </a:rPr>
              <a:t>ТРЕБОВАНИЯ К ЗАНЯТИЯМ ПО РАЗВИТИЮ РЕЧИ</a:t>
            </a:r>
          </a:p>
        </p:txBody>
      </p:sp>
      <p:sp>
        <p:nvSpPr>
          <p:cNvPr id="14345" name="Rectangle 17"/>
          <p:cNvSpPr>
            <a:spLocks noGrp="1"/>
          </p:cNvSpPr>
          <p:nvPr>
            <p:ph type="body" idx="4294967295"/>
          </p:nvPr>
        </p:nvSpPr>
        <p:spPr>
          <a:xfrm>
            <a:off x="604838" y="1268413"/>
            <a:ext cx="8539162" cy="4800600"/>
          </a:xfrm>
        </p:spPr>
        <p:txBody>
          <a:bodyPr/>
          <a:lstStyle/>
          <a:p>
            <a:pPr eaLnBrk="1" hangingPunct="1">
              <a:buFont typeface="Wingdings 2" pitchFamily="18" charset="2"/>
              <a:buNone/>
            </a:pPr>
            <a:r>
              <a:rPr lang="ru-RU" smtClean="0"/>
              <a:t> </a:t>
            </a:r>
          </a:p>
        </p:txBody>
      </p:sp>
      <p:sp>
        <p:nvSpPr>
          <p:cNvPr id="33811" name="Rectangle 19"/>
          <p:cNvSpPr>
            <a:spLocks noChangeArrowheads="1"/>
          </p:cNvSpPr>
          <p:nvPr/>
        </p:nvSpPr>
        <p:spPr bwMode="auto">
          <a:xfrm>
            <a:off x="250825" y="1916113"/>
            <a:ext cx="2160588" cy="1441450"/>
          </a:xfrm>
          <a:prstGeom prst="rect">
            <a:avLst/>
          </a:prstGeom>
          <a:solidFill>
            <a:schemeClr val="bg1"/>
          </a:solidFill>
          <a:ln w="9525">
            <a:solidFill>
              <a:schemeClr val="tx1"/>
            </a:solidFill>
            <a:miter lim="800000"/>
            <a:headEnd/>
            <a:tailEnd/>
          </a:ln>
        </p:spPr>
        <p:txBody>
          <a:bodyPr wrap="none" anchor="ctr"/>
          <a:lstStyle/>
          <a:p>
            <a:r>
              <a:rPr lang="ru-RU" b="1" dirty="0"/>
              <a:t>ТЩАТЕЛЬНАЯ </a:t>
            </a:r>
          </a:p>
          <a:p>
            <a:r>
              <a:rPr lang="ru-RU" b="1" dirty="0"/>
              <a:t>ПРЕДВАРИТЕЛЬ-</a:t>
            </a:r>
          </a:p>
          <a:p>
            <a:r>
              <a:rPr lang="ru-RU" b="1" dirty="0"/>
              <a:t>НАЯ ПОДГОТОВКА</a:t>
            </a:r>
          </a:p>
          <a:p>
            <a:r>
              <a:rPr lang="ru-RU" b="1" dirty="0"/>
              <a:t>К ЗАНЯТИЮ</a:t>
            </a:r>
          </a:p>
        </p:txBody>
      </p:sp>
      <p:sp>
        <p:nvSpPr>
          <p:cNvPr id="33812" name="Rectangle 20"/>
          <p:cNvSpPr>
            <a:spLocks noChangeArrowheads="1"/>
          </p:cNvSpPr>
          <p:nvPr/>
        </p:nvSpPr>
        <p:spPr bwMode="auto">
          <a:xfrm>
            <a:off x="0" y="3786190"/>
            <a:ext cx="2285984" cy="2663825"/>
          </a:xfrm>
          <a:prstGeom prst="rect">
            <a:avLst/>
          </a:prstGeom>
          <a:solidFill>
            <a:schemeClr val="bg1"/>
          </a:solidFill>
          <a:ln w="9525">
            <a:solidFill>
              <a:schemeClr val="tx1"/>
            </a:solidFill>
            <a:miter lim="800000"/>
            <a:headEnd/>
            <a:tailEnd/>
          </a:ln>
        </p:spPr>
        <p:txBody>
          <a:bodyPr wrap="none" anchor="ctr"/>
          <a:lstStyle/>
          <a:p>
            <a:r>
              <a:rPr lang="ru-RU" b="1" dirty="0"/>
              <a:t>СООТВЕТСТВИЕ</a:t>
            </a:r>
          </a:p>
          <a:p>
            <a:r>
              <a:rPr lang="ru-RU" b="1" dirty="0"/>
              <a:t>МАТЕРИАЛА </a:t>
            </a:r>
          </a:p>
          <a:p>
            <a:r>
              <a:rPr lang="ru-RU" b="1" dirty="0"/>
              <a:t>ЗАНЯТИЯ</a:t>
            </a:r>
          </a:p>
          <a:p>
            <a:r>
              <a:rPr lang="ru-RU" b="1" dirty="0"/>
              <a:t>ВОЗРАСТНЫМ</a:t>
            </a:r>
          </a:p>
          <a:p>
            <a:r>
              <a:rPr lang="ru-RU" b="1" dirty="0"/>
              <a:t>ВОЗМОЖНОСТЯМ</a:t>
            </a:r>
          </a:p>
          <a:p>
            <a:r>
              <a:rPr lang="ru-RU" b="1" dirty="0"/>
              <a:t>УМСТВЕННОГО</a:t>
            </a:r>
          </a:p>
          <a:p>
            <a:r>
              <a:rPr lang="ru-RU" b="1" dirty="0"/>
              <a:t>И РЕЧЕВОГО</a:t>
            </a:r>
          </a:p>
          <a:p>
            <a:r>
              <a:rPr lang="ru-RU" b="1" dirty="0"/>
              <a:t>РАЗВИТИЯ</a:t>
            </a:r>
          </a:p>
          <a:p>
            <a:r>
              <a:rPr lang="ru-RU" b="1" dirty="0"/>
              <a:t>ДЕТЕЙ</a:t>
            </a:r>
          </a:p>
        </p:txBody>
      </p:sp>
      <p:sp>
        <p:nvSpPr>
          <p:cNvPr id="33813" name="Rectangle 21"/>
          <p:cNvSpPr>
            <a:spLocks noChangeArrowheads="1"/>
          </p:cNvSpPr>
          <p:nvPr/>
        </p:nvSpPr>
        <p:spPr bwMode="auto">
          <a:xfrm>
            <a:off x="2555875" y="1773238"/>
            <a:ext cx="2016125" cy="1800225"/>
          </a:xfrm>
          <a:prstGeom prst="rect">
            <a:avLst/>
          </a:prstGeom>
          <a:solidFill>
            <a:schemeClr val="bg1"/>
          </a:solidFill>
          <a:ln w="9525">
            <a:solidFill>
              <a:schemeClr val="tx1"/>
            </a:solidFill>
            <a:miter lim="800000"/>
            <a:headEnd/>
            <a:tailEnd/>
          </a:ln>
        </p:spPr>
        <p:txBody>
          <a:bodyPr wrap="none" anchor="ctr"/>
          <a:lstStyle/>
          <a:p>
            <a:r>
              <a:rPr lang="ru-RU" b="1" dirty="0"/>
              <a:t>ВОСПИТАТЕЛЬ-</a:t>
            </a:r>
          </a:p>
          <a:p>
            <a:r>
              <a:rPr lang="ru-RU" b="1" dirty="0"/>
              <a:t>НЫЙ ХАРАКТЕР</a:t>
            </a:r>
          </a:p>
          <a:p>
            <a:r>
              <a:rPr lang="ru-RU" b="1" dirty="0"/>
              <a:t>ЗАНЯТИЯ</a:t>
            </a:r>
          </a:p>
        </p:txBody>
      </p:sp>
      <p:sp>
        <p:nvSpPr>
          <p:cNvPr id="33814" name="Rectangle 22"/>
          <p:cNvSpPr>
            <a:spLocks noChangeArrowheads="1"/>
          </p:cNvSpPr>
          <p:nvPr/>
        </p:nvSpPr>
        <p:spPr bwMode="auto">
          <a:xfrm>
            <a:off x="2484438" y="3716338"/>
            <a:ext cx="2305050" cy="1655762"/>
          </a:xfrm>
          <a:prstGeom prst="rect">
            <a:avLst/>
          </a:prstGeom>
          <a:solidFill>
            <a:schemeClr val="bg1"/>
          </a:solidFill>
          <a:ln w="9525">
            <a:solidFill>
              <a:schemeClr val="hlink"/>
            </a:solidFill>
            <a:miter lim="800000"/>
            <a:headEnd/>
            <a:tailEnd/>
          </a:ln>
        </p:spPr>
        <p:txBody>
          <a:bodyPr wrap="none" anchor="ctr"/>
          <a:lstStyle/>
          <a:p>
            <a:r>
              <a:rPr lang="ru-RU" b="1" dirty="0"/>
              <a:t>ЭМОЦИОНАЛЬНЫЙ</a:t>
            </a:r>
          </a:p>
          <a:p>
            <a:r>
              <a:rPr lang="ru-RU" b="1" dirty="0"/>
              <a:t>ХАРАКТЕР </a:t>
            </a:r>
          </a:p>
          <a:p>
            <a:r>
              <a:rPr lang="ru-RU" b="1" dirty="0"/>
              <a:t>ЗАНЯТИЯ</a:t>
            </a:r>
          </a:p>
        </p:txBody>
      </p:sp>
      <p:sp>
        <p:nvSpPr>
          <p:cNvPr id="33815" name="Rectangle 23"/>
          <p:cNvSpPr>
            <a:spLocks noChangeArrowheads="1"/>
          </p:cNvSpPr>
          <p:nvPr/>
        </p:nvSpPr>
        <p:spPr bwMode="auto">
          <a:xfrm>
            <a:off x="4859338" y="2205038"/>
            <a:ext cx="1657350" cy="1655762"/>
          </a:xfrm>
          <a:prstGeom prst="rect">
            <a:avLst/>
          </a:prstGeom>
          <a:solidFill>
            <a:schemeClr val="bg1"/>
          </a:solidFill>
          <a:ln w="9525">
            <a:solidFill>
              <a:schemeClr val="tx1"/>
            </a:solidFill>
            <a:miter lim="800000"/>
            <a:headEnd/>
            <a:tailEnd/>
          </a:ln>
        </p:spPr>
        <p:txBody>
          <a:bodyPr wrap="none" anchor="ctr"/>
          <a:lstStyle/>
          <a:p>
            <a:r>
              <a:rPr lang="ru-RU" b="1" dirty="0"/>
              <a:t>ЧЕТКАЯ </a:t>
            </a:r>
          </a:p>
          <a:p>
            <a:r>
              <a:rPr lang="ru-RU" b="1" dirty="0"/>
              <a:t>СТРУКТУРА </a:t>
            </a:r>
          </a:p>
          <a:p>
            <a:r>
              <a:rPr lang="ru-RU" b="1" dirty="0"/>
              <a:t>ЗАНЯТИЯ</a:t>
            </a:r>
          </a:p>
        </p:txBody>
      </p:sp>
      <p:sp>
        <p:nvSpPr>
          <p:cNvPr id="33816" name="Rectangle 24"/>
          <p:cNvSpPr>
            <a:spLocks noChangeArrowheads="1"/>
          </p:cNvSpPr>
          <p:nvPr/>
        </p:nvSpPr>
        <p:spPr bwMode="auto">
          <a:xfrm>
            <a:off x="6732588" y="1628775"/>
            <a:ext cx="2087562" cy="2016125"/>
          </a:xfrm>
          <a:prstGeom prst="rect">
            <a:avLst/>
          </a:prstGeom>
          <a:solidFill>
            <a:schemeClr val="bg1"/>
          </a:solidFill>
          <a:ln w="9525">
            <a:solidFill>
              <a:schemeClr val="tx1"/>
            </a:solidFill>
            <a:miter lim="800000"/>
            <a:headEnd/>
            <a:tailEnd/>
          </a:ln>
        </p:spPr>
        <p:txBody>
          <a:bodyPr wrap="none" anchor="ctr"/>
          <a:lstStyle/>
          <a:p>
            <a:r>
              <a:rPr lang="ru-RU" b="1" dirty="0"/>
              <a:t> </a:t>
            </a:r>
          </a:p>
          <a:p>
            <a:r>
              <a:rPr lang="ru-RU" b="1" dirty="0"/>
              <a:t>ОПТИМАЛЬНОЕ</a:t>
            </a:r>
          </a:p>
          <a:p>
            <a:r>
              <a:rPr lang="ru-RU" b="1" dirty="0"/>
              <a:t>СОЧЕТАНИЕ</a:t>
            </a:r>
          </a:p>
          <a:p>
            <a:r>
              <a:rPr lang="ru-RU" b="1" dirty="0"/>
              <a:t>КОЛЛЕКТИВНЫХ</a:t>
            </a:r>
          </a:p>
          <a:p>
            <a:r>
              <a:rPr lang="ru-RU" b="1" dirty="0"/>
              <a:t> И ИНДИВИДУАЛЬ-</a:t>
            </a:r>
          </a:p>
          <a:p>
            <a:r>
              <a:rPr lang="ru-RU" b="1" dirty="0"/>
              <a:t>НЫХ ФОРМ </a:t>
            </a:r>
          </a:p>
          <a:p>
            <a:r>
              <a:rPr lang="ru-RU" b="1" dirty="0"/>
              <a:t>РАБОТЫ</a:t>
            </a:r>
          </a:p>
          <a:p>
            <a:endParaRPr lang="ru-RU" b="1" dirty="0"/>
          </a:p>
        </p:txBody>
      </p:sp>
      <p:sp>
        <p:nvSpPr>
          <p:cNvPr id="33817" name="Rectangle 25"/>
          <p:cNvSpPr>
            <a:spLocks noChangeArrowheads="1"/>
          </p:cNvSpPr>
          <p:nvPr/>
        </p:nvSpPr>
        <p:spPr bwMode="auto">
          <a:xfrm>
            <a:off x="4859338" y="3933825"/>
            <a:ext cx="1873250" cy="1366838"/>
          </a:xfrm>
          <a:prstGeom prst="rect">
            <a:avLst/>
          </a:prstGeom>
          <a:solidFill>
            <a:schemeClr val="bg1"/>
          </a:solidFill>
          <a:ln w="9525">
            <a:solidFill>
              <a:schemeClr val="tx1"/>
            </a:solidFill>
            <a:miter lim="800000"/>
            <a:headEnd/>
            <a:tailEnd/>
          </a:ln>
        </p:spPr>
        <p:txBody>
          <a:bodyPr wrap="none" anchor="ctr"/>
          <a:lstStyle/>
          <a:p>
            <a:r>
              <a:rPr lang="ru-RU" b="1" dirty="0"/>
              <a:t>ПРАВИЛЬНАЯ</a:t>
            </a:r>
          </a:p>
          <a:p>
            <a:r>
              <a:rPr lang="ru-RU" b="1" dirty="0"/>
              <a:t>ОРГАНИЗАЦИЯ</a:t>
            </a:r>
          </a:p>
          <a:p>
            <a:r>
              <a:rPr lang="ru-RU" b="1" dirty="0"/>
              <a:t> ЗАНЯТИЯ</a:t>
            </a:r>
          </a:p>
        </p:txBody>
      </p:sp>
      <p:sp>
        <p:nvSpPr>
          <p:cNvPr id="33818" name="Rectangle 26"/>
          <p:cNvSpPr>
            <a:spLocks noChangeArrowheads="1"/>
          </p:cNvSpPr>
          <p:nvPr/>
        </p:nvSpPr>
        <p:spPr bwMode="auto">
          <a:xfrm>
            <a:off x="6877050" y="3789363"/>
            <a:ext cx="1871663" cy="1655762"/>
          </a:xfrm>
          <a:prstGeom prst="rect">
            <a:avLst/>
          </a:prstGeom>
          <a:solidFill>
            <a:schemeClr val="bg1"/>
          </a:solidFill>
          <a:ln w="9525">
            <a:solidFill>
              <a:schemeClr val="tx1"/>
            </a:solidFill>
            <a:miter lim="800000"/>
            <a:headEnd/>
            <a:tailEnd/>
          </a:ln>
        </p:spPr>
        <p:txBody>
          <a:bodyPr wrap="none" anchor="ctr"/>
          <a:lstStyle/>
          <a:p>
            <a:r>
              <a:rPr lang="ru-RU" b="1" dirty="0"/>
              <a:t>УЧЕТ</a:t>
            </a:r>
          </a:p>
          <a:p>
            <a:r>
              <a:rPr lang="ru-RU" b="1" dirty="0"/>
              <a:t>РЕЗУЛЬТАТОВ </a:t>
            </a:r>
          </a:p>
          <a:p>
            <a:r>
              <a:rPr lang="ru-RU" b="1" dirty="0"/>
              <a:t>ЗАНЯТИЯ</a:t>
            </a:r>
          </a:p>
        </p:txBody>
      </p:sp>
      <p:sp>
        <p:nvSpPr>
          <p:cNvPr id="33819" name="Rectangle 27"/>
          <p:cNvSpPr>
            <a:spLocks noChangeArrowheads="1"/>
          </p:cNvSpPr>
          <p:nvPr/>
        </p:nvSpPr>
        <p:spPr bwMode="auto">
          <a:xfrm>
            <a:off x="2771775" y="5589588"/>
            <a:ext cx="5761038" cy="719137"/>
          </a:xfrm>
          <a:prstGeom prst="rect">
            <a:avLst/>
          </a:prstGeom>
          <a:solidFill>
            <a:schemeClr val="bg1"/>
          </a:solidFill>
          <a:ln w="9525">
            <a:solidFill>
              <a:schemeClr val="tx1"/>
            </a:solidFill>
            <a:miter lim="800000"/>
            <a:headEnd/>
            <a:tailEnd/>
          </a:ln>
        </p:spPr>
        <p:txBody>
          <a:bodyPr wrap="none" anchor="ctr"/>
          <a:lstStyle/>
          <a:p>
            <a:r>
              <a:rPr lang="ru-RU" b="1" dirty="0"/>
              <a:t>СВЯЗЬ ЗАНЯТИЯ С ПОСЛЕДУЮЩЕЙ</a:t>
            </a:r>
          </a:p>
          <a:p>
            <a:r>
              <a:rPr lang="ru-RU" b="1" dirty="0"/>
              <a:t>РАБОТОЙ ПО РАЗВИТИЮ РЕЧИ</a:t>
            </a:r>
            <a:endParaRPr lang="ru-RU"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33811"/>
                                        </p:tgtEl>
                                        <p:attrNameLst>
                                          <p:attrName>style.visibility</p:attrName>
                                        </p:attrNameLst>
                                      </p:cBhvr>
                                      <p:to>
                                        <p:strVal val="visible"/>
                                      </p:to>
                                    </p:set>
                                    <p:anim calcmode="lin" valueType="num">
                                      <p:cBhvr>
                                        <p:cTn id="7" dur="500" decel="50000" fill="hold">
                                          <p:stCondLst>
                                            <p:cond delay="0"/>
                                          </p:stCondLst>
                                        </p:cTn>
                                        <p:tgtEl>
                                          <p:spTgt spid="33811"/>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3811"/>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3811"/>
                                        </p:tgtEl>
                                        <p:attrNameLst>
                                          <p:attrName>ppt_w</p:attrName>
                                        </p:attrNameLst>
                                      </p:cBhvr>
                                      <p:tavLst>
                                        <p:tav tm="0">
                                          <p:val>
                                            <p:strVal val="#ppt_w*.05"/>
                                          </p:val>
                                        </p:tav>
                                        <p:tav tm="100000">
                                          <p:val>
                                            <p:strVal val="#ppt_w"/>
                                          </p:val>
                                        </p:tav>
                                      </p:tavLst>
                                    </p:anim>
                                    <p:anim calcmode="lin" valueType="num">
                                      <p:cBhvr>
                                        <p:cTn id="10" dur="1000" fill="hold"/>
                                        <p:tgtEl>
                                          <p:spTgt spid="33811"/>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3811"/>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3811"/>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3811"/>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3811"/>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grpId="0" nodeType="clickEffect">
                                  <p:stCondLst>
                                    <p:cond delay="0"/>
                                  </p:stCondLst>
                                  <p:childTnLst>
                                    <p:set>
                                      <p:cBhvr>
                                        <p:cTn id="18" dur="1" fill="hold">
                                          <p:stCondLst>
                                            <p:cond delay="0"/>
                                          </p:stCondLst>
                                        </p:cTn>
                                        <p:tgtEl>
                                          <p:spTgt spid="33812"/>
                                        </p:tgtEl>
                                        <p:attrNameLst>
                                          <p:attrName>style.visibility</p:attrName>
                                        </p:attrNameLst>
                                      </p:cBhvr>
                                      <p:to>
                                        <p:strVal val="visible"/>
                                      </p:to>
                                    </p:set>
                                    <p:anim calcmode="lin" valueType="num">
                                      <p:cBhvr>
                                        <p:cTn id="19" dur="500" decel="50000" fill="hold">
                                          <p:stCondLst>
                                            <p:cond delay="0"/>
                                          </p:stCondLst>
                                        </p:cTn>
                                        <p:tgtEl>
                                          <p:spTgt spid="33812"/>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33812"/>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33812"/>
                                        </p:tgtEl>
                                        <p:attrNameLst>
                                          <p:attrName>ppt_w</p:attrName>
                                        </p:attrNameLst>
                                      </p:cBhvr>
                                      <p:tavLst>
                                        <p:tav tm="0">
                                          <p:val>
                                            <p:strVal val="#ppt_w*.05"/>
                                          </p:val>
                                        </p:tav>
                                        <p:tav tm="100000">
                                          <p:val>
                                            <p:strVal val="#ppt_w"/>
                                          </p:val>
                                        </p:tav>
                                      </p:tavLst>
                                    </p:anim>
                                    <p:anim calcmode="lin" valueType="num">
                                      <p:cBhvr>
                                        <p:cTn id="22" dur="1000" fill="hold"/>
                                        <p:tgtEl>
                                          <p:spTgt spid="33812"/>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33812"/>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33812"/>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33812"/>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33812"/>
                                        </p:tgtEl>
                                      </p:cBhvr>
                                    </p:animEffect>
                                  </p:childTnLst>
                                </p:cTn>
                              </p:par>
                            </p:childTnLst>
                          </p:cTn>
                        </p:par>
                      </p:childTnLst>
                    </p:cTn>
                  </p:par>
                  <p:par>
                    <p:cTn id="27" fill="hold">
                      <p:stCondLst>
                        <p:cond delay="indefinite"/>
                      </p:stCondLst>
                      <p:childTnLst>
                        <p:par>
                          <p:cTn id="28" fill="hold">
                            <p:stCondLst>
                              <p:cond delay="0"/>
                            </p:stCondLst>
                            <p:childTnLst>
                              <p:par>
                                <p:cTn id="29" presetID="25" presetClass="entr" presetSubtype="0" fill="hold" grpId="0" nodeType="clickEffect">
                                  <p:stCondLst>
                                    <p:cond delay="0"/>
                                  </p:stCondLst>
                                  <p:childTnLst>
                                    <p:set>
                                      <p:cBhvr>
                                        <p:cTn id="30" dur="1" fill="hold">
                                          <p:stCondLst>
                                            <p:cond delay="0"/>
                                          </p:stCondLst>
                                        </p:cTn>
                                        <p:tgtEl>
                                          <p:spTgt spid="33813"/>
                                        </p:tgtEl>
                                        <p:attrNameLst>
                                          <p:attrName>style.visibility</p:attrName>
                                        </p:attrNameLst>
                                      </p:cBhvr>
                                      <p:to>
                                        <p:strVal val="visible"/>
                                      </p:to>
                                    </p:set>
                                    <p:anim calcmode="lin" valueType="num">
                                      <p:cBhvr>
                                        <p:cTn id="31" dur="500" decel="50000" fill="hold">
                                          <p:stCondLst>
                                            <p:cond delay="0"/>
                                          </p:stCondLst>
                                        </p:cTn>
                                        <p:tgtEl>
                                          <p:spTgt spid="33813"/>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33813"/>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33813"/>
                                        </p:tgtEl>
                                        <p:attrNameLst>
                                          <p:attrName>ppt_w</p:attrName>
                                        </p:attrNameLst>
                                      </p:cBhvr>
                                      <p:tavLst>
                                        <p:tav tm="0">
                                          <p:val>
                                            <p:strVal val="#ppt_w*.05"/>
                                          </p:val>
                                        </p:tav>
                                        <p:tav tm="100000">
                                          <p:val>
                                            <p:strVal val="#ppt_w"/>
                                          </p:val>
                                        </p:tav>
                                      </p:tavLst>
                                    </p:anim>
                                    <p:anim calcmode="lin" valueType="num">
                                      <p:cBhvr>
                                        <p:cTn id="34" dur="1000" fill="hold"/>
                                        <p:tgtEl>
                                          <p:spTgt spid="33813"/>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33813"/>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33813"/>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33813"/>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33813"/>
                                        </p:tgtEl>
                                      </p:cBhvr>
                                    </p:animEffect>
                                  </p:childTnLst>
                                </p:cTn>
                              </p:par>
                            </p:childTnLst>
                          </p:cTn>
                        </p:par>
                      </p:childTnLst>
                    </p:cTn>
                  </p:par>
                  <p:par>
                    <p:cTn id="39" fill="hold">
                      <p:stCondLst>
                        <p:cond delay="indefinite"/>
                      </p:stCondLst>
                      <p:childTnLst>
                        <p:par>
                          <p:cTn id="40" fill="hold">
                            <p:stCondLst>
                              <p:cond delay="0"/>
                            </p:stCondLst>
                            <p:childTnLst>
                              <p:par>
                                <p:cTn id="41" presetID="25" presetClass="entr" presetSubtype="0" fill="hold" grpId="0" nodeType="clickEffect">
                                  <p:stCondLst>
                                    <p:cond delay="0"/>
                                  </p:stCondLst>
                                  <p:childTnLst>
                                    <p:set>
                                      <p:cBhvr>
                                        <p:cTn id="42" dur="1" fill="hold">
                                          <p:stCondLst>
                                            <p:cond delay="0"/>
                                          </p:stCondLst>
                                        </p:cTn>
                                        <p:tgtEl>
                                          <p:spTgt spid="33814"/>
                                        </p:tgtEl>
                                        <p:attrNameLst>
                                          <p:attrName>style.visibility</p:attrName>
                                        </p:attrNameLst>
                                      </p:cBhvr>
                                      <p:to>
                                        <p:strVal val="visible"/>
                                      </p:to>
                                    </p:set>
                                    <p:anim calcmode="lin" valueType="num">
                                      <p:cBhvr>
                                        <p:cTn id="43" dur="500" decel="50000" fill="hold">
                                          <p:stCondLst>
                                            <p:cond delay="0"/>
                                          </p:stCondLst>
                                        </p:cTn>
                                        <p:tgtEl>
                                          <p:spTgt spid="33814"/>
                                        </p:tgtEl>
                                        <p:attrNameLst>
                                          <p:attrName>style.rotation</p:attrName>
                                        </p:attrNameLst>
                                      </p:cBhvr>
                                      <p:tavLst>
                                        <p:tav tm="0">
                                          <p:val>
                                            <p:fltVal val="-90"/>
                                          </p:val>
                                        </p:tav>
                                        <p:tav tm="100000">
                                          <p:val>
                                            <p:fltVal val="0"/>
                                          </p:val>
                                        </p:tav>
                                      </p:tavLst>
                                    </p:anim>
                                    <p:anim calcmode="lin" valueType="num">
                                      <p:cBhvr>
                                        <p:cTn id="44" dur="500" decel="50000" fill="hold">
                                          <p:stCondLst>
                                            <p:cond delay="0"/>
                                          </p:stCondLst>
                                        </p:cTn>
                                        <p:tgtEl>
                                          <p:spTgt spid="33814"/>
                                        </p:tgtEl>
                                        <p:attrNameLst>
                                          <p:attrName>ppt_w</p:attrName>
                                        </p:attrNameLst>
                                      </p:cBhvr>
                                      <p:tavLst>
                                        <p:tav tm="0">
                                          <p:val>
                                            <p:strVal val="#ppt_w"/>
                                          </p:val>
                                        </p:tav>
                                        <p:tav tm="100000">
                                          <p:val>
                                            <p:strVal val="#ppt_w*.05"/>
                                          </p:val>
                                        </p:tav>
                                      </p:tavLst>
                                    </p:anim>
                                    <p:anim calcmode="lin" valueType="num">
                                      <p:cBhvr>
                                        <p:cTn id="45" dur="500" accel="50000" fill="hold">
                                          <p:stCondLst>
                                            <p:cond delay="500"/>
                                          </p:stCondLst>
                                        </p:cTn>
                                        <p:tgtEl>
                                          <p:spTgt spid="33814"/>
                                        </p:tgtEl>
                                        <p:attrNameLst>
                                          <p:attrName>ppt_w</p:attrName>
                                        </p:attrNameLst>
                                      </p:cBhvr>
                                      <p:tavLst>
                                        <p:tav tm="0">
                                          <p:val>
                                            <p:strVal val="#ppt_w*.05"/>
                                          </p:val>
                                        </p:tav>
                                        <p:tav tm="100000">
                                          <p:val>
                                            <p:strVal val="#ppt_w"/>
                                          </p:val>
                                        </p:tav>
                                      </p:tavLst>
                                    </p:anim>
                                    <p:anim calcmode="lin" valueType="num">
                                      <p:cBhvr>
                                        <p:cTn id="46" dur="1000" fill="hold"/>
                                        <p:tgtEl>
                                          <p:spTgt spid="33814"/>
                                        </p:tgtEl>
                                        <p:attrNameLst>
                                          <p:attrName>ppt_h</p:attrName>
                                        </p:attrNameLst>
                                      </p:cBhvr>
                                      <p:tavLst>
                                        <p:tav tm="0">
                                          <p:val>
                                            <p:strVal val="#ppt_h"/>
                                          </p:val>
                                        </p:tav>
                                        <p:tav tm="100000">
                                          <p:val>
                                            <p:strVal val="#ppt_h"/>
                                          </p:val>
                                        </p:tav>
                                      </p:tavLst>
                                    </p:anim>
                                    <p:anim calcmode="lin" valueType="num">
                                      <p:cBhvr>
                                        <p:cTn id="47" dur="500" decel="50000" fill="hold">
                                          <p:stCondLst>
                                            <p:cond delay="0"/>
                                          </p:stCondLst>
                                        </p:cTn>
                                        <p:tgtEl>
                                          <p:spTgt spid="33814"/>
                                        </p:tgtEl>
                                        <p:attrNameLst>
                                          <p:attrName>ppt_x</p:attrName>
                                        </p:attrNameLst>
                                      </p:cBhvr>
                                      <p:tavLst>
                                        <p:tav tm="0">
                                          <p:val>
                                            <p:strVal val="#ppt_x+.4"/>
                                          </p:val>
                                        </p:tav>
                                        <p:tav tm="100000">
                                          <p:val>
                                            <p:strVal val="#ppt_x"/>
                                          </p:val>
                                        </p:tav>
                                      </p:tavLst>
                                    </p:anim>
                                    <p:anim calcmode="lin" valueType="num">
                                      <p:cBhvr>
                                        <p:cTn id="48" dur="500" decel="50000" fill="hold">
                                          <p:stCondLst>
                                            <p:cond delay="0"/>
                                          </p:stCondLst>
                                        </p:cTn>
                                        <p:tgtEl>
                                          <p:spTgt spid="33814"/>
                                        </p:tgtEl>
                                        <p:attrNameLst>
                                          <p:attrName>ppt_y</p:attrName>
                                        </p:attrNameLst>
                                      </p:cBhvr>
                                      <p:tavLst>
                                        <p:tav tm="0">
                                          <p:val>
                                            <p:strVal val="#ppt_y-.2"/>
                                          </p:val>
                                        </p:tav>
                                        <p:tav tm="100000">
                                          <p:val>
                                            <p:strVal val="#ppt_y+.1"/>
                                          </p:val>
                                        </p:tav>
                                      </p:tavLst>
                                    </p:anim>
                                    <p:anim calcmode="lin" valueType="num">
                                      <p:cBhvr>
                                        <p:cTn id="49" dur="500" accel="50000" fill="hold">
                                          <p:stCondLst>
                                            <p:cond delay="500"/>
                                          </p:stCondLst>
                                        </p:cTn>
                                        <p:tgtEl>
                                          <p:spTgt spid="33814"/>
                                        </p:tgtEl>
                                        <p:attrNameLst>
                                          <p:attrName>ppt_y</p:attrName>
                                        </p:attrNameLst>
                                      </p:cBhvr>
                                      <p:tavLst>
                                        <p:tav tm="0">
                                          <p:val>
                                            <p:strVal val="#ppt_y+.1"/>
                                          </p:val>
                                        </p:tav>
                                        <p:tav tm="100000">
                                          <p:val>
                                            <p:strVal val="#ppt_y"/>
                                          </p:val>
                                        </p:tav>
                                      </p:tavLst>
                                    </p:anim>
                                    <p:animEffect transition="in" filter="fade">
                                      <p:cBhvr>
                                        <p:cTn id="50" dur="1000" decel="50000">
                                          <p:stCondLst>
                                            <p:cond delay="0"/>
                                          </p:stCondLst>
                                        </p:cTn>
                                        <p:tgtEl>
                                          <p:spTgt spid="33814"/>
                                        </p:tgtEl>
                                      </p:cBhvr>
                                    </p:animEffect>
                                  </p:childTnLst>
                                </p:cTn>
                              </p:par>
                            </p:childTnLst>
                          </p:cTn>
                        </p:par>
                      </p:childTnLst>
                    </p:cTn>
                  </p:par>
                  <p:par>
                    <p:cTn id="51" fill="hold">
                      <p:stCondLst>
                        <p:cond delay="indefinite"/>
                      </p:stCondLst>
                      <p:childTnLst>
                        <p:par>
                          <p:cTn id="52" fill="hold">
                            <p:stCondLst>
                              <p:cond delay="0"/>
                            </p:stCondLst>
                            <p:childTnLst>
                              <p:par>
                                <p:cTn id="53" presetID="25" presetClass="entr" presetSubtype="0" fill="hold" grpId="0" nodeType="clickEffect">
                                  <p:stCondLst>
                                    <p:cond delay="0"/>
                                  </p:stCondLst>
                                  <p:childTnLst>
                                    <p:set>
                                      <p:cBhvr>
                                        <p:cTn id="54" dur="1" fill="hold">
                                          <p:stCondLst>
                                            <p:cond delay="0"/>
                                          </p:stCondLst>
                                        </p:cTn>
                                        <p:tgtEl>
                                          <p:spTgt spid="33815"/>
                                        </p:tgtEl>
                                        <p:attrNameLst>
                                          <p:attrName>style.visibility</p:attrName>
                                        </p:attrNameLst>
                                      </p:cBhvr>
                                      <p:to>
                                        <p:strVal val="visible"/>
                                      </p:to>
                                    </p:set>
                                    <p:anim calcmode="lin" valueType="num">
                                      <p:cBhvr>
                                        <p:cTn id="55" dur="500" decel="50000" fill="hold">
                                          <p:stCondLst>
                                            <p:cond delay="0"/>
                                          </p:stCondLst>
                                        </p:cTn>
                                        <p:tgtEl>
                                          <p:spTgt spid="33815"/>
                                        </p:tgtEl>
                                        <p:attrNameLst>
                                          <p:attrName>style.rotation</p:attrName>
                                        </p:attrNameLst>
                                      </p:cBhvr>
                                      <p:tavLst>
                                        <p:tav tm="0">
                                          <p:val>
                                            <p:fltVal val="-90"/>
                                          </p:val>
                                        </p:tav>
                                        <p:tav tm="100000">
                                          <p:val>
                                            <p:fltVal val="0"/>
                                          </p:val>
                                        </p:tav>
                                      </p:tavLst>
                                    </p:anim>
                                    <p:anim calcmode="lin" valueType="num">
                                      <p:cBhvr>
                                        <p:cTn id="56" dur="500" decel="50000" fill="hold">
                                          <p:stCondLst>
                                            <p:cond delay="0"/>
                                          </p:stCondLst>
                                        </p:cTn>
                                        <p:tgtEl>
                                          <p:spTgt spid="33815"/>
                                        </p:tgtEl>
                                        <p:attrNameLst>
                                          <p:attrName>ppt_w</p:attrName>
                                        </p:attrNameLst>
                                      </p:cBhvr>
                                      <p:tavLst>
                                        <p:tav tm="0">
                                          <p:val>
                                            <p:strVal val="#ppt_w"/>
                                          </p:val>
                                        </p:tav>
                                        <p:tav tm="100000">
                                          <p:val>
                                            <p:strVal val="#ppt_w*.05"/>
                                          </p:val>
                                        </p:tav>
                                      </p:tavLst>
                                    </p:anim>
                                    <p:anim calcmode="lin" valueType="num">
                                      <p:cBhvr>
                                        <p:cTn id="57" dur="500" accel="50000" fill="hold">
                                          <p:stCondLst>
                                            <p:cond delay="500"/>
                                          </p:stCondLst>
                                        </p:cTn>
                                        <p:tgtEl>
                                          <p:spTgt spid="33815"/>
                                        </p:tgtEl>
                                        <p:attrNameLst>
                                          <p:attrName>ppt_w</p:attrName>
                                        </p:attrNameLst>
                                      </p:cBhvr>
                                      <p:tavLst>
                                        <p:tav tm="0">
                                          <p:val>
                                            <p:strVal val="#ppt_w*.05"/>
                                          </p:val>
                                        </p:tav>
                                        <p:tav tm="100000">
                                          <p:val>
                                            <p:strVal val="#ppt_w"/>
                                          </p:val>
                                        </p:tav>
                                      </p:tavLst>
                                    </p:anim>
                                    <p:anim calcmode="lin" valueType="num">
                                      <p:cBhvr>
                                        <p:cTn id="58" dur="1000" fill="hold"/>
                                        <p:tgtEl>
                                          <p:spTgt spid="33815"/>
                                        </p:tgtEl>
                                        <p:attrNameLst>
                                          <p:attrName>ppt_h</p:attrName>
                                        </p:attrNameLst>
                                      </p:cBhvr>
                                      <p:tavLst>
                                        <p:tav tm="0">
                                          <p:val>
                                            <p:strVal val="#ppt_h"/>
                                          </p:val>
                                        </p:tav>
                                        <p:tav tm="100000">
                                          <p:val>
                                            <p:strVal val="#ppt_h"/>
                                          </p:val>
                                        </p:tav>
                                      </p:tavLst>
                                    </p:anim>
                                    <p:anim calcmode="lin" valueType="num">
                                      <p:cBhvr>
                                        <p:cTn id="59" dur="500" decel="50000" fill="hold">
                                          <p:stCondLst>
                                            <p:cond delay="0"/>
                                          </p:stCondLst>
                                        </p:cTn>
                                        <p:tgtEl>
                                          <p:spTgt spid="33815"/>
                                        </p:tgtEl>
                                        <p:attrNameLst>
                                          <p:attrName>ppt_x</p:attrName>
                                        </p:attrNameLst>
                                      </p:cBhvr>
                                      <p:tavLst>
                                        <p:tav tm="0">
                                          <p:val>
                                            <p:strVal val="#ppt_x+.4"/>
                                          </p:val>
                                        </p:tav>
                                        <p:tav tm="100000">
                                          <p:val>
                                            <p:strVal val="#ppt_x"/>
                                          </p:val>
                                        </p:tav>
                                      </p:tavLst>
                                    </p:anim>
                                    <p:anim calcmode="lin" valueType="num">
                                      <p:cBhvr>
                                        <p:cTn id="60" dur="500" decel="50000" fill="hold">
                                          <p:stCondLst>
                                            <p:cond delay="0"/>
                                          </p:stCondLst>
                                        </p:cTn>
                                        <p:tgtEl>
                                          <p:spTgt spid="33815"/>
                                        </p:tgtEl>
                                        <p:attrNameLst>
                                          <p:attrName>ppt_y</p:attrName>
                                        </p:attrNameLst>
                                      </p:cBhvr>
                                      <p:tavLst>
                                        <p:tav tm="0">
                                          <p:val>
                                            <p:strVal val="#ppt_y-.2"/>
                                          </p:val>
                                        </p:tav>
                                        <p:tav tm="100000">
                                          <p:val>
                                            <p:strVal val="#ppt_y+.1"/>
                                          </p:val>
                                        </p:tav>
                                      </p:tavLst>
                                    </p:anim>
                                    <p:anim calcmode="lin" valueType="num">
                                      <p:cBhvr>
                                        <p:cTn id="61" dur="500" accel="50000" fill="hold">
                                          <p:stCondLst>
                                            <p:cond delay="500"/>
                                          </p:stCondLst>
                                        </p:cTn>
                                        <p:tgtEl>
                                          <p:spTgt spid="33815"/>
                                        </p:tgtEl>
                                        <p:attrNameLst>
                                          <p:attrName>ppt_y</p:attrName>
                                        </p:attrNameLst>
                                      </p:cBhvr>
                                      <p:tavLst>
                                        <p:tav tm="0">
                                          <p:val>
                                            <p:strVal val="#ppt_y+.1"/>
                                          </p:val>
                                        </p:tav>
                                        <p:tav tm="100000">
                                          <p:val>
                                            <p:strVal val="#ppt_y"/>
                                          </p:val>
                                        </p:tav>
                                      </p:tavLst>
                                    </p:anim>
                                    <p:animEffect transition="in" filter="fade">
                                      <p:cBhvr>
                                        <p:cTn id="62" dur="1000" decel="50000">
                                          <p:stCondLst>
                                            <p:cond delay="0"/>
                                          </p:stCondLst>
                                        </p:cTn>
                                        <p:tgtEl>
                                          <p:spTgt spid="33815"/>
                                        </p:tgtEl>
                                      </p:cBhvr>
                                    </p:animEffect>
                                  </p:childTnLst>
                                </p:cTn>
                              </p:par>
                            </p:childTnLst>
                          </p:cTn>
                        </p:par>
                      </p:childTnLst>
                    </p:cTn>
                  </p:par>
                  <p:par>
                    <p:cTn id="63" fill="hold">
                      <p:stCondLst>
                        <p:cond delay="indefinite"/>
                      </p:stCondLst>
                      <p:childTnLst>
                        <p:par>
                          <p:cTn id="64" fill="hold">
                            <p:stCondLst>
                              <p:cond delay="0"/>
                            </p:stCondLst>
                            <p:childTnLst>
                              <p:par>
                                <p:cTn id="65" presetID="25" presetClass="entr" presetSubtype="0" fill="hold" grpId="0" nodeType="clickEffect">
                                  <p:stCondLst>
                                    <p:cond delay="0"/>
                                  </p:stCondLst>
                                  <p:childTnLst>
                                    <p:set>
                                      <p:cBhvr>
                                        <p:cTn id="66" dur="1" fill="hold">
                                          <p:stCondLst>
                                            <p:cond delay="0"/>
                                          </p:stCondLst>
                                        </p:cTn>
                                        <p:tgtEl>
                                          <p:spTgt spid="33816"/>
                                        </p:tgtEl>
                                        <p:attrNameLst>
                                          <p:attrName>style.visibility</p:attrName>
                                        </p:attrNameLst>
                                      </p:cBhvr>
                                      <p:to>
                                        <p:strVal val="visible"/>
                                      </p:to>
                                    </p:set>
                                    <p:anim calcmode="lin" valueType="num">
                                      <p:cBhvr>
                                        <p:cTn id="67" dur="500" decel="50000" fill="hold">
                                          <p:stCondLst>
                                            <p:cond delay="0"/>
                                          </p:stCondLst>
                                        </p:cTn>
                                        <p:tgtEl>
                                          <p:spTgt spid="33816"/>
                                        </p:tgtEl>
                                        <p:attrNameLst>
                                          <p:attrName>style.rotation</p:attrName>
                                        </p:attrNameLst>
                                      </p:cBhvr>
                                      <p:tavLst>
                                        <p:tav tm="0">
                                          <p:val>
                                            <p:fltVal val="-90"/>
                                          </p:val>
                                        </p:tav>
                                        <p:tav tm="100000">
                                          <p:val>
                                            <p:fltVal val="0"/>
                                          </p:val>
                                        </p:tav>
                                      </p:tavLst>
                                    </p:anim>
                                    <p:anim calcmode="lin" valueType="num">
                                      <p:cBhvr>
                                        <p:cTn id="68" dur="500" decel="50000" fill="hold">
                                          <p:stCondLst>
                                            <p:cond delay="0"/>
                                          </p:stCondLst>
                                        </p:cTn>
                                        <p:tgtEl>
                                          <p:spTgt spid="33816"/>
                                        </p:tgtEl>
                                        <p:attrNameLst>
                                          <p:attrName>ppt_w</p:attrName>
                                        </p:attrNameLst>
                                      </p:cBhvr>
                                      <p:tavLst>
                                        <p:tav tm="0">
                                          <p:val>
                                            <p:strVal val="#ppt_w"/>
                                          </p:val>
                                        </p:tav>
                                        <p:tav tm="100000">
                                          <p:val>
                                            <p:strVal val="#ppt_w*.05"/>
                                          </p:val>
                                        </p:tav>
                                      </p:tavLst>
                                    </p:anim>
                                    <p:anim calcmode="lin" valueType="num">
                                      <p:cBhvr>
                                        <p:cTn id="69" dur="500" accel="50000" fill="hold">
                                          <p:stCondLst>
                                            <p:cond delay="500"/>
                                          </p:stCondLst>
                                        </p:cTn>
                                        <p:tgtEl>
                                          <p:spTgt spid="33816"/>
                                        </p:tgtEl>
                                        <p:attrNameLst>
                                          <p:attrName>ppt_w</p:attrName>
                                        </p:attrNameLst>
                                      </p:cBhvr>
                                      <p:tavLst>
                                        <p:tav tm="0">
                                          <p:val>
                                            <p:strVal val="#ppt_w*.05"/>
                                          </p:val>
                                        </p:tav>
                                        <p:tav tm="100000">
                                          <p:val>
                                            <p:strVal val="#ppt_w"/>
                                          </p:val>
                                        </p:tav>
                                      </p:tavLst>
                                    </p:anim>
                                    <p:anim calcmode="lin" valueType="num">
                                      <p:cBhvr>
                                        <p:cTn id="70" dur="1000" fill="hold"/>
                                        <p:tgtEl>
                                          <p:spTgt spid="33816"/>
                                        </p:tgtEl>
                                        <p:attrNameLst>
                                          <p:attrName>ppt_h</p:attrName>
                                        </p:attrNameLst>
                                      </p:cBhvr>
                                      <p:tavLst>
                                        <p:tav tm="0">
                                          <p:val>
                                            <p:strVal val="#ppt_h"/>
                                          </p:val>
                                        </p:tav>
                                        <p:tav tm="100000">
                                          <p:val>
                                            <p:strVal val="#ppt_h"/>
                                          </p:val>
                                        </p:tav>
                                      </p:tavLst>
                                    </p:anim>
                                    <p:anim calcmode="lin" valueType="num">
                                      <p:cBhvr>
                                        <p:cTn id="71" dur="500" decel="50000" fill="hold">
                                          <p:stCondLst>
                                            <p:cond delay="0"/>
                                          </p:stCondLst>
                                        </p:cTn>
                                        <p:tgtEl>
                                          <p:spTgt spid="33816"/>
                                        </p:tgtEl>
                                        <p:attrNameLst>
                                          <p:attrName>ppt_x</p:attrName>
                                        </p:attrNameLst>
                                      </p:cBhvr>
                                      <p:tavLst>
                                        <p:tav tm="0">
                                          <p:val>
                                            <p:strVal val="#ppt_x+.4"/>
                                          </p:val>
                                        </p:tav>
                                        <p:tav tm="100000">
                                          <p:val>
                                            <p:strVal val="#ppt_x"/>
                                          </p:val>
                                        </p:tav>
                                      </p:tavLst>
                                    </p:anim>
                                    <p:anim calcmode="lin" valueType="num">
                                      <p:cBhvr>
                                        <p:cTn id="72" dur="500" decel="50000" fill="hold">
                                          <p:stCondLst>
                                            <p:cond delay="0"/>
                                          </p:stCondLst>
                                        </p:cTn>
                                        <p:tgtEl>
                                          <p:spTgt spid="33816"/>
                                        </p:tgtEl>
                                        <p:attrNameLst>
                                          <p:attrName>ppt_y</p:attrName>
                                        </p:attrNameLst>
                                      </p:cBhvr>
                                      <p:tavLst>
                                        <p:tav tm="0">
                                          <p:val>
                                            <p:strVal val="#ppt_y-.2"/>
                                          </p:val>
                                        </p:tav>
                                        <p:tav tm="100000">
                                          <p:val>
                                            <p:strVal val="#ppt_y+.1"/>
                                          </p:val>
                                        </p:tav>
                                      </p:tavLst>
                                    </p:anim>
                                    <p:anim calcmode="lin" valueType="num">
                                      <p:cBhvr>
                                        <p:cTn id="73" dur="500" accel="50000" fill="hold">
                                          <p:stCondLst>
                                            <p:cond delay="500"/>
                                          </p:stCondLst>
                                        </p:cTn>
                                        <p:tgtEl>
                                          <p:spTgt spid="33816"/>
                                        </p:tgtEl>
                                        <p:attrNameLst>
                                          <p:attrName>ppt_y</p:attrName>
                                        </p:attrNameLst>
                                      </p:cBhvr>
                                      <p:tavLst>
                                        <p:tav tm="0">
                                          <p:val>
                                            <p:strVal val="#ppt_y+.1"/>
                                          </p:val>
                                        </p:tav>
                                        <p:tav tm="100000">
                                          <p:val>
                                            <p:strVal val="#ppt_y"/>
                                          </p:val>
                                        </p:tav>
                                      </p:tavLst>
                                    </p:anim>
                                    <p:animEffect transition="in" filter="fade">
                                      <p:cBhvr>
                                        <p:cTn id="74" dur="1000" decel="50000">
                                          <p:stCondLst>
                                            <p:cond delay="0"/>
                                          </p:stCondLst>
                                        </p:cTn>
                                        <p:tgtEl>
                                          <p:spTgt spid="33816"/>
                                        </p:tgtEl>
                                      </p:cBhvr>
                                    </p:animEffect>
                                  </p:childTnLst>
                                </p:cTn>
                              </p:par>
                            </p:childTnLst>
                          </p:cTn>
                        </p:par>
                      </p:childTnLst>
                    </p:cTn>
                  </p:par>
                  <p:par>
                    <p:cTn id="75" fill="hold">
                      <p:stCondLst>
                        <p:cond delay="indefinite"/>
                      </p:stCondLst>
                      <p:childTnLst>
                        <p:par>
                          <p:cTn id="76" fill="hold">
                            <p:stCondLst>
                              <p:cond delay="0"/>
                            </p:stCondLst>
                            <p:childTnLst>
                              <p:par>
                                <p:cTn id="77" presetID="25" presetClass="entr" presetSubtype="0" fill="hold" grpId="0" nodeType="clickEffect">
                                  <p:stCondLst>
                                    <p:cond delay="0"/>
                                  </p:stCondLst>
                                  <p:childTnLst>
                                    <p:set>
                                      <p:cBhvr>
                                        <p:cTn id="78" dur="1" fill="hold">
                                          <p:stCondLst>
                                            <p:cond delay="0"/>
                                          </p:stCondLst>
                                        </p:cTn>
                                        <p:tgtEl>
                                          <p:spTgt spid="33817"/>
                                        </p:tgtEl>
                                        <p:attrNameLst>
                                          <p:attrName>style.visibility</p:attrName>
                                        </p:attrNameLst>
                                      </p:cBhvr>
                                      <p:to>
                                        <p:strVal val="visible"/>
                                      </p:to>
                                    </p:set>
                                    <p:anim calcmode="lin" valueType="num">
                                      <p:cBhvr>
                                        <p:cTn id="79" dur="500" decel="50000" fill="hold">
                                          <p:stCondLst>
                                            <p:cond delay="0"/>
                                          </p:stCondLst>
                                        </p:cTn>
                                        <p:tgtEl>
                                          <p:spTgt spid="33817"/>
                                        </p:tgtEl>
                                        <p:attrNameLst>
                                          <p:attrName>style.rotation</p:attrName>
                                        </p:attrNameLst>
                                      </p:cBhvr>
                                      <p:tavLst>
                                        <p:tav tm="0">
                                          <p:val>
                                            <p:fltVal val="-90"/>
                                          </p:val>
                                        </p:tav>
                                        <p:tav tm="100000">
                                          <p:val>
                                            <p:fltVal val="0"/>
                                          </p:val>
                                        </p:tav>
                                      </p:tavLst>
                                    </p:anim>
                                    <p:anim calcmode="lin" valueType="num">
                                      <p:cBhvr>
                                        <p:cTn id="80" dur="500" decel="50000" fill="hold">
                                          <p:stCondLst>
                                            <p:cond delay="0"/>
                                          </p:stCondLst>
                                        </p:cTn>
                                        <p:tgtEl>
                                          <p:spTgt spid="33817"/>
                                        </p:tgtEl>
                                        <p:attrNameLst>
                                          <p:attrName>ppt_w</p:attrName>
                                        </p:attrNameLst>
                                      </p:cBhvr>
                                      <p:tavLst>
                                        <p:tav tm="0">
                                          <p:val>
                                            <p:strVal val="#ppt_w"/>
                                          </p:val>
                                        </p:tav>
                                        <p:tav tm="100000">
                                          <p:val>
                                            <p:strVal val="#ppt_w*.05"/>
                                          </p:val>
                                        </p:tav>
                                      </p:tavLst>
                                    </p:anim>
                                    <p:anim calcmode="lin" valueType="num">
                                      <p:cBhvr>
                                        <p:cTn id="81" dur="500" accel="50000" fill="hold">
                                          <p:stCondLst>
                                            <p:cond delay="500"/>
                                          </p:stCondLst>
                                        </p:cTn>
                                        <p:tgtEl>
                                          <p:spTgt spid="33817"/>
                                        </p:tgtEl>
                                        <p:attrNameLst>
                                          <p:attrName>ppt_w</p:attrName>
                                        </p:attrNameLst>
                                      </p:cBhvr>
                                      <p:tavLst>
                                        <p:tav tm="0">
                                          <p:val>
                                            <p:strVal val="#ppt_w*.05"/>
                                          </p:val>
                                        </p:tav>
                                        <p:tav tm="100000">
                                          <p:val>
                                            <p:strVal val="#ppt_w"/>
                                          </p:val>
                                        </p:tav>
                                      </p:tavLst>
                                    </p:anim>
                                    <p:anim calcmode="lin" valueType="num">
                                      <p:cBhvr>
                                        <p:cTn id="82" dur="1000" fill="hold"/>
                                        <p:tgtEl>
                                          <p:spTgt spid="33817"/>
                                        </p:tgtEl>
                                        <p:attrNameLst>
                                          <p:attrName>ppt_h</p:attrName>
                                        </p:attrNameLst>
                                      </p:cBhvr>
                                      <p:tavLst>
                                        <p:tav tm="0">
                                          <p:val>
                                            <p:strVal val="#ppt_h"/>
                                          </p:val>
                                        </p:tav>
                                        <p:tav tm="100000">
                                          <p:val>
                                            <p:strVal val="#ppt_h"/>
                                          </p:val>
                                        </p:tav>
                                      </p:tavLst>
                                    </p:anim>
                                    <p:anim calcmode="lin" valueType="num">
                                      <p:cBhvr>
                                        <p:cTn id="83" dur="500" decel="50000" fill="hold">
                                          <p:stCondLst>
                                            <p:cond delay="0"/>
                                          </p:stCondLst>
                                        </p:cTn>
                                        <p:tgtEl>
                                          <p:spTgt spid="33817"/>
                                        </p:tgtEl>
                                        <p:attrNameLst>
                                          <p:attrName>ppt_x</p:attrName>
                                        </p:attrNameLst>
                                      </p:cBhvr>
                                      <p:tavLst>
                                        <p:tav tm="0">
                                          <p:val>
                                            <p:strVal val="#ppt_x+.4"/>
                                          </p:val>
                                        </p:tav>
                                        <p:tav tm="100000">
                                          <p:val>
                                            <p:strVal val="#ppt_x"/>
                                          </p:val>
                                        </p:tav>
                                      </p:tavLst>
                                    </p:anim>
                                    <p:anim calcmode="lin" valueType="num">
                                      <p:cBhvr>
                                        <p:cTn id="84" dur="500" decel="50000" fill="hold">
                                          <p:stCondLst>
                                            <p:cond delay="0"/>
                                          </p:stCondLst>
                                        </p:cTn>
                                        <p:tgtEl>
                                          <p:spTgt spid="33817"/>
                                        </p:tgtEl>
                                        <p:attrNameLst>
                                          <p:attrName>ppt_y</p:attrName>
                                        </p:attrNameLst>
                                      </p:cBhvr>
                                      <p:tavLst>
                                        <p:tav tm="0">
                                          <p:val>
                                            <p:strVal val="#ppt_y-.2"/>
                                          </p:val>
                                        </p:tav>
                                        <p:tav tm="100000">
                                          <p:val>
                                            <p:strVal val="#ppt_y+.1"/>
                                          </p:val>
                                        </p:tav>
                                      </p:tavLst>
                                    </p:anim>
                                    <p:anim calcmode="lin" valueType="num">
                                      <p:cBhvr>
                                        <p:cTn id="85" dur="500" accel="50000" fill="hold">
                                          <p:stCondLst>
                                            <p:cond delay="500"/>
                                          </p:stCondLst>
                                        </p:cTn>
                                        <p:tgtEl>
                                          <p:spTgt spid="33817"/>
                                        </p:tgtEl>
                                        <p:attrNameLst>
                                          <p:attrName>ppt_y</p:attrName>
                                        </p:attrNameLst>
                                      </p:cBhvr>
                                      <p:tavLst>
                                        <p:tav tm="0">
                                          <p:val>
                                            <p:strVal val="#ppt_y+.1"/>
                                          </p:val>
                                        </p:tav>
                                        <p:tav tm="100000">
                                          <p:val>
                                            <p:strVal val="#ppt_y"/>
                                          </p:val>
                                        </p:tav>
                                      </p:tavLst>
                                    </p:anim>
                                    <p:animEffect transition="in" filter="fade">
                                      <p:cBhvr>
                                        <p:cTn id="86" dur="1000" decel="50000">
                                          <p:stCondLst>
                                            <p:cond delay="0"/>
                                          </p:stCondLst>
                                        </p:cTn>
                                        <p:tgtEl>
                                          <p:spTgt spid="33817"/>
                                        </p:tgtEl>
                                      </p:cBhvr>
                                    </p:animEffect>
                                  </p:childTnLst>
                                </p:cTn>
                              </p:par>
                            </p:childTnLst>
                          </p:cTn>
                        </p:par>
                      </p:childTnLst>
                    </p:cTn>
                  </p:par>
                  <p:par>
                    <p:cTn id="87" fill="hold">
                      <p:stCondLst>
                        <p:cond delay="indefinite"/>
                      </p:stCondLst>
                      <p:childTnLst>
                        <p:par>
                          <p:cTn id="88" fill="hold">
                            <p:stCondLst>
                              <p:cond delay="0"/>
                            </p:stCondLst>
                            <p:childTnLst>
                              <p:par>
                                <p:cTn id="89" presetID="25" presetClass="entr" presetSubtype="0" fill="hold" grpId="0" nodeType="clickEffect">
                                  <p:stCondLst>
                                    <p:cond delay="0"/>
                                  </p:stCondLst>
                                  <p:childTnLst>
                                    <p:set>
                                      <p:cBhvr>
                                        <p:cTn id="90" dur="1" fill="hold">
                                          <p:stCondLst>
                                            <p:cond delay="0"/>
                                          </p:stCondLst>
                                        </p:cTn>
                                        <p:tgtEl>
                                          <p:spTgt spid="33818"/>
                                        </p:tgtEl>
                                        <p:attrNameLst>
                                          <p:attrName>style.visibility</p:attrName>
                                        </p:attrNameLst>
                                      </p:cBhvr>
                                      <p:to>
                                        <p:strVal val="visible"/>
                                      </p:to>
                                    </p:set>
                                    <p:anim calcmode="lin" valueType="num">
                                      <p:cBhvr>
                                        <p:cTn id="91" dur="500" decel="50000" fill="hold">
                                          <p:stCondLst>
                                            <p:cond delay="0"/>
                                          </p:stCondLst>
                                        </p:cTn>
                                        <p:tgtEl>
                                          <p:spTgt spid="33818"/>
                                        </p:tgtEl>
                                        <p:attrNameLst>
                                          <p:attrName>style.rotation</p:attrName>
                                        </p:attrNameLst>
                                      </p:cBhvr>
                                      <p:tavLst>
                                        <p:tav tm="0">
                                          <p:val>
                                            <p:fltVal val="-90"/>
                                          </p:val>
                                        </p:tav>
                                        <p:tav tm="100000">
                                          <p:val>
                                            <p:fltVal val="0"/>
                                          </p:val>
                                        </p:tav>
                                      </p:tavLst>
                                    </p:anim>
                                    <p:anim calcmode="lin" valueType="num">
                                      <p:cBhvr>
                                        <p:cTn id="92" dur="500" decel="50000" fill="hold">
                                          <p:stCondLst>
                                            <p:cond delay="0"/>
                                          </p:stCondLst>
                                        </p:cTn>
                                        <p:tgtEl>
                                          <p:spTgt spid="33818"/>
                                        </p:tgtEl>
                                        <p:attrNameLst>
                                          <p:attrName>ppt_w</p:attrName>
                                        </p:attrNameLst>
                                      </p:cBhvr>
                                      <p:tavLst>
                                        <p:tav tm="0">
                                          <p:val>
                                            <p:strVal val="#ppt_w"/>
                                          </p:val>
                                        </p:tav>
                                        <p:tav tm="100000">
                                          <p:val>
                                            <p:strVal val="#ppt_w*.05"/>
                                          </p:val>
                                        </p:tav>
                                      </p:tavLst>
                                    </p:anim>
                                    <p:anim calcmode="lin" valueType="num">
                                      <p:cBhvr>
                                        <p:cTn id="93" dur="500" accel="50000" fill="hold">
                                          <p:stCondLst>
                                            <p:cond delay="500"/>
                                          </p:stCondLst>
                                        </p:cTn>
                                        <p:tgtEl>
                                          <p:spTgt spid="33818"/>
                                        </p:tgtEl>
                                        <p:attrNameLst>
                                          <p:attrName>ppt_w</p:attrName>
                                        </p:attrNameLst>
                                      </p:cBhvr>
                                      <p:tavLst>
                                        <p:tav tm="0">
                                          <p:val>
                                            <p:strVal val="#ppt_w*.05"/>
                                          </p:val>
                                        </p:tav>
                                        <p:tav tm="100000">
                                          <p:val>
                                            <p:strVal val="#ppt_w"/>
                                          </p:val>
                                        </p:tav>
                                      </p:tavLst>
                                    </p:anim>
                                    <p:anim calcmode="lin" valueType="num">
                                      <p:cBhvr>
                                        <p:cTn id="94" dur="1000" fill="hold"/>
                                        <p:tgtEl>
                                          <p:spTgt spid="33818"/>
                                        </p:tgtEl>
                                        <p:attrNameLst>
                                          <p:attrName>ppt_h</p:attrName>
                                        </p:attrNameLst>
                                      </p:cBhvr>
                                      <p:tavLst>
                                        <p:tav tm="0">
                                          <p:val>
                                            <p:strVal val="#ppt_h"/>
                                          </p:val>
                                        </p:tav>
                                        <p:tav tm="100000">
                                          <p:val>
                                            <p:strVal val="#ppt_h"/>
                                          </p:val>
                                        </p:tav>
                                      </p:tavLst>
                                    </p:anim>
                                    <p:anim calcmode="lin" valueType="num">
                                      <p:cBhvr>
                                        <p:cTn id="95" dur="500" decel="50000" fill="hold">
                                          <p:stCondLst>
                                            <p:cond delay="0"/>
                                          </p:stCondLst>
                                        </p:cTn>
                                        <p:tgtEl>
                                          <p:spTgt spid="33818"/>
                                        </p:tgtEl>
                                        <p:attrNameLst>
                                          <p:attrName>ppt_x</p:attrName>
                                        </p:attrNameLst>
                                      </p:cBhvr>
                                      <p:tavLst>
                                        <p:tav tm="0">
                                          <p:val>
                                            <p:strVal val="#ppt_x+.4"/>
                                          </p:val>
                                        </p:tav>
                                        <p:tav tm="100000">
                                          <p:val>
                                            <p:strVal val="#ppt_x"/>
                                          </p:val>
                                        </p:tav>
                                      </p:tavLst>
                                    </p:anim>
                                    <p:anim calcmode="lin" valueType="num">
                                      <p:cBhvr>
                                        <p:cTn id="96" dur="500" decel="50000" fill="hold">
                                          <p:stCondLst>
                                            <p:cond delay="0"/>
                                          </p:stCondLst>
                                        </p:cTn>
                                        <p:tgtEl>
                                          <p:spTgt spid="33818"/>
                                        </p:tgtEl>
                                        <p:attrNameLst>
                                          <p:attrName>ppt_y</p:attrName>
                                        </p:attrNameLst>
                                      </p:cBhvr>
                                      <p:tavLst>
                                        <p:tav tm="0">
                                          <p:val>
                                            <p:strVal val="#ppt_y-.2"/>
                                          </p:val>
                                        </p:tav>
                                        <p:tav tm="100000">
                                          <p:val>
                                            <p:strVal val="#ppt_y+.1"/>
                                          </p:val>
                                        </p:tav>
                                      </p:tavLst>
                                    </p:anim>
                                    <p:anim calcmode="lin" valueType="num">
                                      <p:cBhvr>
                                        <p:cTn id="97" dur="500" accel="50000" fill="hold">
                                          <p:stCondLst>
                                            <p:cond delay="500"/>
                                          </p:stCondLst>
                                        </p:cTn>
                                        <p:tgtEl>
                                          <p:spTgt spid="33818"/>
                                        </p:tgtEl>
                                        <p:attrNameLst>
                                          <p:attrName>ppt_y</p:attrName>
                                        </p:attrNameLst>
                                      </p:cBhvr>
                                      <p:tavLst>
                                        <p:tav tm="0">
                                          <p:val>
                                            <p:strVal val="#ppt_y+.1"/>
                                          </p:val>
                                        </p:tav>
                                        <p:tav tm="100000">
                                          <p:val>
                                            <p:strVal val="#ppt_y"/>
                                          </p:val>
                                        </p:tav>
                                      </p:tavLst>
                                    </p:anim>
                                    <p:animEffect transition="in" filter="fade">
                                      <p:cBhvr>
                                        <p:cTn id="98" dur="1000" decel="50000">
                                          <p:stCondLst>
                                            <p:cond delay="0"/>
                                          </p:stCondLst>
                                        </p:cTn>
                                        <p:tgtEl>
                                          <p:spTgt spid="33818"/>
                                        </p:tgtEl>
                                      </p:cBhvr>
                                    </p:animEffect>
                                  </p:childTnLst>
                                </p:cTn>
                              </p:par>
                            </p:childTnLst>
                          </p:cTn>
                        </p:par>
                      </p:childTnLst>
                    </p:cTn>
                  </p:par>
                  <p:par>
                    <p:cTn id="99" fill="hold">
                      <p:stCondLst>
                        <p:cond delay="indefinite"/>
                      </p:stCondLst>
                      <p:childTnLst>
                        <p:par>
                          <p:cTn id="100" fill="hold">
                            <p:stCondLst>
                              <p:cond delay="0"/>
                            </p:stCondLst>
                            <p:childTnLst>
                              <p:par>
                                <p:cTn id="101" presetID="25" presetClass="entr" presetSubtype="0" fill="hold" grpId="0" nodeType="clickEffect">
                                  <p:stCondLst>
                                    <p:cond delay="0"/>
                                  </p:stCondLst>
                                  <p:childTnLst>
                                    <p:set>
                                      <p:cBhvr>
                                        <p:cTn id="102" dur="1" fill="hold">
                                          <p:stCondLst>
                                            <p:cond delay="0"/>
                                          </p:stCondLst>
                                        </p:cTn>
                                        <p:tgtEl>
                                          <p:spTgt spid="33819"/>
                                        </p:tgtEl>
                                        <p:attrNameLst>
                                          <p:attrName>style.visibility</p:attrName>
                                        </p:attrNameLst>
                                      </p:cBhvr>
                                      <p:to>
                                        <p:strVal val="visible"/>
                                      </p:to>
                                    </p:set>
                                    <p:anim calcmode="lin" valueType="num">
                                      <p:cBhvr>
                                        <p:cTn id="103" dur="500" decel="50000" fill="hold">
                                          <p:stCondLst>
                                            <p:cond delay="0"/>
                                          </p:stCondLst>
                                        </p:cTn>
                                        <p:tgtEl>
                                          <p:spTgt spid="33819"/>
                                        </p:tgtEl>
                                        <p:attrNameLst>
                                          <p:attrName>style.rotation</p:attrName>
                                        </p:attrNameLst>
                                      </p:cBhvr>
                                      <p:tavLst>
                                        <p:tav tm="0">
                                          <p:val>
                                            <p:fltVal val="-90"/>
                                          </p:val>
                                        </p:tav>
                                        <p:tav tm="100000">
                                          <p:val>
                                            <p:fltVal val="0"/>
                                          </p:val>
                                        </p:tav>
                                      </p:tavLst>
                                    </p:anim>
                                    <p:anim calcmode="lin" valueType="num">
                                      <p:cBhvr>
                                        <p:cTn id="104" dur="500" decel="50000" fill="hold">
                                          <p:stCondLst>
                                            <p:cond delay="0"/>
                                          </p:stCondLst>
                                        </p:cTn>
                                        <p:tgtEl>
                                          <p:spTgt spid="33819"/>
                                        </p:tgtEl>
                                        <p:attrNameLst>
                                          <p:attrName>ppt_w</p:attrName>
                                        </p:attrNameLst>
                                      </p:cBhvr>
                                      <p:tavLst>
                                        <p:tav tm="0">
                                          <p:val>
                                            <p:strVal val="#ppt_w"/>
                                          </p:val>
                                        </p:tav>
                                        <p:tav tm="100000">
                                          <p:val>
                                            <p:strVal val="#ppt_w*.05"/>
                                          </p:val>
                                        </p:tav>
                                      </p:tavLst>
                                    </p:anim>
                                    <p:anim calcmode="lin" valueType="num">
                                      <p:cBhvr>
                                        <p:cTn id="105" dur="500" accel="50000" fill="hold">
                                          <p:stCondLst>
                                            <p:cond delay="500"/>
                                          </p:stCondLst>
                                        </p:cTn>
                                        <p:tgtEl>
                                          <p:spTgt spid="33819"/>
                                        </p:tgtEl>
                                        <p:attrNameLst>
                                          <p:attrName>ppt_w</p:attrName>
                                        </p:attrNameLst>
                                      </p:cBhvr>
                                      <p:tavLst>
                                        <p:tav tm="0">
                                          <p:val>
                                            <p:strVal val="#ppt_w*.05"/>
                                          </p:val>
                                        </p:tav>
                                        <p:tav tm="100000">
                                          <p:val>
                                            <p:strVal val="#ppt_w"/>
                                          </p:val>
                                        </p:tav>
                                      </p:tavLst>
                                    </p:anim>
                                    <p:anim calcmode="lin" valueType="num">
                                      <p:cBhvr>
                                        <p:cTn id="106" dur="1000" fill="hold"/>
                                        <p:tgtEl>
                                          <p:spTgt spid="33819"/>
                                        </p:tgtEl>
                                        <p:attrNameLst>
                                          <p:attrName>ppt_h</p:attrName>
                                        </p:attrNameLst>
                                      </p:cBhvr>
                                      <p:tavLst>
                                        <p:tav tm="0">
                                          <p:val>
                                            <p:strVal val="#ppt_h"/>
                                          </p:val>
                                        </p:tav>
                                        <p:tav tm="100000">
                                          <p:val>
                                            <p:strVal val="#ppt_h"/>
                                          </p:val>
                                        </p:tav>
                                      </p:tavLst>
                                    </p:anim>
                                    <p:anim calcmode="lin" valueType="num">
                                      <p:cBhvr>
                                        <p:cTn id="107" dur="500" decel="50000" fill="hold">
                                          <p:stCondLst>
                                            <p:cond delay="0"/>
                                          </p:stCondLst>
                                        </p:cTn>
                                        <p:tgtEl>
                                          <p:spTgt spid="33819"/>
                                        </p:tgtEl>
                                        <p:attrNameLst>
                                          <p:attrName>ppt_x</p:attrName>
                                        </p:attrNameLst>
                                      </p:cBhvr>
                                      <p:tavLst>
                                        <p:tav tm="0">
                                          <p:val>
                                            <p:strVal val="#ppt_x+.4"/>
                                          </p:val>
                                        </p:tav>
                                        <p:tav tm="100000">
                                          <p:val>
                                            <p:strVal val="#ppt_x"/>
                                          </p:val>
                                        </p:tav>
                                      </p:tavLst>
                                    </p:anim>
                                    <p:anim calcmode="lin" valueType="num">
                                      <p:cBhvr>
                                        <p:cTn id="108" dur="500" decel="50000" fill="hold">
                                          <p:stCondLst>
                                            <p:cond delay="0"/>
                                          </p:stCondLst>
                                        </p:cTn>
                                        <p:tgtEl>
                                          <p:spTgt spid="33819"/>
                                        </p:tgtEl>
                                        <p:attrNameLst>
                                          <p:attrName>ppt_y</p:attrName>
                                        </p:attrNameLst>
                                      </p:cBhvr>
                                      <p:tavLst>
                                        <p:tav tm="0">
                                          <p:val>
                                            <p:strVal val="#ppt_y-.2"/>
                                          </p:val>
                                        </p:tav>
                                        <p:tav tm="100000">
                                          <p:val>
                                            <p:strVal val="#ppt_y+.1"/>
                                          </p:val>
                                        </p:tav>
                                      </p:tavLst>
                                    </p:anim>
                                    <p:anim calcmode="lin" valueType="num">
                                      <p:cBhvr>
                                        <p:cTn id="109" dur="500" accel="50000" fill="hold">
                                          <p:stCondLst>
                                            <p:cond delay="500"/>
                                          </p:stCondLst>
                                        </p:cTn>
                                        <p:tgtEl>
                                          <p:spTgt spid="33819"/>
                                        </p:tgtEl>
                                        <p:attrNameLst>
                                          <p:attrName>ppt_y</p:attrName>
                                        </p:attrNameLst>
                                      </p:cBhvr>
                                      <p:tavLst>
                                        <p:tav tm="0">
                                          <p:val>
                                            <p:strVal val="#ppt_y+.1"/>
                                          </p:val>
                                        </p:tav>
                                        <p:tav tm="100000">
                                          <p:val>
                                            <p:strVal val="#ppt_y"/>
                                          </p:val>
                                        </p:tav>
                                      </p:tavLst>
                                    </p:anim>
                                    <p:animEffect transition="in" filter="fade">
                                      <p:cBhvr>
                                        <p:cTn id="110" dur="1000" decel="50000">
                                          <p:stCondLst>
                                            <p:cond delay="0"/>
                                          </p:stCondLst>
                                        </p:cTn>
                                        <p:tgtEl>
                                          <p:spTgt spid="338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11" grpId="0" animBg="1"/>
      <p:bldP spid="33812" grpId="0" animBg="1"/>
      <p:bldP spid="33813" grpId="0" animBg="1"/>
      <p:bldP spid="33814" grpId="0" animBg="1"/>
      <p:bldP spid="33815" grpId="0" animBg="1"/>
      <p:bldP spid="33816" grpId="0" animBg="1"/>
      <p:bldP spid="33817" grpId="0" animBg="1"/>
      <p:bldP spid="33818" grpId="0" animBg="1"/>
      <p:bldP spid="3381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img27.jpg"/>
          <p:cNvPicPr>
            <a:picLocks noChangeAspect="1"/>
          </p:cNvPicPr>
          <p:nvPr/>
        </p:nvPicPr>
        <p:blipFill>
          <a:blip r:embed="rId2"/>
          <a:stretch>
            <a:fillRect/>
          </a:stretch>
        </p:blipFill>
        <p:spPr>
          <a:xfrm>
            <a:off x="0" y="0"/>
            <a:ext cx="9144000" cy="6858000"/>
          </a:xfrm>
          <a:prstGeom prst="rect">
            <a:avLst/>
          </a:prstGeom>
        </p:spPr>
      </p:pic>
      <p:sp>
        <p:nvSpPr>
          <p:cNvPr id="34818" name="Rectangle 2"/>
          <p:cNvSpPr>
            <a:spLocks noGrp="1"/>
          </p:cNvSpPr>
          <p:nvPr>
            <p:ph type="title" idx="4294967295"/>
          </p:nvPr>
        </p:nvSpPr>
        <p:spPr bwMode="auto">
          <a:xfrm>
            <a:off x="684213" y="274638"/>
            <a:ext cx="8250237" cy="706437"/>
          </a:xfrm>
          <a:noFill/>
        </p:spPr>
        <p:txBody>
          <a:bodyPr vert="horz" wrap="square" lIns="91440" tIns="45720" rIns="91440" bIns="45720" numCol="1" anchorCtr="0" compatLnSpc="1">
            <a:prstTxWarp prst="textNoShape">
              <a:avLst/>
            </a:prstTxWarp>
          </a:bodyPr>
          <a:lstStyle/>
          <a:p>
            <a:pPr algn="ctr" eaLnBrk="1" hangingPunct="1"/>
            <a:r>
              <a:rPr lang="ru-RU" sz="3900" b="1" dirty="0" smtClean="0">
                <a:effectLst/>
              </a:rPr>
              <a:t>МЕТОДЫ РАЗВИТИЯ РЕЧИ</a:t>
            </a:r>
          </a:p>
        </p:txBody>
      </p:sp>
      <p:sp>
        <p:nvSpPr>
          <p:cNvPr id="34819" name="Rectangle 3"/>
          <p:cNvSpPr>
            <a:spLocks noChangeArrowheads="1"/>
          </p:cNvSpPr>
          <p:nvPr/>
        </p:nvSpPr>
        <p:spPr bwMode="auto">
          <a:xfrm>
            <a:off x="250825" y="1052513"/>
            <a:ext cx="2952750" cy="5256212"/>
          </a:xfrm>
          <a:prstGeom prst="rect">
            <a:avLst/>
          </a:prstGeom>
          <a:solidFill>
            <a:schemeClr val="bg2"/>
          </a:solidFill>
          <a:ln w="9525">
            <a:solidFill>
              <a:schemeClr val="tx1"/>
            </a:solidFill>
            <a:miter lim="800000"/>
            <a:headEnd/>
            <a:tailEnd/>
          </a:ln>
        </p:spPr>
        <p:txBody>
          <a:bodyPr wrap="none" anchor="ctr"/>
          <a:lstStyle/>
          <a:p>
            <a:pPr marL="342900" indent="-342900"/>
            <a:r>
              <a:rPr lang="ru-RU" sz="2000" b="1" dirty="0"/>
              <a:t>НАГЛЯДНЫЕ:</a:t>
            </a:r>
          </a:p>
          <a:p>
            <a:pPr marL="342900" indent="-342900">
              <a:buFontTx/>
              <a:buAutoNum type="arabicPeriod"/>
            </a:pPr>
            <a:r>
              <a:rPr lang="ru-RU" sz="1400" b="1" i="1" u="sng" dirty="0"/>
              <a:t>НЕПОСРЕДСТВЕННЫЕ</a:t>
            </a:r>
          </a:p>
          <a:p>
            <a:pPr marL="342900" indent="-342900"/>
            <a:r>
              <a:rPr lang="ru-RU" sz="1600" b="1" i="1" dirty="0" smtClean="0"/>
              <a:t>метод </a:t>
            </a:r>
            <a:r>
              <a:rPr lang="ru-RU" sz="1600" b="1" i="1" dirty="0"/>
              <a:t>наблюдения </a:t>
            </a:r>
          </a:p>
          <a:p>
            <a:pPr marL="342900" indent="-342900"/>
            <a:r>
              <a:rPr lang="ru-RU" sz="1600" b="1" i="1" dirty="0"/>
              <a:t>и его</a:t>
            </a:r>
          </a:p>
          <a:p>
            <a:pPr marL="342900" indent="-342900"/>
            <a:r>
              <a:rPr lang="ru-RU" sz="1600" b="1" i="1" dirty="0"/>
              <a:t> разновидности: </a:t>
            </a:r>
          </a:p>
          <a:p>
            <a:pPr marL="342900" indent="-342900"/>
            <a:r>
              <a:rPr lang="ru-RU" sz="1600" b="1" i="1" dirty="0"/>
              <a:t>экскурсии, осмотры </a:t>
            </a:r>
          </a:p>
          <a:p>
            <a:pPr marL="342900" indent="-342900"/>
            <a:r>
              <a:rPr lang="ru-RU" sz="1600" b="1" i="1" dirty="0"/>
              <a:t>помещения, </a:t>
            </a:r>
          </a:p>
          <a:p>
            <a:pPr marL="342900" indent="-342900"/>
            <a:r>
              <a:rPr lang="ru-RU" sz="1600" b="1" i="1" dirty="0"/>
              <a:t>рассматривание </a:t>
            </a:r>
          </a:p>
          <a:p>
            <a:pPr marL="342900" indent="-342900"/>
            <a:r>
              <a:rPr lang="ru-RU" sz="1600" b="1" i="1" dirty="0"/>
              <a:t>натуральных</a:t>
            </a:r>
          </a:p>
          <a:p>
            <a:pPr marL="342900" indent="-342900"/>
            <a:r>
              <a:rPr lang="ru-RU" sz="1600" b="1" i="1" dirty="0" smtClean="0"/>
              <a:t>Предметов</a:t>
            </a:r>
            <a:r>
              <a:rPr lang="en-US" sz="1600" b="1" i="1" dirty="0" smtClean="0"/>
              <a:t>/</a:t>
            </a:r>
            <a:endParaRPr lang="ru-RU" sz="1600" b="1" i="1" dirty="0"/>
          </a:p>
          <a:p>
            <a:pPr marL="342900" indent="-342900"/>
            <a:r>
              <a:rPr lang="ru-RU" sz="1600" b="1" i="1" dirty="0"/>
              <a:t>2.</a:t>
            </a:r>
            <a:r>
              <a:rPr lang="ru-RU" sz="1600" b="1" i="1" u="sng" dirty="0"/>
              <a:t> ОПОСРЕДОВАННЫЕ</a:t>
            </a:r>
            <a:r>
              <a:rPr lang="ru-RU" sz="1600" b="1" i="1" dirty="0"/>
              <a:t> </a:t>
            </a:r>
          </a:p>
          <a:p>
            <a:pPr marL="342900" indent="-342900"/>
            <a:r>
              <a:rPr lang="ru-RU" sz="1600" b="1" i="1" dirty="0" smtClean="0"/>
              <a:t>с </a:t>
            </a:r>
            <a:r>
              <a:rPr lang="ru-RU" sz="1600" b="1" i="1" dirty="0"/>
              <a:t>использованием</a:t>
            </a:r>
          </a:p>
          <a:p>
            <a:pPr marL="342900" indent="-342900"/>
            <a:r>
              <a:rPr lang="ru-RU" sz="1600" b="1" i="1" dirty="0"/>
              <a:t>изобразительной </a:t>
            </a:r>
          </a:p>
          <a:p>
            <a:pPr marL="342900" indent="-342900"/>
            <a:r>
              <a:rPr lang="ru-RU" sz="1600" b="1" i="1" dirty="0"/>
              <a:t>наглядности: </a:t>
            </a:r>
          </a:p>
          <a:p>
            <a:pPr marL="342900" indent="-342900"/>
            <a:r>
              <a:rPr lang="ru-RU" sz="1600" b="1" i="1" dirty="0"/>
              <a:t> рассматривание</a:t>
            </a:r>
          </a:p>
          <a:p>
            <a:pPr marL="342900" indent="-342900"/>
            <a:r>
              <a:rPr lang="ru-RU" sz="1600" b="1" i="1" dirty="0"/>
              <a:t> игрушек, картин, </a:t>
            </a:r>
          </a:p>
          <a:p>
            <a:pPr marL="342900" indent="-342900"/>
            <a:r>
              <a:rPr lang="ru-RU" sz="1600" b="1" i="1" dirty="0"/>
              <a:t>фотографий, описание </a:t>
            </a:r>
          </a:p>
          <a:p>
            <a:pPr marL="342900" indent="-342900"/>
            <a:r>
              <a:rPr lang="ru-RU" sz="1600" b="1" i="1" dirty="0"/>
              <a:t>картин и игрушек, </a:t>
            </a:r>
          </a:p>
          <a:p>
            <a:pPr marL="342900" indent="-342900"/>
            <a:r>
              <a:rPr lang="ru-RU" sz="1600" b="1" i="1" dirty="0"/>
              <a:t>рассказывание </a:t>
            </a:r>
          </a:p>
          <a:p>
            <a:pPr marL="342900" indent="-342900"/>
            <a:r>
              <a:rPr lang="ru-RU" sz="1600" b="1" i="1" dirty="0"/>
              <a:t>по игрушкам и</a:t>
            </a:r>
          </a:p>
          <a:p>
            <a:pPr marL="342900" indent="-342900"/>
            <a:r>
              <a:rPr lang="ru-RU" sz="1600" b="1" i="1" dirty="0"/>
              <a:t> </a:t>
            </a:r>
            <a:r>
              <a:rPr lang="ru-RU" sz="1600" b="1" i="1" dirty="0" smtClean="0"/>
              <a:t>картинам</a:t>
            </a:r>
            <a:r>
              <a:rPr lang="en-US" sz="1600" b="1" i="1" dirty="0" smtClean="0"/>
              <a:t>/</a:t>
            </a:r>
            <a:r>
              <a:rPr lang="ru-RU" sz="1600" dirty="0" smtClean="0"/>
              <a:t> </a:t>
            </a:r>
            <a:endParaRPr lang="ru-RU" sz="1600" dirty="0"/>
          </a:p>
        </p:txBody>
      </p:sp>
      <p:sp>
        <p:nvSpPr>
          <p:cNvPr id="34820" name="Rectangle 4"/>
          <p:cNvSpPr>
            <a:spLocks noChangeArrowheads="1"/>
          </p:cNvSpPr>
          <p:nvPr/>
        </p:nvSpPr>
        <p:spPr bwMode="auto">
          <a:xfrm>
            <a:off x="6372225" y="1125538"/>
            <a:ext cx="2449513" cy="4537075"/>
          </a:xfrm>
          <a:prstGeom prst="rect">
            <a:avLst/>
          </a:prstGeom>
          <a:solidFill>
            <a:schemeClr val="bg2"/>
          </a:solidFill>
          <a:ln w="9525">
            <a:solidFill>
              <a:schemeClr val="tx1"/>
            </a:solidFill>
            <a:miter lim="800000"/>
            <a:headEnd/>
            <a:tailEnd/>
          </a:ln>
        </p:spPr>
        <p:txBody>
          <a:bodyPr wrap="none" anchor="ctr"/>
          <a:lstStyle/>
          <a:p>
            <a:r>
              <a:rPr lang="ru-RU" sz="2000" b="1" dirty="0"/>
              <a:t>ПРАКТИЧЕСКИЕ:</a:t>
            </a:r>
          </a:p>
          <a:p>
            <a:r>
              <a:rPr lang="en-US" b="1" i="1" dirty="0" smtClean="0"/>
              <a:t>-</a:t>
            </a:r>
            <a:r>
              <a:rPr lang="ru-RU" b="1" i="1" dirty="0" smtClean="0"/>
              <a:t>дидактические </a:t>
            </a:r>
            <a:endParaRPr lang="ru-RU" b="1" i="1" dirty="0"/>
          </a:p>
          <a:p>
            <a:r>
              <a:rPr lang="ru-RU" b="1" i="1" dirty="0"/>
              <a:t>игры, </a:t>
            </a:r>
          </a:p>
          <a:p>
            <a:r>
              <a:rPr lang="en-US" b="1" i="1" dirty="0" smtClean="0"/>
              <a:t>-</a:t>
            </a:r>
            <a:r>
              <a:rPr lang="ru-RU" b="1" i="1" dirty="0" smtClean="0"/>
              <a:t>игры-</a:t>
            </a:r>
            <a:endParaRPr lang="ru-RU" b="1" i="1" dirty="0"/>
          </a:p>
          <a:p>
            <a:r>
              <a:rPr lang="ru-RU" b="1" i="1" dirty="0"/>
              <a:t>драматизации,</a:t>
            </a:r>
          </a:p>
          <a:p>
            <a:r>
              <a:rPr lang="en-US" b="1" i="1" dirty="0" smtClean="0"/>
              <a:t>-</a:t>
            </a:r>
            <a:r>
              <a:rPr lang="ru-RU" b="1" i="1" dirty="0" smtClean="0"/>
              <a:t>инсценировки</a:t>
            </a:r>
            <a:r>
              <a:rPr lang="ru-RU" b="1" i="1" dirty="0"/>
              <a:t>,</a:t>
            </a:r>
          </a:p>
          <a:p>
            <a:r>
              <a:rPr lang="en-US" b="1" i="1" dirty="0" smtClean="0"/>
              <a:t>-</a:t>
            </a:r>
            <a:r>
              <a:rPr lang="ru-RU" b="1" i="1" dirty="0" smtClean="0"/>
              <a:t>пластические </a:t>
            </a:r>
            <a:endParaRPr lang="ru-RU" b="1" i="1" dirty="0"/>
          </a:p>
          <a:p>
            <a:r>
              <a:rPr lang="ru-RU" b="1" i="1" dirty="0"/>
              <a:t>этюды,</a:t>
            </a:r>
          </a:p>
          <a:p>
            <a:r>
              <a:rPr lang="en-US" b="1" i="1" dirty="0" smtClean="0"/>
              <a:t>-</a:t>
            </a:r>
            <a:r>
              <a:rPr lang="ru-RU" b="1" i="1" dirty="0" smtClean="0"/>
              <a:t>дидактические </a:t>
            </a:r>
            <a:endParaRPr lang="ru-RU" b="1" i="1" dirty="0"/>
          </a:p>
          <a:p>
            <a:r>
              <a:rPr lang="ru-RU" b="1" i="1" dirty="0"/>
              <a:t>упражнения,</a:t>
            </a:r>
          </a:p>
          <a:p>
            <a:r>
              <a:rPr lang="en-US" b="1" i="1" dirty="0" smtClean="0"/>
              <a:t>-</a:t>
            </a:r>
            <a:r>
              <a:rPr lang="ru-RU" b="1" i="1" dirty="0" smtClean="0"/>
              <a:t>хороводные</a:t>
            </a:r>
            <a:endParaRPr lang="ru-RU" b="1" i="1" dirty="0"/>
          </a:p>
          <a:p>
            <a:r>
              <a:rPr lang="ru-RU" b="1" i="1" dirty="0" smtClean="0"/>
              <a:t>игры</a:t>
            </a:r>
            <a:r>
              <a:rPr lang="en-US" b="1" i="1" dirty="0" smtClean="0"/>
              <a:t>.</a:t>
            </a:r>
            <a:endParaRPr lang="ru-RU" b="1" i="1" dirty="0"/>
          </a:p>
        </p:txBody>
      </p:sp>
      <p:sp>
        <p:nvSpPr>
          <p:cNvPr id="34822" name="Rectangle 6"/>
          <p:cNvSpPr>
            <a:spLocks noChangeArrowheads="1"/>
          </p:cNvSpPr>
          <p:nvPr/>
        </p:nvSpPr>
        <p:spPr bwMode="auto">
          <a:xfrm>
            <a:off x="3492500" y="1125538"/>
            <a:ext cx="2449513" cy="4608512"/>
          </a:xfrm>
          <a:prstGeom prst="rect">
            <a:avLst/>
          </a:prstGeom>
          <a:solidFill>
            <a:schemeClr val="bg2"/>
          </a:solidFill>
          <a:ln w="9525">
            <a:solidFill>
              <a:schemeClr val="tx1"/>
            </a:solidFill>
            <a:miter lim="800000"/>
            <a:headEnd/>
            <a:tailEnd/>
          </a:ln>
        </p:spPr>
        <p:txBody>
          <a:bodyPr wrap="none" anchor="ctr"/>
          <a:lstStyle/>
          <a:p>
            <a:r>
              <a:rPr lang="ru-RU" sz="2000" b="1" dirty="0"/>
              <a:t>СЛОВЕСНЫЕ:</a:t>
            </a:r>
          </a:p>
          <a:p>
            <a:r>
              <a:rPr lang="en-US" b="1" i="1" dirty="0" smtClean="0"/>
              <a:t>-</a:t>
            </a:r>
            <a:r>
              <a:rPr lang="ru-RU" b="1" i="1" dirty="0" smtClean="0"/>
              <a:t>чтение </a:t>
            </a:r>
            <a:r>
              <a:rPr lang="ru-RU" b="1" i="1" dirty="0"/>
              <a:t>и </a:t>
            </a:r>
          </a:p>
          <a:p>
            <a:r>
              <a:rPr lang="ru-RU" b="1" i="1" dirty="0"/>
              <a:t>рассказывание </a:t>
            </a:r>
          </a:p>
          <a:p>
            <a:r>
              <a:rPr lang="ru-RU" b="1" i="1" dirty="0"/>
              <a:t>художественных</a:t>
            </a:r>
          </a:p>
          <a:p>
            <a:r>
              <a:rPr lang="ru-RU" b="1" i="1" dirty="0"/>
              <a:t> произведений,</a:t>
            </a:r>
          </a:p>
          <a:p>
            <a:r>
              <a:rPr lang="ru-RU" b="1" i="1" dirty="0"/>
              <a:t> </a:t>
            </a:r>
            <a:r>
              <a:rPr lang="en-US" b="1" i="1" dirty="0" smtClean="0"/>
              <a:t>-</a:t>
            </a:r>
            <a:r>
              <a:rPr lang="ru-RU" b="1" i="1" dirty="0" smtClean="0"/>
              <a:t>заучивание</a:t>
            </a:r>
            <a:endParaRPr lang="ru-RU" b="1" i="1" dirty="0"/>
          </a:p>
          <a:p>
            <a:r>
              <a:rPr lang="ru-RU" b="1" i="1" dirty="0"/>
              <a:t> наизусть, </a:t>
            </a:r>
          </a:p>
          <a:p>
            <a:r>
              <a:rPr lang="en-US" b="1" i="1" dirty="0" smtClean="0"/>
              <a:t>-</a:t>
            </a:r>
            <a:r>
              <a:rPr lang="ru-RU" b="1" i="1" dirty="0" smtClean="0"/>
              <a:t>пересказ</a:t>
            </a:r>
            <a:r>
              <a:rPr lang="ru-RU" b="1" i="1" dirty="0"/>
              <a:t>,</a:t>
            </a:r>
          </a:p>
          <a:p>
            <a:r>
              <a:rPr lang="en-US" b="1" i="1" dirty="0" smtClean="0"/>
              <a:t>-</a:t>
            </a:r>
            <a:r>
              <a:rPr lang="ru-RU" b="1" i="1" dirty="0" smtClean="0"/>
              <a:t> </a:t>
            </a:r>
            <a:r>
              <a:rPr lang="ru-RU" b="1" i="1" dirty="0"/>
              <a:t>обобщающая</a:t>
            </a:r>
          </a:p>
          <a:p>
            <a:r>
              <a:rPr lang="ru-RU" b="1" i="1" dirty="0"/>
              <a:t> беседа,</a:t>
            </a:r>
          </a:p>
          <a:p>
            <a:r>
              <a:rPr lang="ru-RU" b="1" i="1" dirty="0"/>
              <a:t> </a:t>
            </a:r>
            <a:r>
              <a:rPr lang="en-US" b="1" i="1" dirty="0" smtClean="0"/>
              <a:t>-</a:t>
            </a:r>
            <a:r>
              <a:rPr lang="ru-RU" b="1" i="1" dirty="0" smtClean="0"/>
              <a:t>рассказывание </a:t>
            </a:r>
            <a:endParaRPr lang="ru-RU" b="1" i="1" dirty="0"/>
          </a:p>
          <a:p>
            <a:r>
              <a:rPr lang="ru-RU" b="1" i="1" dirty="0"/>
              <a:t>без опоры</a:t>
            </a:r>
          </a:p>
          <a:p>
            <a:r>
              <a:rPr lang="ru-RU" b="1" i="1" dirty="0"/>
              <a:t> на наглядный</a:t>
            </a:r>
          </a:p>
          <a:p>
            <a:r>
              <a:rPr lang="ru-RU" b="1" i="1" dirty="0"/>
              <a:t> </a:t>
            </a:r>
            <a:r>
              <a:rPr lang="ru-RU" b="1" i="1" dirty="0" smtClean="0"/>
              <a:t>материал</a:t>
            </a:r>
            <a:r>
              <a:rPr lang="en-US" b="1" i="1" dirty="0" smtClean="0"/>
              <a:t>/</a:t>
            </a:r>
            <a:endParaRPr lang="ru-RU" i="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34818"/>
                                        </p:tgtEl>
                                        <p:attrNameLst>
                                          <p:attrName>style.visibility</p:attrName>
                                        </p:attrNameLst>
                                      </p:cBhvr>
                                      <p:to>
                                        <p:strVal val="visible"/>
                                      </p:to>
                                    </p:set>
                                    <p:anim calcmode="lin" valueType="num">
                                      <p:cBhvr>
                                        <p:cTn id="7" dur="500" decel="50000" fill="hold">
                                          <p:stCondLst>
                                            <p:cond delay="0"/>
                                          </p:stCondLst>
                                        </p:cTn>
                                        <p:tgtEl>
                                          <p:spTgt spid="34818"/>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4818"/>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4818"/>
                                        </p:tgtEl>
                                        <p:attrNameLst>
                                          <p:attrName>ppt_w</p:attrName>
                                        </p:attrNameLst>
                                      </p:cBhvr>
                                      <p:tavLst>
                                        <p:tav tm="0">
                                          <p:val>
                                            <p:strVal val="#ppt_w*.05"/>
                                          </p:val>
                                        </p:tav>
                                        <p:tav tm="100000">
                                          <p:val>
                                            <p:strVal val="#ppt_w"/>
                                          </p:val>
                                        </p:tav>
                                      </p:tavLst>
                                    </p:anim>
                                    <p:anim calcmode="lin" valueType="num">
                                      <p:cBhvr>
                                        <p:cTn id="10" dur="1000" fill="hold"/>
                                        <p:tgtEl>
                                          <p:spTgt spid="34818"/>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4818"/>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4818"/>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4818"/>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4818"/>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grpId="0" nodeType="clickEffect">
                                  <p:stCondLst>
                                    <p:cond delay="0"/>
                                  </p:stCondLst>
                                  <p:childTnLst>
                                    <p:set>
                                      <p:cBhvr>
                                        <p:cTn id="18" dur="1" fill="hold">
                                          <p:stCondLst>
                                            <p:cond delay="0"/>
                                          </p:stCondLst>
                                        </p:cTn>
                                        <p:tgtEl>
                                          <p:spTgt spid="34819"/>
                                        </p:tgtEl>
                                        <p:attrNameLst>
                                          <p:attrName>style.visibility</p:attrName>
                                        </p:attrNameLst>
                                      </p:cBhvr>
                                      <p:to>
                                        <p:strVal val="visible"/>
                                      </p:to>
                                    </p:set>
                                    <p:anim calcmode="lin" valueType="num">
                                      <p:cBhvr>
                                        <p:cTn id="19" dur="500" decel="50000" fill="hold">
                                          <p:stCondLst>
                                            <p:cond delay="0"/>
                                          </p:stCondLst>
                                        </p:cTn>
                                        <p:tgtEl>
                                          <p:spTgt spid="34819"/>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34819"/>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34819"/>
                                        </p:tgtEl>
                                        <p:attrNameLst>
                                          <p:attrName>ppt_w</p:attrName>
                                        </p:attrNameLst>
                                      </p:cBhvr>
                                      <p:tavLst>
                                        <p:tav tm="0">
                                          <p:val>
                                            <p:strVal val="#ppt_w*.05"/>
                                          </p:val>
                                        </p:tav>
                                        <p:tav tm="100000">
                                          <p:val>
                                            <p:strVal val="#ppt_w"/>
                                          </p:val>
                                        </p:tav>
                                      </p:tavLst>
                                    </p:anim>
                                    <p:anim calcmode="lin" valueType="num">
                                      <p:cBhvr>
                                        <p:cTn id="22" dur="1000" fill="hold"/>
                                        <p:tgtEl>
                                          <p:spTgt spid="34819"/>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34819"/>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34819"/>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34819"/>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34819"/>
                                        </p:tgtEl>
                                      </p:cBhvr>
                                    </p:animEffect>
                                  </p:childTnLst>
                                </p:cTn>
                              </p:par>
                            </p:childTnLst>
                          </p:cTn>
                        </p:par>
                      </p:childTnLst>
                    </p:cTn>
                  </p:par>
                  <p:par>
                    <p:cTn id="27" fill="hold">
                      <p:stCondLst>
                        <p:cond delay="indefinite"/>
                      </p:stCondLst>
                      <p:childTnLst>
                        <p:par>
                          <p:cTn id="28" fill="hold">
                            <p:stCondLst>
                              <p:cond delay="0"/>
                            </p:stCondLst>
                            <p:childTnLst>
                              <p:par>
                                <p:cTn id="29" presetID="25" presetClass="entr" presetSubtype="0" fill="hold" grpId="0" nodeType="clickEffect">
                                  <p:stCondLst>
                                    <p:cond delay="0"/>
                                  </p:stCondLst>
                                  <p:childTnLst>
                                    <p:set>
                                      <p:cBhvr>
                                        <p:cTn id="30" dur="1" fill="hold">
                                          <p:stCondLst>
                                            <p:cond delay="0"/>
                                          </p:stCondLst>
                                        </p:cTn>
                                        <p:tgtEl>
                                          <p:spTgt spid="34822"/>
                                        </p:tgtEl>
                                        <p:attrNameLst>
                                          <p:attrName>style.visibility</p:attrName>
                                        </p:attrNameLst>
                                      </p:cBhvr>
                                      <p:to>
                                        <p:strVal val="visible"/>
                                      </p:to>
                                    </p:set>
                                    <p:anim calcmode="lin" valueType="num">
                                      <p:cBhvr>
                                        <p:cTn id="31" dur="500" decel="50000" fill="hold">
                                          <p:stCondLst>
                                            <p:cond delay="0"/>
                                          </p:stCondLst>
                                        </p:cTn>
                                        <p:tgtEl>
                                          <p:spTgt spid="34822"/>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34822"/>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34822"/>
                                        </p:tgtEl>
                                        <p:attrNameLst>
                                          <p:attrName>ppt_w</p:attrName>
                                        </p:attrNameLst>
                                      </p:cBhvr>
                                      <p:tavLst>
                                        <p:tav tm="0">
                                          <p:val>
                                            <p:strVal val="#ppt_w*.05"/>
                                          </p:val>
                                        </p:tav>
                                        <p:tav tm="100000">
                                          <p:val>
                                            <p:strVal val="#ppt_w"/>
                                          </p:val>
                                        </p:tav>
                                      </p:tavLst>
                                    </p:anim>
                                    <p:anim calcmode="lin" valueType="num">
                                      <p:cBhvr>
                                        <p:cTn id="34" dur="1000" fill="hold"/>
                                        <p:tgtEl>
                                          <p:spTgt spid="34822"/>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34822"/>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34822"/>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34822"/>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34822"/>
                                        </p:tgtEl>
                                      </p:cBhvr>
                                    </p:animEffect>
                                  </p:childTnLst>
                                </p:cTn>
                              </p:par>
                            </p:childTnLst>
                          </p:cTn>
                        </p:par>
                      </p:childTnLst>
                    </p:cTn>
                  </p:par>
                  <p:par>
                    <p:cTn id="39" fill="hold">
                      <p:stCondLst>
                        <p:cond delay="indefinite"/>
                      </p:stCondLst>
                      <p:childTnLst>
                        <p:par>
                          <p:cTn id="40" fill="hold">
                            <p:stCondLst>
                              <p:cond delay="0"/>
                            </p:stCondLst>
                            <p:childTnLst>
                              <p:par>
                                <p:cTn id="41" presetID="25" presetClass="entr" presetSubtype="0" fill="hold" grpId="0" nodeType="clickEffect">
                                  <p:stCondLst>
                                    <p:cond delay="0"/>
                                  </p:stCondLst>
                                  <p:childTnLst>
                                    <p:set>
                                      <p:cBhvr>
                                        <p:cTn id="42" dur="1" fill="hold">
                                          <p:stCondLst>
                                            <p:cond delay="0"/>
                                          </p:stCondLst>
                                        </p:cTn>
                                        <p:tgtEl>
                                          <p:spTgt spid="34820"/>
                                        </p:tgtEl>
                                        <p:attrNameLst>
                                          <p:attrName>style.visibility</p:attrName>
                                        </p:attrNameLst>
                                      </p:cBhvr>
                                      <p:to>
                                        <p:strVal val="visible"/>
                                      </p:to>
                                    </p:set>
                                    <p:anim calcmode="lin" valueType="num">
                                      <p:cBhvr>
                                        <p:cTn id="43" dur="500" decel="50000" fill="hold">
                                          <p:stCondLst>
                                            <p:cond delay="0"/>
                                          </p:stCondLst>
                                        </p:cTn>
                                        <p:tgtEl>
                                          <p:spTgt spid="34820"/>
                                        </p:tgtEl>
                                        <p:attrNameLst>
                                          <p:attrName>style.rotation</p:attrName>
                                        </p:attrNameLst>
                                      </p:cBhvr>
                                      <p:tavLst>
                                        <p:tav tm="0">
                                          <p:val>
                                            <p:fltVal val="-90"/>
                                          </p:val>
                                        </p:tav>
                                        <p:tav tm="100000">
                                          <p:val>
                                            <p:fltVal val="0"/>
                                          </p:val>
                                        </p:tav>
                                      </p:tavLst>
                                    </p:anim>
                                    <p:anim calcmode="lin" valueType="num">
                                      <p:cBhvr>
                                        <p:cTn id="44" dur="500" decel="50000" fill="hold">
                                          <p:stCondLst>
                                            <p:cond delay="0"/>
                                          </p:stCondLst>
                                        </p:cTn>
                                        <p:tgtEl>
                                          <p:spTgt spid="34820"/>
                                        </p:tgtEl>
                                        <p:attrNameLst>
                                          <p:attrName>ppt_w</p:attrName>
                                        </p:attrNameLst>
                                      </p:cBhvr>
                                      <p:tavLst>
                                        <p:tav tm="0">
                                          <p:val>
                                            <p:strVal val="#ppt_w"/>
                                          </p:val>
                                        </p:tav>
                                        <p:tav tm="100000">
                                          <p:val>
                                            <p:strVal val="#ppt_w*.05"/>
                                          </p:val>
                                        </p:tav>
                                      </p:tavLst>
                                    </p:anim>
                                    <p:anim calcmode="lin" valueType="num">
                                      <p:cBhvr>
                                        <p:cTn id="45" dur="500" accel="50000" fill="hold">
                                          <p:stCondLst>
                                            <p:cond delay="500"/>
                                          </p:stCondLst>
                                        </p:cTn>
                                        <p:tgtEl>
                                          <p:spTgt spid="34820"/>
                                        </p:tgtEl>
                                        <p:attrNameLst>
                                          <p:attrName>ppt_w</p:attrName>
                                        </p:attrNameLst>
                                      </p:cBhvr>
                                      <p:tavLst>
                                        <p:tav tm="0">
                                          <p:val>
                                            <p:strVal val="#ppt_w*.05"/>
                                          </p:val>
                                        </p:tav>
                                        <p:tav tm="100000">
                                          <p:val>
                                            <p:strVal val="#ppt_w"/>
                                          </p:val>
                                        </p:tav>
                                      </p:tavLst>
                                    </p:anim>
                                    <p:anim calcmode="lin" valueType="num">
                                      <p:cBhvr>
                                        <p:cTn id="46" dur="1000" fill="hold"/>
                                        <p:tgtEl>
                                          <p:spTgt spid="34820"/>
                                        </p:tgtEl>
                                        <p:attrNameLst>
                                          <p:attrName>ppt_h</p:attrName>
                                        </p:attrNameLst>
                                      </p:cBhvr>
                                      <p:tavLst>
                                        <p:tav tm="0">
                                          <p:val>
                                            <p:strVal val="#ppt_h"/>
                                          </p:val>
                                        </p:tav>
                                        <p:tav tm="100000">
                                          <p:val>
                                            <p:strVal val="#ppt_h"/>
                                          </p:val>
                                        </p:tav>
                                      </p:tavLst>
                                    </p:anim>
                                    <p:anim calcmode="lin" valueType="num">
                                      <p:cBhvr>
                                        <p:cTn id="47" dur="500" decel="50000" fill="hold">
                                          <p:stCondLst>
                                            <p:cond delay="0"/>
                                          </p:stCondLst>
                                        </p:cTn>
                                        <p:tgtEl>
                                          <p:spTgt spid="34820"/>
                                        </p:tgtEl>
                                        <p:attrNameLst>
                                          <p:attrName>ppt_x</p:attrName>
                                        </p:attrNameLst>
                                      </p:cBhvr>
                                      <p:tavLst>
                                        <p:tav tm="0">
                                          <p:val>
                                            <p:strVal val="#ppt_x+.4"/>
                                          </p:val>
                                        </p:tav>
                                        <p:tav tm="100000">
                                          <p:val>
                                            <p:strVal val="#ppt_x"/>
                                          </p:val>
                                        </p:tav>
                                      </p:tavLst>
                                    </p:anim>
                                    <p:anim calcmode="lin" valueType="num">
                                      <p:cBhvr>
                                        <p:cTn id="48" dur="500" decel="50000" fill="hold">
                                          <p:stCondLst>
                                            <p:cond delay="0"/>
                                          </p:stCondLst>
                                        </p:cTn>
                                        <p:tgtEl>
                                          <p:spTgt spid="34820"/>
                                        </p:tgtEl>
                                        <p:attrNameLst>
                                          <p:attrName>ppt_y</p:attrName>
                                        </p:attrNameLst>
                                      </p:cBhvr>
                                      <p:tavLst>
                                        <p:tav tm="0">
                                          <p:val>
                                            <p:strVal val="#ppt_y-.2"/>
                                          </p:val>
                                        </p:tav>
                                        <p:tav tm="100000">
                                          <p:val>
                                            <p:strVal val="#ppt_y+.1"/>
                                          </p:val>
                                        </p:tav>
                                      </p:tavLst>
                                    </p:anim>
                                    <p:anim calcmode="lin" valueType="num">
                                      <p:cBhvr>
                                        <p:cTn id="49" dur="500" accel="50000" fill="hold">
                                          <p:stCondLst>
                                            <p:cond delay="500"/>
                                          </p:stCondLst>
                                        </p:cTn>
                                        <p:tgtEl>
                                          <p:spTgt spid="34820"/>
                                        </p:tgtEl>
                                        <p:attrNameLst>
                                          <p:attrName>ppt_y</p:attrName>
                                        </p:attrNameLst>
                                      </p:cBhvr>
                                      <p:tavLst>
                                        <p:tav tm="0">
                                          <p:val>
                                            <p:strVal val="#ppt_y+.1"/>
                                          </p:val>
                                        </p:tav>
                                        <p:tav tm="100000">
                                          <p:val>
                                            <p:strVal val="#ppt_y"/>
                                          </p:val>
                                        </p:tav>
                                      </p:tavLst>
                                    </p:anim>
                                    <p:animEffect transition="in" filter="fade">
                                      <p:cBhvr>
                                        <p:cTn id="50" dur="1000" decel="50000">
                                          <p:stCondLst>
                                            <p:cond delay="0"/>
                                          </p:stCondLst>
                                        </p:cTn>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P spid="34819" grpId="0" animBg="1"/>
      <p:bldP spid="34820" grpId="0" animBg="1"/>
      <p:bldP spid="3482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img27.jpg"/>
          <p:cNvPicPr>
            <a:picLocks noChangeAspect="1"/>
          </p:cNvPicPr>
          <p:nvPr/>
        </p:nvPicPr>
        <p:blipFill>
          <a:blip r:embed="rId2"/>
          <a:stretch>
            <a:fillRect/>
          </a:stretch>
        </p:blipFill>
        <p:spPr>
          <a:xfrm>
            <a:off x="0" y="0"/>
            <a:ext cx="9144000" cy="6858000"/>
          </a:xfrm>
          <a:prstGeom prst="rect">
            <a:avLst/>
          </a:prstGeom>
        </p:spPr>
      </p:pic>
      <p:sp>
        <p:nvSpPr>
          <p:cNvPr id="37890" name="Rectangle 2"/>
          <p:cNvSpPr>
            <a:spLocks noGrp="1"/>
          </p:cNvSpPr>
          <p:nvPr>
            <p:ph type="title" idx="4294967295"/>
          </p:nvPr>
        </p:nvSpPr>
        <p:spPr bwMode="auto">
          <a:xfrm>
            <a:off x="219075" y="188913"/>
            <a:ext cx="7477125" cy="719137"/>
          </a:xfrm>
          <a:noFill/>
        </p:spPr>
        <p:txBody>
          <a:bodyPr vert="horz" wrap="square" lIns="91440" tIns="45720" rIns="91440" bIns="45720" numCol="1" anchorCtr="0" compatLnSpc="1">
            <a:prstTxWarp prst="textNoShape">
              <a:avLst/>
            </a:prstTxWarp>
          </a:bodyPr>
          <a:lstStyle/>
          <a:p>
            <a:pPr algn="ctr" eaLnBrk="1" hangingPunct="1"/>
            <a:r>
              <a:rPr lang="ru-RU" sz="2600" b="1" smtClean="0">
                <a:solidFill>
                  <a:schemeClr val="tx1"/>
                </a:solidFill>
                <a:effectLst/>
              </a:rPr>
              <a:t>             МЕТОДЫ РАЗВИТИЯ РЕЧИ</a:t>
            </a:r>
          </a:p>
        </p:txBody>
      </p:sp>
      <p:sp>
        <p:nvSpPr>
          <p:cNvPr id="37894" name="Rectangle 6"/>
          <p:cNvSpPr>
            <a:spLocks noChangeArrowheads="1"/>
          </p:cNvSpPr>
          <p:nvPr/>
        </p:nvSpPr>
        <p:spPr bwMode="auto">
          <a:xfrm>
            <a:off x="250825" y="1052513"/>
            <a:ext cx="3529013" cy="4248150"/>
          </a:xfrm>
          <a:prstGeom prst="rect">
            <a:avLst/>
          </a:prstGeom>
          <a:solidFill>
            <a:srgbClr val="DDEFF3"/>
          </a:solidFill>
          <a:ln w="9525">
            <a:solidFill>
              <a:schemeClr val="tx1"/>
            </a:solidFill>
            <a:miter lim="800000"/>
            <a:headEnd/>
            <a:tailEnd/>
          </a:ln>
        </p:spPr>
        <p:txBody>
          <a:bodyPr wrap="none" anchor="ctr"/>
          <a:lstStyle/>
          <a:p>
            <a:r>
              <a:rPr lang="ru-RU" b="1" i="1" u="sng"/>
              <a:t>РЕПРОДУКТИВНЫЕ:</a:t>
            </a:r>
            <a:r>
              <a:rPr lang="ru-RU" b="1" i="1"/>
              <a:t> </a:t>
            </a:r>
          </a:p>
          <a:p>
            <a:r>
              <a:rPr lang="ru-RU" b="1" i="1"/>
              <a:t>воспроизведение </a:t>
            </a:r>
          </a:p>
          <a:p>
            <a:r>
              <a:rPr lang="ru-RU" b="1" i="1"/>
              <a:t>готового</a:t>
            </a:r>
          </a:p>
          <a:p>
            <a:r>
              <a:rPr lang="ru-RU" b="1" i="1"/>
              <a:t>речевого  материала</a:t>
            </a:r>
          </a:p>
          <a:p>
            <a:r>
              <a:rPr lang="ru-RU" b="1"/>
              <a:t>(метод наблюдения </a:t>
            </a:r>
          </a:p>
          <a:p>
            <a:r>
              <a:rPr lang="ru-RU" b="1"/>
              <a:t>и его разновидности,</a:t>
            </a:r>
          </a:p>
          <a:p>
            <a:r>
              <a:rPr lang="ru-RU" b="1"/>
              <a:t> рассматривание картин, </a:t>
            </a:r>
          </a:p>
          <a:p>
            <a:r>
              <a:rPr lang="ru-RU" b="1"/>
              <a:t>чтение художественной</a:t>
            </a:r>
          </a:p>
          <a:p>
            <a:r>
              <a:rPr lang="ru-RU" b="1"/>
              <a:t> литературы, пересказ,</a:t>
            </a:r>
          </a:p>
          <a:p>
            <a:r>
              <a:rPr lang="ru-RU" b="1"/>
              <a:t>заучивание наизусть,</a:t>
            </a:r>
          </a:p>
          <a:p>
            <a:r>
              <a:rPr lang="ru-RU" b="1"/>
              <a:t> игры-драматизации</a:t>
            </a:r>
          </a:p>
          <a:p>
            <a:r>
              <a:rPr lang="ru-RU" b="1"/>
              <a:t> по содержанию литературных </a:t>
            </a:r>
          </a:p>
          <a:p>
            <a:r>
              <a:rPr lang="ru-RU" b="1"/>
              <a:t>произведений,  </a:t>
            </a:r>
          </a:p>
          <a:p>
            <a:r>
              <a:rPr lang="ru-RU" b="1"/>
              <a:t>дидактические игры)</a:t>
            </a:r>
            <a:endParaRPr lang="ru-RU"/>
          </a:p>
        </p:txBody>
      </p:sp>
      <p:sp>
        <p:nvSpPr>
          <p:cNvPr id="37895" name="Rectangle 7"/>
          <p:cNvSpPr>
            <a:spLocks noChangeArrowheads="1"/>
          </p:cNvSpPr>
          <p:nvPr/>
        </p:nvSpPr>
        <p:spPr bwMode="auto">
          <a:xfrm>
            <a:off x="4859338" y="981075"/>
            <a:ext cx="3384550" cy="2808288"/>
          </a:xfrm>
          <a:prstGeom prst="rect">
            <a:avLst/>
          </a:prstGeom>
          <a:solidFill>
            <a:schemeClr val="bg2"/>
          </a:solidFill>
          <a:ln w="9525">
            <a:solidFill>
              <a:schemeClr val="tx1"/>
            </a:solidFill>
            <a:miter lim="800000"/>
            <a:headEnd/>
            <a:tailEnd/>
          </a:ln>
        </p:spPr>
        <p:txBody>
          <a:bodyPr wrap="none" anchor="ctr"/>
          <a:lstStyle/>
          <a:p>
            <a:r>
              <a:rPr lang="ru-RU" b="1" i="1" u="sng"/>
              <a:t>ПРОДУКТИВНЫЕ:</a:t>
            </a:r>
          </a:p>
          <a:p>
            <a:r>
              <a:rPr lang="ru-RU" b="1" i="1"/>
              <a:t>создание собственных</a:t>
            </a:r>
          </a:p>
          <a:p>
            <a:r>
              <a:rPr lang="ru-RU" b="1" i="1"/>
              <a:t>связных высказываний</a:t>
            </a:r>
          </a:p>
          <a:p>
            <a:r>
              <a:rPr lang="ru-RU" b="1"/>
              <a:t>(обобщающая беседа, </a:t>
            </a:r>
          </a:p>
          <a:p>
            <a:r>
              <a:rPr lang="ru-RU" b="1"/>
              <a:t>рассказывание, пересказ </a:t>
            </a:r>
          </a:p>
          <a:p>
            <a:r>
              <a:rPr lang="ru-RU" b="1"/>
              <a:t>с перестройкой текста, </a:t>
            </a:r>
            <a:br>
              <a:rPr lang="ru-RU" b="1"/>
            </a:br>
            <a:r>
              <a:rPr lang="ru-RU" b="1"/>
              <a:t>дидактические игры</a:t>
            </a:r>
          </a:p>
          <a:p>
            <a:r>
              <a:rPr lang="ru-RU" b="1"/>
              <a:t> на развитие связной речи,</a:t>
            </a:r>
          </a:p>
          <a:p>
            <a:r>
              <a:rPr lang="ru-RU" b="1"/>
              <a:t> метод моделирования, </a:t>
            </a:r>
          </a:p>
          <a:p>
            <a:r>
              <a:rPr lang="ru-RU" b="1"/>
              <a:t>творческие задания)</a:t>
            </a:r>
            <a:r>
              <a:rPr lang="ru-RU"/>
              <a:t>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37890"/>
                                        </p:tgtEl>
                                        <p:attrNameLst>
                                          <p:attrName>style.visibility</p:attrName>
                                        </p:attrNameLst>
                                      </p:cBhvr>
                                      <p:to>
                                        <p:strVal val="visible"/>
                                      </p:to>
                                    </p:set>
                                    <p:anim calcmode="lin" valueType="num">
                                      <p:cBhvr>
                                        <p:cTn id="7" dur="500" decel="50000" fill="hold">
                                          <p:stCondLst>
                                            <p:cond delay="0"/>
                                          </p:stCondLst>
                                        </p:cTn>
                                        <p:tgtEl>
                                          <p:spTgt spid="37890"/>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7890"/>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7890"/>
                                        </p:tgtEl>
                                        <p:attrNameLst>
                                          <p:attrName>ppt_w</p:attrName>
                                        </p:attrNameLst>
                                      </p:cBhvr>
                                      <p:tavLst>
                                        <p:tav tm="0">
                                          <p:val>
                                            <p:strVal val="#ppt_w*.05"/>
                                          </p:val>
                                        </p:tav>
                                        <p:tav tm="100000">
                                          <p:val>
                                            <p:strVal val="#ppt_w"/>
                                          </p:val>
                                        </p:tav>
                                      </p:tavLst>
                                    </p:anim>
                                    <p:anim calcmode="lin" valueType="num">
                                      <p:cBhvr>
                                        <p:cTn id="10" dur="1000" fill="hold"/>
                                        <p:tgtEl>
                                          <p:spTgt spid="37890"/>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7890"/>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7890"/>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7890"/>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7890"/>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grpId="0" nodeType="clickEffect">
                                  <p:stCondLst>
                                    <p:cond delay="0"/>
                                  </p:stCondLst>
                                  <p:childTnLst>
                                    <p:set>
                                      <p:cBhvr>
                                        <p:cTn id="18" dur="1" fill="hold">
                                          <p:stCondLst>
                                            <p:cond delay="0"/>
                                          </p:stCondLst>
                                        </p:cTn>
                                        <p:tgtEl>
                                          <p:spTgt spid="37894"/>
                                        </p:tgtEl>
                                        <p:attrNameLst>
                                          <p:attrName>style.visibility</p:attrName>
                                        </p:attrNameLst>
                                      </p:cBhvr>
                                      <p:to>
                                        <p:strVal val="visible"/>
                                      </p:to>
                                    </p:set>
                                    <p:anim calcmode="lin" valueType="num">
                                      <p:cBhvr>
                                        <p:cTn id="19" dur="500" decel="50000" fill="hold">
                                          <p:stCondLst>
                                            <p:cond delay="0"/>
                                          </p:stCondLst>
                                        </p:cTn>
                                        <p:tgtEl>
                                          <p:spTgt spid="37894"/>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37894"/>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37894"/>
                                        </p:tgtEl>
                                        <p:attrNameLst>
                                          <p:attrName>ppt_w</p:attrName>
                                        </p:attrNameLst>
                                      </p:cBhvr>
                                      <p:tavLst>
                                        <p:tav tm="0">
                                          <p:val>
                                            <p:strVal val="#ppt_w*.05"/>
                                          </p:val>
                                        </p:tav>
                                        <p:tav tm="100000">
                                          <p:val>
                                            <p:strVal val="#ppt_w"/>
                                          </p:val>
                                        </p:tav>
                                      </p:tavLst>
                                    </p:anim>
                                    <p:anim calcmode="lin" valueType="num">
                                      <p:cBhvr>
                                        <p:cTn id="22" dur="1000" fill="hold"/>
                                        <p:tgtEl>
                                          <p:spTgt spid="37894"/>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37894"/>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37894"/>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37894"/>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37894"/>
                                        </p:tgtEl>
                                      </p:cBhvr>
                                    </p:animEffect>
                                  </p:childTnLst>
                                </p:cTn>
                              </p:par>
                            </p:childTnLst>
                          </p:cTn>
                        </p:par>
                      </p:childTnLst>
                    </p:cTn>
                  </p:par>
                  <p:par>
                    <p:cTn id="27" fill="hold">
                      <p:stCondLst>
                        <p:cond delay="indefinite"/>
                      </p:stCondLst>
                      <p:childTnLst>
                        <p:par>
                          <p:cTn id="28" fill="hold">
                            <p:stCondLst>
                              <p:cond delay="0"/>
                            </p:stCondLst>
                            <p:childTnLst>
                              <p:par>
                                <p:cTn id="29" presetID="25" presetClass="entr" presetSubtype="0" fill="hold" grpId="0" nodeType="clickEffect">
                                  <p:stCondLst>
                                    <p:cond delay="0"/>
                                  </p:stCondLst>
                                  <p:childTnLst>
                                    <p:set>
                                      <p:cBhvr>
                                        <p:cTn id="30" dur="1" fill="hold">
                                          <p:stCondLst>
                                            <p:cond delay="0"/>
                                          </p:stCondLst>
                                        </p:cTn>
                                        <p:tgtEl>
                                          <p:spTgt spid="37895"/>
                                        </p:tgtEl>
                                        <p:attrNameLst>
                                          <p:attrName>style.visibility</p:attrName>
                                        </p:attrNameLst>
                                      </p:cBhvr>
                                      <p:to>
                                        <p:strVal val="visible"/>
                                      </p:to>
                                    </p:set>
                                    <p:anim calcmode="lin" valueType="num">
                                      <p:cBhvr>
                                        <p:cTn id="31" dur="500" decel="50000" fill="hold">
                                          <p:stCondLst>
                                            <p:cond delay="0"/>
                                          </p:stCondLst>
                                        </p:cTn>
                                        <p:tgtEl>
                                          <p:spTgt spid="37895"/>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37895"/>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37895"/>
                                        </p:tgtEl>
                                        <p:attrNameLst>
                                          <p:attrName>ppt_w</p:attrName>
                                        </p:attrNameLst>
                                      </p:cBhvr>
                                      <p:tavLst>
                                        <p:tav tm="0">
                                          <p:val>
                                            <p:strVal val="#ppt_w*.05"/>
                                          </p:val>
                                        </p:tav>
                                        <p:tav tm="100000">
                                          <p:val>
                                            <p:strVal val="#ppt_w"/>
                                          </p:val>
                                        </p:tav>
                                      </p:tavLst>
                                    </p:anim>
                                    <p:anim calcmode="lin" valueType="num">
                                      <p:cBhvr>
                                        <p:cTn id="34" dur="1000" fill="hold"/>
                                        <p:tgtEl>
                                          <p:spTgt spid="37895"/>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37895"/>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37895"/>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37895"/>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378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p:bldP spid="37894" grpId="0" animBg="1"/>
      <p:bldP spid="3789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7" descr="img27.jpg"/>
          <p:cNvPicPr>
            <a:picLocks noChangeAspect="1"/>
          </p:cNvPicPr>
          <p:nvPr/>
        </p:nvPicPr>
        <p:blipFill>
          <a:blip r:embed="rId2"/>
          <a:stretch>
            <a:fillRect/>
          </a:stretch>
        </p:blipFill>
        <p:spPr>
          <a:xfrm>
            <a:off x="0" y="0"/>
            <a:ext cx="9144000" cy="6858000"/>
          </a:xfrm>
          <a:prstGeom prst="rect">
            <a:avLst/>
          </a:prstGeom>
        </p:spPr>
      </p:pic>
      <p:sp>
        <p:nvSpPr>
          <p:cNvPr id="40962" name="Rectangle 2"/>
          <p:cNvSpPr>
            <a:spLocks noGrp="1"/>
          </p:cNvSpPr>
          <p:nvPr>
            <p:ph type="title" idx="4294967295"/>
          </p:nvPr>
        </p:nvSpPr>
        <p:spPr bwMode="auto">
          <a:xfrm>
            <a:off x="755650" y="333375"/>
            <a:ext cx="8178800" cy="647700"/>
          </a:xfrm>
          <a:noFill/>
        </p:spPr>
        <p:txBody>
          <a:bodyPr vert="horz" wrap="square" lIns="91440" tIns="45720" rIns="91440" bIns="45720" numCol="1" anchorCtr="0" compatLnSpc="1">
            <a:prstTxWarp prst="textNoShape">
              <a:avLst/>
            </a:prstTxWarp>
            <a:normAutofit fontScale="90000"/>
          </a:bodyPr>
          <a:lstStyle/>
          <a:p>
            <a:pPr algn="ctr" eaLnBrk="1" hangingPunct="1"/>
            <a:r>
              <a:rPr lang="ru-RU" sz="3900" b="1" smtClean="0">
                <a:solidFill>
                  <a:srgbClr val="333399"/>
                </a:solidFill>
                <a:effectLst/>
              </a:rPr>
              <a:t>ПРИЁМЫ РАЗВИТИЯ РЕЧИ</a:t>
            </a:r>
            <a:endParaRPr lang="ru-RU" sz="2300" b="1" i="1" smtClean="0">
              <a:solidFill>
                <a:srgbClr val="333399"/>
              </a:solidFill>
              <a:effectLst/>
              <a:latin typeface="Corbel" pitchFamily="34" charset="0"/>
            </a:endParaRPr>
          </a:p>
        </p:txBody>
      </p:sp>
      <p:sp>
        <p:nvSpPr>
          <p:cNvPr id="40970" name="Rectangle 10"/>
          <p:cNvSpPr>
            <a:spLocks noChangeArrowheads="1"/>
          </p:cNvSpPr>
          <p:nvPr/>
        </p:nvSpPr>
        <p:spPr bwMode="auto">
          <a:xfrm>
            <a:off x="250825" y="1052513"/>
            <a:ext cx="2808288" cy="2881312"/>
          </a:xfrm>
          <a:prstGeom prst="rect">
            <a:avLst/>
          </a:prstGeom>
          <a:solidFill>
            <a:schemeClr val="bg2"/>
          </a:solidFill>
          <a:ln w="9525">
            <a:solidFill>
              <a:schemeClr val="tx1"/>
            </a:solidFill>
            <a:miter lim="800000"/>
            <a:headEnd/>
            <a:tailEnd/>
          </a:ln>
        </p:spPr>
        <p:txBody>
          <a:bodyPr wrap="none" anchor="ctr"/>
          <a:lstStyle/>
          <a:p>
            <a:pPr marL="342900" indent="-342900"/>
            <a:r>
              <a:rPr lang="ru-RU" sz="2000" b="1"/>
              <a:t>НАГЛЯДНЫЕ:</a:t>
            </a:r>
          </a:p>
          <a:p>
            <a:pPr marL="342900" indent="-342900"/>
            <a:r>
              <a:rPr lang="ru-RU" sz="2000" b="1"/>
              <a:t>показ </a:t>
            </a:r>
          </a:p>
          <a:p>
            <a:pPr marL="342900" indent="-342900"/>
            <a:r>
              <a:rPr lang="ru-RU" sz="2000" b="1"/>
              <a:t>иллюстраций,</a:t>
            </a:r>
          </a:p>
          <a:p>
            <a:pPr marL="342900" indent="-342900"/>
            <a:r>
              <a:rPr lang="ru-RU" sz="2000" b="1"/>
              <a:t>показ положения</a:t>
            </a:r>
          </a:p>
          <a:p>
            <a:pPr marL="342900" indent="-342900"/>
            <a:r>
              <a:rPr lang="ru-RU" sz="2000" b="1"/>
              <a:t> органов </a:t>
            </a:r>
          </a:p>
          <a:p>
            <a:pPr marL="342900" indent="-342900"/>
            <a:r>
              <a:rPr lang="ru-RU" sz="2000" b="1"/>
              <a:t>артикуляции</a:t>
            </a:r>
          </a:p>
          <a:p>
            <a:pPr marL="342900" indent="-342900"/>
            <a:r>
              <a:rPr lang="ru-RU" sz="2000" b="1"/>
              <a:t>при обучении</a:t>
            </a:r>
          </a:p>
          <a:p>
            <a:pPr marL="342900" indent="-342900"/>
            <a:r>
              <a:rPr lang="ru-RU" sz="2000" b="1"/>
              <a:t>правильному </a:t>
            </a:r>
          </a:p>
          <a:p>
            <a:pPr marL="342900" indent="-342900"/>
            <a:r>
              <a:rPr lang="ru-RU" sz="2000" b="1"/>
              <a:t>произношению</a:t>
            </a:r>
          </a:p>
        </p:txBody>
      </p:sp>
      <p:sp>
        <p:nvSpPr>
          <p:cNvPr id="40971" name="Rectangle 11"/>
          <p:cNvSpPr>
            <a:spLocks noChangeArrowheads="1"/>
          </p:cNvSpPr>
          <p:nvPr/>
        </p:nvSpPr>
        <p:spPr bwMode="auto">
          <a:xfrm>
            <a:off x="3419475" y="1052513"/>
            <a:ext cx="2592388" cy="2952750"/>
          </a:xfrm>
          <a:prstGeom prst="rect">
            <a:avLst/>
          </a:prstGeom>
          <a:solidFill>
            <a:schemeClr val="bg2"/>
          </a:solidFill>
          <a:ln w="9525">
            <a:solidFill>
              <a:schemeClr val="tx1"/>
            </a:solidFill>
            <a:miter lim="800000"/>
            <a:headEnd/>
            <a:tailEnd/>
          </a:ln>
        </p:spPr>
        <p:txBody>
          <a:bodyPr wrap="none" anchor="ctr"/>
          <a:lstStyle/>
          <a:p>
            <a:pPr marL="342900" indent="-342900"/>
            <a:r>
              <a:rPr lang="ru-RU" sz="2000" b="1"/>
              <a:t>СЛОВЕСНЫЕ:</a:t>
            </a:r>
          </a:p>
          <a:p>
            <a:pPr marL="342900" indent="-342900"/>
            <a:r>
              <a:rPr lang="ru-RU" sz="2000" b="1"/>
              <a:t>речевой образец,</a:t>
            </a:r>
          </a:p>
          <a:p>
            <a:pPr marL="342900" indent="-342900"/>
            <a:r>
              <a:rPr lang="ru-RU" sz="2000" b="1"/>
              <a:t>повторное</a:t>
            </a:r>
          </a:p>
          <a:p>
            <a:pPr marL="342900" indent="-342900"/>
            <a:r>
              <a:rPr lang="ru-RU" sz="2000" b="1"/>
              <a:t>проговаривание,</a:t>
            </a:r>
          </a:p>
          <a:p>
            <a:pPr marL="342900" indent="-342900"/>
            <a:r>
              <a:rPr lang="ru-RU" sz="2000" b="1"/>
              <a:t>объяснение,</a:t>
            </a:r>
          </a:p>
          <a:p>
            <a:pPr marL="342900" indent="-342900"/>
            <a:r>
              <a:rPr lang="ru-RU" sz="2000" b="1"/>
              <a:t>указание,</a:t>
            </a:r>
          </a:p>
          <a:p>
            <a:pPr marL="342900" indent="-342900"/>
            <a:r>
              <a:rPr lang="ru-RU" sz="2000" b="1"/>
              <a:t>оценка детской</a:t>
            </a:r>
          </a:p>
          <a:p>
            <a:pPr marL="342900" indent="-342900"/>
            <a:r>
              <a:rPr lang="ru-RU" sz="2000" b="1"/>
              <a:t>речи, вопрос</a:t>
            </a:r>
          </a:p>
        </p:txBody>
      </p:sp>
      <p:sp>
        <p:nvSpPr>
          <p:cNvPr id="40972" name="Rectangle 12"/>
          <p:cNvSpPr>
            <a:spLocks noChangeArrowheads="1"/>
          </p:cNvSpPr>
          <p:nvPr/>
        </p:nvSpPr>
        <p:spPr bwMode="auto">
          <a:xfrm>
            <a:off x="6372225" y="1052513"/>
            <a:ext cx="2520950" cy="2881312"/>
          </a:xfrm>
          <a:prstGeom prst="rect">
            <a:avLst/>
          </a:prstGeom>
          <a:solidFill>
            <a:schemeClr val="bg2"/>
          </a:solidFill>
          <a:ln w="9525">
            <a:solidFill>
              <a:schemeClr val="tx1"/>
            </a:solidFill>
            <a:miter lim="800000"/>
            <a:headEnd/>
            <a:tailEnd/>
          </a:ln>
        </p:spPr>
        <p:txBody>
          <a:bodyPr wrap="none" anchor="ctr"/>
          <a:lstStyle/>
          <a:p>
            <a:pPr marL="342900" indent="-342900"/>
            <a:r>
              <a:rPr lang="ru-RU" sz="2000" b="1"/>
              <a:t>ИГРОВЫЕ:</a:t>
            </a:r>
          </a:p>
          <a:p>
            <a:pPr marL="342900" indent="-342900"/>
            <a:r>
              <a:rPr lang="ru-RU" sz="2000" b="1"/>
              <a:t>игровой </a:t>
            </a:r>
          </a:p>
          <a:p>
            <a:pPr marL="342900" indent="-342900"/>
            <a:r>
              <a:rPr lang="ru-RU" sz="2000" b="1"/>
              <a:t>персонаж,</a:t>
            </a:r>
          </a:p>
          <a:p>
            <a:pPr marL="342900" indent="-342900"/>
            <a:r>
              <a:rPr lang="ru-RU" sz="2000" b="1"/>
              <a:t>сюрпризный </a:t>
            </a:r>
          </a:p>
          <a:p>
            <a:pPr marL="342900" indent="-342900"/>
            <a:r>
              <a:rPr lang="ru-RU" sz="2000" b="1"/>
              <a:t>момент, разные </a:t>
            </a:r>
          </a:p>
          <a:p>
            <a:pPr marL="342900" indent="-342900"/>
            <a:r>
              <a:rPr lang="ru-RU" sz="2000" b="1"/>
              <a:t>виды игр</a:t>
            </a:r>
          </a:p>
          <a:p>
            <a:pPr marL="342900" indent="-342900"/>
            <a:endParaRPr lang="ru-RU" sz="2000" b="1"/>
          </a:p>
        </p:txBody>
      </p:sp>
      <p:sp>
        <p:nvSpPr>
          <p:cNvPr id="40973" name="Rectangle 13"/>
          <p:cNvSpPr>
            <a:spLocks noChangeArrowheads="1"/>
          </p:cNvSpPr>
          <p:nvPr/>
        </p:nvSpPr>
        <p:spPr bwMode="auto">
          <a:xfrm>
            <a:off x="468313" y="4221163"/>
            <a:ext cx="7920037" cy="1079500"/>
          </a:xfrm>
          <a:prstGeom prst="rect">
            <a:avLst/>
          </a:prstGeom>
          <a:solidFill>
            <a:schemeClr val="bg1"/>
          </a:solidFill>
          <a:ln w="9525">
            <a:solidFill>
              <a:schemeClr val="tx1"/>
            </a:solidFill>
            <a:miter lim="800000"/>
            <a:headEnd/>
            <a:tailEnd/>
          </a:ln>
        </p:spPr>
        <p:txBody>
          <a:bodyPr wrap="none" anchor="ctr"/>
          <a:lstStyle/>
          <a:p>
            <a:r>
              <a:rPr lang="ru-RU" sz="2400" b="1" dirty="0"/>
              <a:t>ПРЯМЫЕ (объяснение, речевой образец, указание)</a:t>
            </a:r>
          </a:p>
          <a:p>
            <a:r>
              <a:rPr lang="ru-RU" sz="2400" b="1" dirty="0"/>
              <a:t>КОСВЕННЫЕ (напоминание, реплика, подсказ)</a:t>
            </a:r>
          </a:p>
        </p:txBody>
      </p:sp>
      <p:sp>
        <p:nvSpPr>
          <p:cNvPr id="40974" name="Rectangle 14"/>
          <p:cNvSpPr>
            <a:spLocks noChangeArrowheads="1"/>
          </p:cNvSpPr>
          <p:nvPr/>
        </p:nvSpPr>
        <p:spPr bwMode="auto">
          <a:xfrm>
            <a:off x="395288" y="5445125"/>
            <a:ext cx="8064500" cy="1223963"/>
          </a:xfrm>
          <a:prstGeom prst="rect">
            <a:avLst/>
          </a:prstGeom>
          <a:solidFill>
            <a:schemeClr val="bg1"/>
          </a:solidFill>
          <a:ln w="9525">
            <a:solidFill>
              <a:schemeClr val="tx1"/>
            </a:solidFill>
            <a:miter lim="800000"/>
            <a:headEnd/>
            <a:tailEnd/>
          </a:ln>
        </p:spPr>
        <p:txBody>
          <a:bodyPr wrap="none" anchor="ctr"/>
          <a:lstStyle/>
          <a:p>
            <a:r>
              <a:rPr lang="ru-RU" dirty="0"/>
              <a:t> </a:t>
            </a:r>
            <a:r>
              <a:rPr lang="ru-RU" sz="2000" b="1" dirty="0">
                <a:latin typeface="Times New Roman" pitchFamily="18" charset="0"/>
                <a:cs typeface="Times New Roman" pitchFamily="18" charset="0"/>
              </a:rPr>
              <a:t>В педагогической практике все приемы используются комплексно </a:t>
            </a:r>
          </a:p>
          <a:p>
            <a:r>
              <a:rPr lang="ru-RU" sz="2000" b="1" dirty="0">
                <a:latin typeface="Times New Roman" pitchFamily="18" charset="0"/>
                <a:cs typeface="Times New Roman" pitchFamily="18" charset="0"/>
              </a:rPr>
              <a:t>в зависимости от задач, содержания занятия, уровня подготовленности</a:t>
            </a:r>
          </a:p>
          <a:p>
            <a:r>
              <a:rPr lang="ru-RU" sz="2000" b="1" dirty="0">
                <a:latin typeface="Times New Roman" pitchFamily="18" charset="0"/>
                <a:cs typeface="Times New Roman" pitchFamily="18" charset="0"/>
              </a:rPr>
              <a:t>детей, их возрастных и индивидуальных особенностей.</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40962"/>
                                        </p:tgtEl>
                                        <p:attrNameLst>
                                          <p:attrName>style.visibility</p:attrName>
                                        </p:attrNameLst>
                                      </p:cBhvr>
                                      <p:to>
                                        <p:strVal val="visible"/>
                                      </p:to>
                                    </p:set>
                                    <p:anim calcmode="lin" valueType="num">
                                      <p:cBhvr>
                                        <p:cTn id="7" dur="500" decel="50000" fill="hold">
                                          <p:stCondLst>
                                            <p:cond delay="0"/>
                                          </p:stCondLst>
                                        </p:cTn>
                                        <p:tgtEl>
                                          <p:spTgt spid="4096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096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0962"/>
                                        </p:tgtEl>
                                        <p:attrNameLst>
                                          <p:attrName>ppt_w</p:attrName>
                                        </p:attrNameLst>
                                      </p:cBhvr>
                                      <p:tavLst>
                                        <p:tav tm="0">
                                          <p:val>
                                            <p:strVal val="#ppt_w*.05"/>
                                          </p:val>
                                        </p:tav>
                                        <p:tav tm="100000">
                                          <p:val>
                                            <p:strVal val="#ppt_w"/>
                                          </p:val>
                                        </p:tav>
                                      </p:tavLst>
                                    </p:anim>
                                    <p:anim calcmode="lin" valueType="num">
                                      <p:cBhvr>
                                        <p:cTn id="10" dur="1000" fill="hold"/>
                                        <p:tgtEl>
                                          <p:spTgt spid="4096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096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096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096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0962"/>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grpId="0" nodeType="clickEffect">
                                  <p:stCondLst>
                                    <p:cond delay="0"/>
                                  </p:stCondLst>
                                  <p:childTnLst>
                                    <p:set>
                                      <p:cBhvr>
                                        <p:cTn id="18" dur="1" fill="hold">
                                          <p:stCondLst>
                                            <p:cond delay="0"/>
                                          </p:stCondLst>
                                        </p:cTn>
                                        <p:tgtEl>
                                          <p:spTgt spid="40970"/>
                                        </p:tgtEl>
                                        <p:attrNameLst>
                                          <p:attrName>style.visibility</p:attrName>
                                        </p:attrNameLst>
                                      </p:cBhvr>
                                      <p:to>
                                        <p:strVal val="visible"/>
                                      </p:to>
                                    </p:set>
                                    <p:anim calcmode="lin" valueType="num">
                                      <p:cBhvr>
                                        <p:cTn id="19" dur="500" decel="50000" fill="hold">
                                          <p:stCondLst>
                                            <p:cond delay="0"/>
                                          </p:stCondLst>
                                        </p:cTn>
                                        <p:tgtEl>
                                          <p:spTgt spid="40970"/>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40970"/>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40970"/>
                                        </p:tgtEl>
                                        <p:attrNameLst>
                                          <p:attrName>ppt_w</p:attrName>
                                        </p:attrNameLst>
                                      </p:cBhvr>
                                      <p:tavLst>
                                        <p:tav tm="0">
                                          <p:val>
                                            <p:strVal val="#ppt_w*.05"/>
                                          </p:val>
                                        </p:tav>
                                        <p:tav tm="100000">
                                          <p:val>
                                            <p:strVal val="#ppt_w"/>
                                          </p:val>
                                        </p:tav>
                                      </p:tavLst>
                                    </p:anim>
                                    <p:anim calcmode="lin" valueType="num">
                                      <p:cBhvr>
                                        <p:cTn id="22" dur="1000" fill="hold"/>
                                        <p:tgtEl>
                                          <p:spTgt spid="40970"/>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40970"/>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40970"/>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40970"/>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40970"/>
                                        </p:tgtEl>
                                      </p:cBhvr>
                                    </p:animEffect>
                                  </p:childTnLst>
                                </p:cTn>
                              </p:par>
                            </p:childTnLst>
                          </p:cTn>
                        </p:par>
                      </p:childTnLst>
                    </p:cTn>
                  </p:par>
                  <p:par>
                    <p:cTn id="27" fill="hold">
                      <p:stCondLst>
                        <p:cond delay="indefinite"/>
                      </p:stCondLst>
                      <p:childTnLst>
                        <p:par>
                          <p:cTn id="28" fill="hold">
                            <p:stCondLst>
                              <p:cond delay="0"/>
                            </p:stCondLst>
                            <p:childTnLst>
                              <p:par>
                                <p:cTn id="29" presetID="25" presetClass="entr" presetSubtype="0" fill="hold" grpId="0" nodeType="clickEffect">
                                  <p:stCondLst>
                                    <p:cond delay="0"/>
                                  </p:stCondLst>
                                  <p:childTnLst>
                                    <p:set>
                                      <p:cBhvr>
                                        <p:cTn id="30" dur="1" fill="hold">
                                          <p:stCondLst>
                                            <p:cond delay="0"/>
                                          </p:stCondLst>
                                        </p:cTn>
                                        <p:tgtEl>
                                          <p:spTgt spid="40971"/>
                                        </p:tgtEl>
                                        <p:attrNameLst>
                                          <p:attrName>style.visibility</p:attrName>
                                        </p:attrNameLst>
                                      </p:cBhvr>
                                      <p:to>
                                        <p:strVal val="visible"/>
                                      </p:to>
                                    </p:set>
                                    <p:anim calcmode="lin" valueType="num">
                                      <p:cBhvr>
                                        <p:cTn id="31" dur="500" decel="50000" fill="hold">
                                          <p:stCondLst>
                                            <p:cond delay="0"/>
                                          </p:stCondLst>
                                        </p:cTn>
                                        <p:tgtEl>
                                          <p:spTgt spid="40971"/>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40971"/>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40971"/>
                                        </p:tgtEl>
                                        <p:attrNameLst>
                                          <p:attrName>ppt_w</p:attrName>
                                        </p:attrNameLst>
                                      </p:cBhvr>
                                      <p:tavLst>
                                        <p:tav tm="0">
                                          <p:val>
                                            <p:strVal val="#ppt_w*.05"/>
                                          </p:val>
                                        </p:tav>
                                        <p:tav tm="100000">
                                          <p:val>
                                            <p:strVal val="#ppt_w"/>
                                          </p:val>
                                        </p:tav>
                                      </p:tavLst>
                                    </p:anim>
                                    <p:anim calcmode="lin" valueType="num">
                                      <p:cBhvr>
                                        <p:cTn id="34" dur="1000" fill="hold"/>
                                        <p:tgtEl>
                                          <p:spTgt spid="40971"/>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40971"/>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40971"/>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40971"/>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40971"/>
                                        </p:tgtEl>
                                      </p:cBhvr>
                                    </p:animEffect>
                                  </p:childTnLst>
                                </p:cTn>
                              </p:par>
                            </p:childTnLst>
                          </p:cTn>
                        </p:par>
                      </p:childTnLst>
                    </p:cTn>
                  </p:par>
                  <p:par>
                    <p:cTn id="39" fill="hold">
                      <p:stCondLst>
                        <p:cond delay="indefinite"/>
                      </p:stCondLst>
                      <p:childTnLst>
                        <p:par>
                          <p:cTn id="40" fill="hold">
                            <p:stCondLst>
                              <p:cond delay="0"/>
                            </p:stCondLst>
                            <p:childTnLst>
                              <p:par>
                                <p:cTn id="41" presetID="25" presetClass="entr" presetSubtype="0" fill="hold" grpId="0" nodeType="clickEffect">
                                  <p:stCondLst>
                                    <p:cond delay="0"/>
                                  </p:stCondLst>
                                  <p:childTnLst>
                                    <p:set>
                                      <p:cBhvr>
                                        <p:cTn id="42" dur="1" fill="hold">
                                          <p:stCondLst>
                                            <p:cond delay="0"/>
                                          </p:stCondLst>
                                        </p:cTn>
                                        <p:tgtEl>
                                          <p:spTgt spid="40972"/>
                                        </p:tgtEl>
                                        <p:attrNameLst>
                                          <p:attrName>style.visibility</p:attrName>
                                        </p:attrNameLst>
                                      </p:cBhvr>
                                      <p:to>
                                        <p:strVal val="visible"/>
                                      </p:to>
                                    </p:set>
                                    <p:anim calcmode="lin" valueType="num">
                                      <p:cBhvr>
                                        <p:cTn id="43" dur="500" decel="50000" fill="hold">
                                          <p:stCondLst>
                                            <p:cond delay="0"/>
                                          </p:stCondLst>
                                        </p:cTn>
                                        <p:tgtEl>
                                          <p:spTgt spid="40972"/>
                                        </p:tgtEl>
                                        <p:attrNameLst>
                                          <p:attrName>style.rotation</p:attrName>
                                        </p:attrNameLst>
                                      </p:cBhvr>
                                      <p:tavLst>
                                        <p:tav tm="0">
                                          <p:val>
                                            <p:fltVal val="-90"/>
                                          </p:val>
                                        </p:tav>
                                        <p:tav tm="100000">
                                          <p:val>
                                            <p:fltVal val="0"/>
                                          </p:val>
                                        </p:tav>
                                      </p:tavLst>
                                    </p:anim>
                                    <p:anim calcmode="lin" valueType="num">
                                      <p:cBhvr>
                                        <p:cTn id="44" dur="500" decel="50000" fill="hold">
                                          <p:stCondLst>
                                            <p:cond delay="0"/>
                                          </p:stCondLst>
                                        </p:cTn>
                                        <p:tgtEl>
                                          <p:spTgt spid="40972"/>
                                        </p:tgtEl>
                                        <p:attrNameLst>
                                          <p:attrName>ppt_w</p:attrName>
                                        </p:attrNameLst>
                                      </p:cBhvr>
                                      <p:tavLst>
                                        <p:tav tm="0">
                                          <p:val>
                                            <p:strVal val="#ppt_w"/>
                                          </p:val>
                                        </p:tav>
                                        <p:tav tm="100000">
                                          <p:val>
                                            <p:strVal val="#ppt_w*.05"/>
                                          </p:val>
                                        </p:tav>
                                      </p:tavLst>
                                    </p:anim>
                                    <p:anim calcmode="lin" valueType="num">
                                      <p:cBhvr>
                                        <p:cTn id="45" dur="500" accel="50000" fill="hold">
                                          <p:stCondLst>
                                            <p:cond delay="500"/>
                                          </p:stCondLst>
                                        </p:cTn>
                                        <p:tgtEl>
                                          <p:spTgt spid="40972"/>
                                        </p:tgtEl>
                                        <p:attrNameLst>
                                          <p:attrName>ppt_w</p:attrName>
                                        </p:attrNameLst>
                                      </p:cBhvr>
                                      <p:tavLst>
                                        <p:tav tm="0">
                                          <p:val>
                                            <p:strVal val="#ppt_w*.05"/>
                                          </p:val>
                                        </p:tav>
                                        <p:tav tm="100000">
                                          <p:val>
                                            <p:strVal val="#ppt_w"/>
                                          </p:val>
                                        </p:tav>
                                      </p:tavLst>
                                    </p:anim>
                                    <p:anim calcmode="lin" valueType="num">
                                      <p:cBhvr>
                                        <p:cTn id="46" dur="1000" fill="hold"/>
                                        <p:tgtEl>
                                          <p:spTgt spid="40972"/>
                                        </p:tgtEl>
                                        <p:attrNameLst>
                                          <p:attrName>ppt_h</p:attrName>
                                        </p:attrNameLst>
                                      </p:cBhvr>
                                      <p:tavLst>
                                        <p:tav tm="0">
                                          <p:val>
                                            <p:strVal val="#ppt_h"/>
                                          </p:val>
                                        </p:tav>
                                        <p:tav tm="100000">
                                          <p:val>
                                            <p:strVal val="#ppt_h"/>
                                          </p:val>
                                        </p:tav>
                                      </p:tavLst>
                                    </p:anim>
                                    <p:anim calcmode="lin" valueType="num">
                                      <p:cBhvr>
                                        <p:cTn id="47" dur="500" decel="50000" fill="hold">
                                          <p:stCondLst>
                                            <p:cond delay="0"/>
                                          </p:stCondLst>
                                        </p:cTn>
                                        <p:tgtEl>
                                          <p:spTgt spid="40972"/>
                                        </p:tgtEl>
                                        <p:attrNameLst>
                                          <p:attrName>ppt_x</p:attrName>
                                        </p:attrNameLst>
                                      </p:cBhvr>
                                      <p:tavLst>
                                        <p:tav tm="0">
                                          <p:val>
                                            <p:strVal val="#ppt_x+.4"/>
                                          </p:val>
                                        </p:tav>
                                        <p:tav tm="100000">
                                          <p:val>
                                            <p:strVal val="#ppt_x"/>
                                          </p:val>
                                        </p:tav>
                                      </p:tavLst>
                                    </p:anim>
                                    <p:anim calcmode="lin" valueType="num">
                                      <p:cBhvr>
                                        <p:cTn id="48" dur="500" decel="50000" fill="hold">
                                          <p:stCondLst>
                                            <p:cond delay="0"/>
                                          </p:stCondLst>
                                        </p:cTn>
                                        <p:tgtEl>
                                          <p:spTgt spid="40972"/>
                                        </p:tgtEl>
                                        <p:attrNameLst>
                                          <p:attrName>ppt_y</p:attrName>
                                        </p:attrNameLst>
                                      </p:cBhvr>
                                      <p:tavLst>
                                        <p:tav tm="0">
                                          <p:val>
                                            <p:strVal val="#ppt_y-.2"/>
                                          </p:val>
                                        </p:tav>
                                        <p:tav tm="100000">
                                          <p:val>
                                            <p:strVal val="#ppt_y+.1"/>
                                          </p:val>
                                        </p:tav>
                                      </p:tavLst>
                                    </p:anim>
                                    <p:anim calcmode="lin" valueType="num">
                                      <p:cBhvr>
                                        <p:cTn id="49" dur="500" accel="50000" fill="hold">
                                          <p:stCondLst>
                                            <p:cond delay="500"/>
                                          </p:stCondLst>
                                        </p:cTn>
                                        <p:tgtEl>
                                          <p:spTgt spid="40972"/>
                                        </p:tgtEl>
                                        <p:attrNameLst>
                                          <p:attrName>ppt_y</p:attrName>
                                        </p:attrNameLst>
                                      </p:cBhvr>
                                      <p:tavLst>
                                        <p:tav tm="0">
                                          <p:val>
                                            <p:strVal val="#ppt_y+.1"/>
                                          </p:val>
                                        </p:tav>
                                        <p:tav tm="100000">
                                          <p:val>
                                            <p:strVal val="#ppt_y"/>
                                          </p:val>
                                        </p:tav>
                                      </p:tavLst>
                                    </p:anim>
                                    <p:animEffect transition="in" filter="fade">
                                      <p:cBhvr>
                                        <p:cTn id="50" dur="1000" decel="50000">
                                          <p:stCondLst>
                                            <p:cond delay="0"/>
                                          </p:stCondLst>
                                        </p:cTn>
                                        <p:tgtEl>
                                          <p:spTgt spid="40972"/>
                                        </p:tgtEl>
                                      </p:cBhvr>
                                    </p:animEffect>
                                  </p:childTnLst>
                                </p:cTn>
                              </p:par>
                            </p:childTnLst>
                          </p:cTn>
                        </p:par>
                      </p:childTnLst>
                    </p:cTn>
                  </p:par>
                  <p:par>
                    <p:cTn id="51" fill="hold">
                      <p:stCondLst>
                        <p:cond delay="indefinite"/>
                      </p:stCondLst>
                      <p:childTnLst>
                        <p:par>
                          <p:cTn id="52" fill="hold">
                            <p:stCondLst>
                              <p:cond delay="0"/>
                            </p:stCondLst>
                            <p:childTnLst>
                              <p:par>
                                <p:cTn id="53" presetID="25" presetClass="entr" presetSubtype="0" fill="hold" grpId="0" nodeType="clickEffect">
                                  <p:stCondLst>
                                    <p:cond delay="0"/>
                                  </p:stCondLst>
                                  <p:childTnLst>
                                    <p:set>
                                      <p:cBhvr>
                                        <p:cTn id="54" dur="1" fill="hold">
                                          <p:stCondLst>
                                            <p:cond delay="0"/>
                                          </p:stCondLst>
                                        </p:cTn>
                                        <p:tgtEl>
                                          <p:spTgt spid="40973"/>
                                        </p:tgtEl>
                                        <p:attrNameLst>
                                          <p:attrName>style.visibility</p:attrName>
                                        </p:attrNameLst>
                                      </p:cBhvr>
                                      <p:to>
                                        <p:strVal val="visible"/>
                                      </p:to>
                                    </p:set>
                                    <p:anim calcmode="lin" valueType="num">
                                      <p:cBhvr>
                                        <p:cTn id="55" dur="500" decel="50000" fill="hold">
                                          <p:stCondLst>
                                            <p:cond delay="0"/>
                                          </p:stCondLst>
                                        </p:cTn>
                                        <p:tgtEl>
                                          <p:spTgt spid="40973"/>
                                        </p:tgtEl>
                                        <p:attrNameLst>
                                          <p:attrName>style.rotation</p:attrName>
                                        </p:attrNameLst>
                                      </p:cBhvr>
                                      <p:tavLst>
                                        <p:tav tm="0">
                                          <p:val>
                                            <p:fltVal val="-90"/>
                                          </p:val>
                                        </p:tav>
                                        <p:tav tm="100000">
                                          <p:val>
                                            <p:fltVal val="0"/>
                                          </p:val>
                                        </p:tav>
                                      </p:tavLst>
                                    </p:anim>
                                    <p:anim calcmode="lin" valueType="num">
                                      <p:cBhvr>
                                        <p:cTn id="56" dur="500" decel="50000" fill="hold">
                                          <p:stCondLst>
                                            <p:cond delay="0"/>
                                          </p:stCondLst>
                                        </p:cTn>
                                        <p:tgtEl>
                                          <p:spTgt spid="40973"/>
                                        </p:tgtEl>
                                        <p:attrNameLst>
                                          <p:attrName>ppt_w</p:attrName>
                                        </p:attrNameLst>
                                      </p:cBhvr>
                                      <p:tavLst>
                                        <p:tav tm="0">
                                          <p:val>
                                            <p:strVal val="#ppt_w"/>
                                          </p:val>
                                        </p:tav>
                                        <p:tav tm="100000">
                                          <p:val>
                                            <p:strVal val="#ppt_w*.05"/>
                                          </p:val>
                                        </p:tav>
                                      </p:tavLst>
                                    </p:anim>
                                    <p:anim calcmode="lin" valueType="num">
                                      <p:cBhvr>
                                        <p:cTn id="57" dur="500" accel="50000" fill="hold">
                                          <p:stCondLst>
                                            <p:cond delay="500"/>
                                          </p:stCondLst>
                                        </p:cTn>
                                        <p:tgtEl>
                                          <p:spTgt spid="40973"/>
                                        </p:tgtEl>
                                        <p:attrNameLst>
                                          <p:attrName>ppt_w</p:attrName>
                                        </p:attrNameLst>
                                      </p:cBhvr>
                                      <p:tavLst>
                                        <p:tav tm="0">
                                          <p:val>
                                            <p:strVal val="#ppt_w*.05"/>
                                          </p:val>
                                        </p:tav>
                                        <p:tav tm="100000">
                                          <p:val>
                                            <p:strVal val="#ppt_w"/>
                                          </p:val>
                                        </p:tav>
                                      </p:tavLst>
                                    </p:anim>
                                    <p:anim calcmode="lin" valueType="num">
                                      <p:cBhvr>
                                        <p:cTn id="58" dur="1000" fill="hold"/>
                                        <p:tgtEl>
                                          <p:spTgt spid="40973"/>
                                        </p:tgtEl>
                                        <p:attrNameLst>
                                          <p:attrName>ppt_h</p:attrName>
                                        </p:attrNameLst>
                                      </p:cBhvr>
                                      <p:tavLst>
                                        <p:tav tm="0">
                                          <p:val>
                                            <p:strVal val="#ppt_h"/>
                                          </p:val>
                                        </p:tav>
                                        <p:tav tm="100000">
                                          <p:val>
                                            <p:strVal val="#ppt_h"/>
                                          </p:val>
                                        </p:tav>
                                      </p:tavLst>
                                    </p:anim>
                                    <p:anim calcmode="lin" valueType="num">
                                      <p:cBhvr>
                                        <p:cTn id="59" dur="500" decel="50000" fill="hold">
                                          <p:stCondLst>
                                            <p:cond delay="0"/>
                                          </p:stCondLst>
                                        </p:cTn>
                                        <p:tgtEl>
                                          <p:spTgt spid="40973"/>
                                        </p:tgtEl>
                                        <p:attrNameLst>
                                          <p:attrName>ppt_x</p:attrName>
                                        </p:attrNameLst>
                                      </p:cBhvr>
                                      <p:tavLst>
                                        <p:tav tm="0">
                                          <p:val>
                                            <p:strVal val="#ppt_x+.4"/>
                                          </p:val>
                                        </p:tav>
                                        <p:tav tm="100000">
                                          <p:val>
                                            <p:strVal val="#ppt_x"/>
                                          </p:val>
                                        </p:tav>
                                      </p:tavLst>
                                    </p:anim>
                                    <p:anim calcmode="lin" valueType="num">
                                      <p:cBhvr>
                                        <p:cTn id="60" dur="500" decel="50000" fill="hold">
                                          <p:stCondLst>
                                            <p:cond delay="0"/>
                                          </p:stCondLst>
                                        </p:cTn>
                                        <p:tgtEl>
                                          <p:spTgt spid="40973"/>
                                        </p:tgtEl>
                                        <p:attrNameLst>
                                          <p:attrName>ppt_y</p:attrName>
                                        </p:attrNameLst>
                                      </p:cBhvr>
                                      <p:tavLst>
                                        <p:tav tm="0">
                                          <p:val>
                                            <p:strVal val="#ppt_y-.2"/>
                                          </p:val>
                                        </p:tav>
                                        <p:tav tm="100000">
                                          <p:val>
                                            <p:strVal val="#ppt_y+.1"/>
                                          </p:val>
                                        </p:tav>
                                      </p:tavLst>
                                    </p:anim>
                                    <p:anim calcmode="lin" valueType="num">
                                      <p:cBhvr>
                                        <p:cTn id="61" dur="500" accel="50000" fill="hold">
                                          <p:stCondLst>
                                            <p:cond delay="500"/>
                                          </p:stCondLst>
                                        </p:cTn>
                                        <p:tgtEl>
                                          <p:spTgt spid="40973"/>
                                        </p:tgtEl>
                                        <p:attrNameLst>
                                          <p:attrName>ppt_y</p:attrName>
                                        </p:attrNameLst>
                                      </p:cBhvr>
                                      <p:tavLst>
                                        <p:tav tm="0">
                                          <p:val>
                                            <p:strVal val="#ppt_y+.1"/>
                                          </p:val>
                                        </p:tav>
                                        <p:tav tm="100000">
                                          <p:val>
                                            <p:strVal val="#ppt_y"/>
                                          </p:val>
                                        </p:tav>
                                      </p:tavLst>
                                    </p:anim>
                                    <p:animEffect transition="in" filter="fade">
                                      <p:cBhvr>
                                        <p:cTn id="62" dur="1000" decel="50000">
                                          <p:stCondLst>
                                            <p:cond delay="0"/>
                                          </p:stCondLst>
                                        </p:cTn>
                                        <p:tgtEl>
                                          <p:spTgt spid="40973"/>
                                        </p:tgtEl>
                                      </p:cBhvr>
                                    </p:animEffect>
                                  </p:childTnLst>
                                </p:cTn>
                              </p:par>
                            </p:childTnLst>
                          </p:cTn>
                        </p:par>
                      </p:childTnLst>
                    </p:cTn>
                  </p:par>
                  <p:par>
                    <p:cTn id="63" fill="hold">
                      <p:stCondLst>
                        <p:cond delay="indefinite"/>
                      </p:stCondLst>
                      <p:childTnLst>
                        <p:par>
                          <p:cTn id="64" fill="hold">
                            <p:stCondLst>
                              <p:cond delay="0"/>
                            </p:stCondLst>
                            <p:childTnLst>
                              <p:par>
                                <p:cTn id="65" presetID="25" presetClass="entr" presetSubtype="0" fill="hold" grpId="0" nodeType="clickEffect">
                                  <p:stCondLst>
                                    <p:cond delay="0"/>
                                  </p:stCondLst>
                                  <p:childTnLst>
                                    <p:set>
                                      <p:cBhvr>
                                        <p:cTn id="66" dur="1" fill="hold">
                                          <p:stCondLst>
                                            <p:cond delay="0"/>
                                          </p:stCondLst>
                                        </p:cTn>
                                        <p:tgtEl>
                                          <p:spTgt spid="40974"/>
                                        </p:tgtEl>
                                        <p:attrNameLst>
                                          <p:attrName>style.visibility</p:attrName>
                                        </p:attrNameLst>
                                      </p:cBhvr>
                                      <p:to>
                                        <p:strVal val="visible"/>
                                      </p:to>
                                    </p:set>
                                    <p:anim calcmode="lin" valueType="num">
                                      <p:cBhvr>
                                        <p:cTn id="67" dur="500" decel="50000" fill="hold">
                                          <p:stCondLst>
                                            <p:cond delay="0"/>
                                          </p:stCondLst>
                                        </p:cTn>
                                        <p:tgtEl>
                                          <p:spTgt spid="40974"/>
                                        </p:tgtEl>
                                        <p:attrNameLst>
                                          <p:attrName>style.rotation</p:attrName>
                                        </p:attrNameLst>
                                      </p:cBhvr>
                                      <p:tavLst>
                                        <p:tav tm="0">
                                          <p:val>
                                            <p:fltVal val="-90"/>
                                          </p:val>
                                        </p:tav>
                                        <p:tav tm="100000">
                                          <p:val>
                                            <p:fltVal val="0"/>
                                          </p:val>
                                        </p:tav>
                                      </p:tavLst>
                                    </p:anim>
                                    <p:anim calcmode="lin" valueType="num">
                                      <p:cBhvr>
                                        <p:cTn id="68" dur="500" decel="50000" fill="hold">
                                          <p:stCondLst>
                                            <p:cond delay="0"/>
                                          </p:stCondLst>
                                        </p:cTn>
                                        <p:tgtEl>
                                          <p:spTgt spid="40974"/>
                                        </p:tgtEl>
                                        <p:attrNameLst>
                                          <p:attrName>ppt_w</p:attrName>
                                        </p:attrNameLst>
                                      </p:cBhvr>
                                      <p:tavLst>
                                        <p:tav tm="0">
                                          <p:val>
                                            <p:strVal val="#ppt_w"/>
                                          </p:val>
                                        </p:tav>
                                        <p:tav tm="100000">
                                          <p:val>
                                            <p:strVal val="#ppt_w*.05"/>
                                          </p:val>
                                        </p:tav>
                                      </p:tavLst>
                                    </p:anim>
                                    <p:anim calcmode="lin" valueType="num">
                                      <p:cBhvr>
                                        <p:cTn id="69" dur="500" accel="50000" fill="hold">
                                          <p:stCondLst>
                                            <p:cond delay="500"/>
                                          </p:stCondLst>
                                        </p:cTn>
                                        <p:tgtEl>
                                          <p:spTgt spid="40974"/>
                                        </p:tgtEl>
                                        <p:attrNameLst>
                                          <p:attrName>ppt_w</p:attrName>
                                        </p:attrNameLst>
                                      </p:cBhvr>
                                      <p:tavLst>
                                        <p:tav tm="0">
                                          <p:val>
                                            <p:strVal val="#ppt_w*.05"/>
                                          </p:val>
                                        </p:tav>
                                        <p:tav tm="100000">
                                          <p:val>
                                            <p:strVal val="#ppt_w"/>
                                          </p:val>
                                        </p:tav>
                                      </p:tavLst>
                                    </p:anim>
                                    <p:anim calcmode="lin" valueType="num">
                                      <p:cBhvr>
                                        <p:cTn id="70" dur="1000" fill="hold"/>
                                        <p:tgtEl>
                                          <p:spTgt spid="40974"/>
                                        </p:tgtEl>
                                        <p:attrNameLst>
                                          <p:attrName>ppt_h</p:attrName>
                                        </p:attrNameLst>
                                      </p:cBhvr>
                                      <p:tavLst>
                                        <p:tav tm="0">
                                          <p:val>
                                            <p:strVal val="#ppt_h"/>
                                          </p:val>
                                        </p:tav>
                                        <p:tav tm="100000">
                                          <p:val>
                                            <p:strVal val="#ppt_h"/>
                                          </p:val>
                                        </p:tav>
                                      </p:tavLst>
                                    </p:anim>
                                    <p:anim calcmode="lin" valueType="num">
                                      <p:cBhvr>
                                        <p:cTn id="71" dur="500" decel="50000" fill="hold">
                                          <p:stCondLst>
                                            <p:cond delay="0"/>
                                          </p:stCondLst>
                                        </p:cTn>
                                        <p:tgtEl>
                                          <p:spTgt spid="40974"/>
                                        </p:tgtEl>
                                        <p:attrNameLst>
                                          <p:attrName>ppt_x</p:attrName>
                                        </p:attrNameLst>
                                      </p:cBhvr>
                                      <p:tavLst>
                                        <p:tav tm="0">
                                          <p:val>
                                            <p:strVal val="#ppt_x+.4"/>
                                          </p:val>
                                        </p:tav>
                                        <p:tav tm="100000">
                                          <p:val>
                                            <p:strVal val="#ppt_x"/>
                                          </p:val>
                                        </p:tav>
                                      </p:tavLst>
                                    </p:anim>
                                    <p:anim calcmode="lin" valueType="num">
                                      <p:cBhvr>
                                        <p:cTn id="72" dur="500" decel="50000" fill="hold">
                                          <p:stCondLst>
                                            <p:cond delay="0"/>
                                          </p:stCondLst>
                                        </p:cTn>
                                        <p:tgtEl>
                                          <p:spTgt spid="40974"/>
                                        </p:tgtEl>
                                        <p:attrNameLst>
                                          <p:attrName>ppt_y</p:attrName>
                                        </p:attrNameLst>
                                      </p:cBhvr>
                                      <p:tavLst>
                                        <p:tav tm="0">
                                          <p:val>
                                            <p:strVal val="#ppt_y-.2"/>
                                          </p:val>
                                        </p:tav>
                                        <p:tav tm="100000">
                                          <p:val>
                                            <p:strVal val="#ppt_y+.1"/>
                                          </p:val>
                                        </p:tav>
                                      </p:tavLst>
                                    </p:anim>
                                    <p:anim calcmode="lin" valueType="num">
                                      <p:cBhvr>
                                        <p:cTn id="73" dur="500" accel="50000" fill="hold">
                                          <p:stCondLst>
                                            <p:cond delay="500"/>
                                          </p:stCondLst>
                                        </p:cTn>
                                        <p:tgtEl>
                                          <p:spTgt spid="40974"/>
                                        </p:tgtEl>
                                        <p:attrNameLst>
                                          <p:attrName>ppt_y</p:attrName>
                                        </p:attrNameLst>
                                      </p:cBhvr>
                                      <p:tavLst>
                                        <p:tav tm="0">
                                          <p:val>
                                            <p:strVal val="#ppt_y+.1"/>
                                          </p:val>
                                        </p:tav>
                                        <p:tav tm="100000">
                                          <p:val>
                                            <p:strVal val="#ppt_y"/>
                                          </p:val>
                                        </p:tav>
                                      </p:tavLst>
                                    </p:anim>
                                    <p:animEffect transition="in" filter="fade">
                                      <p:cBhvr>
                                        <p:cTn id="74" dur="1000" decel="50000">
                                          <p:stCondLst>
                                            <p:cond delay="0"/>
                                          </p:stCondLst>
                                        </p:cTn>
                                        <p:tgtEl>
                                          <p:spTgt spid="409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p:bldP spid="40970" grpId="0" animBg="1"/>
      <p:bldP spid="40971" grpId="0" animBg="1"/>
      <p:bldP spid="40972" grpId="0" animBg="1"/>
      <p:bldP spid="40973" grpId="0" animBg="1"/>
      <p:bldP spid="4097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img27.jpg"/>
          <p:cNvPicPr>
            <a:picLocks noChangeAspect="1"/>
          </p:cNvPicPr>
          <p:nvPr/>
        </p:nvPicPr>
        <p:blipFill>
          <a:blip r:embed="rId2"/>
          <a:stretch>
            <a:fillRect/>
          </a:stretch>
        </p:blipFill>
        <p:spPr>
          <a:xfrm>
            <a:off x="0" y="0"/>
            <a:ext cx="9144000" cy="6858000"/>
          </a:xfrm>
          <a:prstGeom prst="rect">
            <a:avLst/>
          </a:prstGeom>
        </p:spPr>
      </p:pic>
      <p:sp>
        <p:nvSpPr>
          <p:cNvPr id="41986" name="Rectangle 2"/>
          <p:cNvSpPr>
            <a:spLocks noGrp="1"/>
          </p:cNvSpPr>
          <p:nvPr>
            <p:ph type="title" idx="4294967295"/>
          </p:nvPr>
        </p:nvSpPr>
        <p:spPr bwMode="auto">
          <a:xfrm>
            <a:off x="827088" y="274638"/>
            <a:ext cx="8107362" cy="1011222"/>
          </a:xfrm>
          <a:noFill/>
        </p:spPr>
        <p:txBody>
          <a:bodyPr vert="horz" wrap="square" lIns="91440" tIns="45720" rIns="91440" bIns="45720" numCol="1" anchorCtr="0" compatLnSpc="1">
            <a:prstTxWarp prst="textNoShape">
              <a:avLst/>
            </a:prstTxWarp>
          </a:bodyPr>
          <a:lstStyle/>
          <a:p>
            <a:pPr algn="ctr" eaLnBrk="1" hangingPunct="1"/>
            <a:r>
              <a:rPr lang="ru-RU" sz="2400" b="1" dirty="0" smtClean="0">
                <a:solidFill>
                  <a:srgbClr val="333399"/>
                </a:solidFill>
                <a:effectLst/>
              </a:rPr>
              <a:t>СЛОВЕСНЫЕ ПРИЕМЫ РАЗВИТИЯ РЕЧИ</a:t>
            </a:r>
            <a:endParaRPr lang="ru-RU" sz="2400" b="1" i="1" dirty="0" smtClean="0">
              <a:solidFill>
                <a:srgbClr val="333399"/>
              </a:solidFill>
              <a:effectLst/>
              <a:latin typeface="Corbel" pitchFamily="34" charset="0"/>
            </a:endParaRPr>
          </a:p>
        </p:txBody>
      </p:sp>
      <p:sp>
        <p:nvSpPr>
          <p:cNvPr id="18435" name="Rectangle 6"/>
          <p:cNvSpPr>
            <a:spLocks noChangeArrowheads="1"/>
          </p:cNvSpPr>
          <p:nvPr/>
        </p:nvSpPr>
        <p:spPr bwMode="auto">
          <a:xfrm>
            <a:off x="1142975" y="857232"/>
            <a:ext cx="7677175" cy="5601533"/>
          </a:xfrm>
          <a:prstGeom prst="rect">
            <a:avLst/>
          </a:prstGeom>
          <a:noFill/>
          <a:ln w="9525" algn="ctr">
            <a:noFill/>
            <a:miter lim="800000"/>
            <a:headEnd/>
            <a:tailEnd/>
          </a:ln>
        </p:spPr>
        <p:txBody>
          <a:bodyPr wrap="square" anchor="ctr">
            <a:spAutoFit/>
          </a:bodyPr>
          <a:lstStyle/>
          <a:p>
            <a:pPr algn="l"/>
            <a:endParaRPr lang="ru-RU" sz="2000" b="1" i="1" dirty="0">
              <a:solidFill>
                <a:srgbClr val="FF0000"/>
              </a:solidFill>
            </a:endParaRPr>
          </a:p>
          <a:p>
            <a:pPr algn="l"/>
            <a:r>
              <a:rPr lang="ru-RU" sz="2000" b="1" dirty="0">
                <a:solidFill>
                  <a:srgbClr val="FF0000"/>
                </a:solidFill>
                <a:latin typeface="Times New Roman" pitchFamily="18" charset="0"/>
                <a:cs typeface="Times New Roman" pitchFamily="18" charset="0"/>
              </a:rPr>
              <a:t>Речевой образец</a:t>
            </a:r>
            <a:r>
              <a:rPr lang="ru-RU" sz="2000" b="1" dirty="0">
                <a:latin typeface="Times New Roman" pitchFamily="18" charset="0"/>
                <a:cs typeface="Times New Roman" pitchFamily="18" charset="0"/>
              </a:rPr>
              <a:t> - правильная, предварительно продуманная речевая деятельность педагога, предназначенная для подражания детьми (должен быть доступным, четким, громким, произноситься неторопливо). </a:t>
            </a:r>
          </a:p>
          <a:p>
            <a:pPr algn="l"/>
            <a:r>
              <a:rPr lang="ru-RU" sz="2000" b="1" dirty="0">
                <a:solidFill>
                  <a:srgbClr val="FF0000"/>
                </a:solidFill>
                <a:latin typeface="Times New Roman" pitchFamily="18" charset="0"/>
                <a:cs typeface="Times New Roman" pitchFamily="18" charset="0"/>
              </a:rPr>
              <a:t>Повторное проговаривание</a:t>
            </a:r>
            <a:r>
              <a:rPr lang="ru-RU" sz="2000" b="1" dirty="0">
                <a:latin typeface="Times New Roman" pitchFamily="18" charset="0"/>
                <a:cs typeface="Times New Roman" pitchFamily="18" charset="0"/>
              </a:rPr>
              <a:t> – преднамеренное, многократное повторение одного и того же речевого элемента (звука, слова, фразы) с целью его запоминания.</a:t>
            </a:r>
          </a:p>
          <a:p>
            <a:pPr algn="l"/>
            <a:r>
              <a:rPr lang="ru-RU" sz="2000" b="1" dirty="0">
                <a:solidFill>
                  <a:srgbClr val="FF0000"/>
                </a:solidFill>
                <a:latin typeface="Times New Roman" pitchFamily="18" charset="0"/>
                <a:cs typeface="Times New Roman" pitchFamily="18" charset="0"/>
              </a:rPr>
              <a:t>Объяснение </a:t>
            </a:r>
            <a:r>
              <a:rPr lang="ru-RU" sz="2000" b="1" dirty="0">
                <a:latin typeface="Times New Roman" pitchFamily="18" charset="0"/>
                <a:cs typeface="Times New Roman" pitchFamily="18" charset="0"/>
              </a:rPr>
              <a:t>- раскрытие сущности некоторых явлений или способов действия ( </a:t>
            </a:r>
            <a:r>
              <a:rPr lang="ru-RU" sz="2000" b="1" dirty="0" err="1">
                <a:latin typeface="Times New Roman" pitchFamily="18" charset="0"/>
                <a:cs typeface="Times New Roman" pitchFamily="18" charset="0"/>
              </a:rPr>
              <a:t>н-р</a:t>
            </a:r>
            <a:r>
              <a:rPr lang="ru-RU" sz="2000" b="1" dirty="0">
                <a:latin typeface="Times New Roman" pitchFamily="18" charset="0"/>
                <a:cs typeface="Times New Roman" pitchFamily="18" charset="0"/>
              </a:rPr>
              <a:t>, для объяснения правил и действий в дидактических играх).</a:t>
            </a:r>
          </a:p>
          <a:p>
            <a:pPr algn="l"/>
            <a:r>
              <a:rPr lang="ru-RU" sz="2000" b="1" dirty="0">
                <a:solidFill>
                  <a:srgbClr val="FF0000"/>
                </a:solidFill>
                <a:latin typeface="Times New Roman" pitchFamily="18" charset="0"/>
                <a:cs typeface="Times New Roman" pitchFamily="18" charset="0"/>
              </a:rPr>
              <a:t>Указания </a:t>
            </a:r>
            <a:r>
              <a:rPr lang="ru-RU" sz="2000" b="1" dirty="0">
                <a:latin typeface="Times New Roman" pitchFamily="18" charset="0"/>
                <a:cs typeface="Times New Roman" pitchFamily="18" charset="0"/>
              </a:rPr>
              <a:t>- разъяснение детям способа действия для достижения определенного результата (обучающие, организационные и </a:t>
            </a:r>
            <a:r>
              <a:rPr lang="ru-RU" sz="2000" b="1" dirty="0" smtClean="0">
                <a:latin typeface="Times New Roman" pitchFamily="18" charset="0"/>
                <a:cs typeface="Times New Roman" pitchFamily="18" charset="0"/>
              </a:rPr>
              <a:t>дисциплинирующие). </a:t>
            </a:r>
            <a:endParaRPr lang="ru-RU" sz="2000" b="1" dirty="0">
              <a:latin typeface="Times New Roman" pitchFamily="18" charset="0"/>
              <a:cs typeface="Times New Roman" pitchFamily="18" charset="0"/>
            </a:endParaRPr>
          </a:p>
          <a:p>
            <a:pPr algn="l"/>
            <a:r>
              <a:rPr lang="ru-RU" sz="2000" b="1" dirty="0">
                <a:solidFill>
                  <a:srgbClr val="FF0000"/>
                </a:solidFill>
                <a:latin typeface="Times New Roman" pitchFamily="18" charset="0"/>
                <a:cs typeface="Times New Roman" pitchFamily="18" charset="0"/>
              </a:rPr>
              <a:t>Оценка детской речи</a:t>
            </a:r>
            <a:r>
              <a:rPr lang="ru-RU" sz="2000" b="1" dirty="0">
                <a:latin typeface="Times New Roman" pitchFamily="18" charset="0"/>
                <a:cs typeface="Times New Roman" pitchFamily="18" charset="0"/>
              </a:rPr>
              <a:t> - мотивированное суждение о речевом высказывании ребенка, характеризующее качество выполнения речевой деятельности. </a:t>
            </a:r>
          </a:p>
          <a:p>
            <a:pPr algn="l"/>
            <a:endParaRPr lang="ru-RU" b="1" dirty="0">
              <a:latin typeface="Times New Roman" pitchFamily="18" charset="0"/>
              <a:cs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41986"/>
                                        </p:tgtEl>
                                        <p:attrNameLst>
                                          <p:attrName>style.visibility</p:attrName>
                                        </p:attrNameLst>
                                      </p:cBhvr>
                                      <p:to>
                                        <p:strVal val="visible"/>
                                      </p:to>
                                    </p:set>
                                    <p:anim calcmode="lin" valueType="num">
                                      <p:cBhvr>
                                        <p:cTn id="7" dur="500" decel="50000" fill="hold">
                                          <p:stCondLst>
                                            <p:cond delay="0"/>
                                          </p:stCondLst>
                                        </p:cTn>
                                        <p:tgtEl>
                                          <p:spTgt spid="41986"/>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1986"/>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1986"/>
                                        </p:tgtEl>
                                        <p:attrNameLst>
                                          <p:attrName>ppt_w</p:attrName>
                                        </p:attrNameLst>
                                      </p:cBhvr>
                                      <p:tavLst>
                                        <p:tav tm="0">
                                          <p:val>
                                            <p:strVal val="#ppt_w*.05"/>
                                          </p:val>
                                        </p:tav>
                                        <p:tav tm="100000">
                                          <p:val>
                                            <p:strVal val="#ppt_w"/>
                                          </p:val>
                                        </p:tav>
                                      </p:tavLst>
                                    </p:anim>
                                    <p:anim calcmode="lin" valueType="num">
                                      <p:cBhvr>
                                        <p:cTn id="10" dur="1000" fill="hold"/>
                                        <p:tgtEl>
                                          <p:spTgt spid="41986"/>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1986"/>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1986"/>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1986"/>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19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img27.jpg"/>
          <p:cNvPicPr>
            <a:picLocks noChangeAspect="1"/>
          </p:cNvPicPr>
          <p:nvPr/>
        </p:nvPicPr>
        <p:blipFill>
          <a:blip r:embed="rId2"/>
          <a:stretch>
            <a:fillRect/>
          </a:stretch>
        </p:blipFill>
        <p:spPr>
          <a:xfrm>
            <a:off x="0" y="0"/>
            <a:ext cx="9144000" cy="6858000"/>
          </a:xfrm>
          <a:prstGeom prst="rect">
            <a:avLst/>
          </a:prstGeom>
        </p:spPr>
      </p:pic>
      <p:sp>
        <p:nvSpPr>
          <p:cNvPr id="3" name="Прямоугольник 2"/>
          <p:cNvSpPr/>
          <p:nvPr/>
        </p:nvSpPr>
        <p:spPr>
          <a:xfrm>
            <a:off x="1071538" y="857232"/>
            <a:ext cx="7791894" cy="6494085"/>
          </a:xfrm>
          <a:prstGeom prst="rect">
            <a:avLst/>
          </a:prstGeom>
        </p:spPr>
        <p:txBody>
          <a:bodyPr wrap="square">
            <a:spAutoFit/>
          </a:bodyPr>
          <a:lstStyle/>
          <a:p>
            <a:r>
              <a:rPr lang="ru-RU" sz="2000" b="1" dirty="0" smtClean="0">
                <a:latin typeface="Times New Roman" pitchFamily="18" charset="0"/>
                <a:cs typeface="Times New Roman" pitchFamily="18" charset="0"/>
              </a:rPr>
              <a:t>Содержание работы по развитию связной речи детей.</a:t>
            </a:r>
          </a:p>
          <a:p>
            <a:pPr algn="just"/>
            <a:r>
              <a:rPr lang="ru-RU" sz="2400" dirty="0" smtClean="0">
                <a:latin typeface="Times New Roman" pitchFamily="18" charset="0"/>
                <a:cs typeface="Times New Roman" pitchFamily="18" charset="0"/>
              </a:rPr>
              <a:t>В старших группах ДОУ главным является обучение детей построению связных высказываний разных типов, работа над смысловой стороной речи.</a:t>
            </a:r>
          </a:p>
          <a:p>
            <a:pPr algn="just"/>
            <a:r>
              <a:rPr lang="ru-RU" sz="2400" dirty="0" smtClean="0">
                <a:latin typeface="Times New Roman" pitchFamily="18" charset="0"/>
                <a:cs typeface="Times New Roman" pitchFamily="18" charset="0"/>
              </a:rPr>
              <a:t>Внутри каждой задачи выделяются стержневые моменты, лежащие в основе формирования  речевых умений и навыков. </a:t>
            </a:r>
          </a:p>
          <a:p>
            <a:pPr algn="just"/>
            <a:r>
              <a:rPr lang="ru-RU" sz="2400" dirty="0" smtClean="0">
                <a:latin typeface="Times New Roman" pitchFamily="18" charset="0"/>
                <a:cs typeface="Times New Roman" pitchFamily="18" charset="0"/>
              </a:rPr>
              <a:t>В развитии словаря – это работа над смысловой стороной слова; </a:t>
            </a:r>
          </a:p>
          <a:p>
            <a:pPr algn="just"/>
            <a:r>
              <a:rPr lang="ru-RU" sz="2400" dirty="0" smtClean="0">
                <a:latin typeface="Times New Roman" pitchFamily="18" charset="0"/>
                <a:cs typeface="Times New Roman" pitchFamily="18" charset="0"/>
              </a:rPr>
              <a:t>в монологической речи – это отбор содержания высказывания, освоения способов соединения слов, предложений; </a:t>
            </a:r>
          </a:p>
          <a:p>
            <a:pPr algn="just"/>
            <a:r>
              <a:rPr lang="ru-RU" sz="2400" dirty="0" smtClean="0">
                <a:latin typeface="Times New Roman" pitchFamily="18" charset="0"/>
                <a:cs typeface="Times New Roman" pitchFamily="18" charset="0"/>
              </a:rPr>
              <a:t>в развитии диалогической речи – умение слушать и понимать собеседника, взаимодействовать с окружающими, участвовать в общем разговоре.</a:t>
            </a:r>
          </a:p>
          <a:p>
            <a:endParaRPr lang="ru-RU" sz="2400" dirty="0" smtClean="0">
              <a:latin typeface="Times New Roman" pitchFamily="18" charset="0"/>
              <a:cs typeface="Times New Roman" pitchFamily="18" charset="0"/>
            </a:endParaRPr>
          </a:p>
          <a:p>
            <a:endParaRPr lang="ru-RU" b="1" dirty="0" smtClean="0">
              <a:latin typeface="Times New Roman" pitchFamily="18" charset="0"/>
              <a:cs typeface="Times New Roman" pitchFamily="18" charset="0"/>
            </a:endParaRPr>
          </a:p>
          <a:p>
            <a:endParaRPr lang="ru-RU"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img27.jpg"/>
          <p:cNvPicPr>
            <a:picLocks noChangeAspect="1"/>
          </p:cNvPicPr>
          <p:nvPr/>
        </p:nvPicPr>
        <p:blipFill>
          <a:blip r:embed="rId2"/>
          <a:stretch>
            <a:fillRect/>
          </a:stretch>
        </p:blipFill>
        <p:spPr>
          <a:xfrm>
            <a:off x="0" y="357166"/>
            <a:ext cx="9144000" cy="6858000"/>
          </a:xfrm>
          <a:prstGeom prst="rect">
            <a:avLst/>
          </a:prstGeom>
        </p:spPr>
      </p:pic>
      <p:sp>
        <p:nvSpPr>
          <p:cNvPr id="3" name="Прямоугольник 2"/>
          <p:cNvSpPr/>
          <p:nvPr/>
        </p:nvSpPr>
        <p:spPr>
          <a:xfrm>
            <a:off x="785786" y="857232"/>
            <a:ext cx="8072494" cy="1569660"/>
          </a:xfrm>
          <a:prstGeom prst="rect">
            <a:avLst/>
          </a:prstGeom>
        </p:spPr>
        <p:txBody>
          <a:bodyPr wrap="square">
            <a:spAutoFit/>
          </a:bodyPr>
          <a:lstStyle/>
          <a:p>
            <a:r>
              <a:rPr lang="ru-RU" sz="2400" b="1" dirty="0" smtClean="0"/>
              <a:t>В зависимости от функции (назначения)</a:t>
            </a:r>
            <a:r>
              <a:rPr lang="ru-RU" sz="2400" dirty="0" smtClean="0"/>
              <a:t> в связной речи  выделяют </a:t>
            </a:r>
            <a:r>
              <a:rPr lang="ru-RU" sz="2400" b="1" dirty="0" smtClean="0"/>
              <a:t>четыре типа монологов</a:t>
            </a:r>
            <a:r>
              <a:rPr lang="ru-RU" sz="2400" dirty="0" smtClean="0"/>
              <a:t>: </a:t>
            </a:r>
            <a:r>
              <a:rPr lang="ru-RU" sz="2400" b="1" i="1" dirty="0" smtClean="0"/>
              <a:t>описание, повествование, рассуждение и контаминацию </a:t>
            </a:r>
            <a:r>
              <a:rPr lang="ru-RU" sz="2400" dirty="0" smtClean="0"/>
              <a:t>(смешанные тексты). </a:t>
            </a:r>
            <a:endParaRPr lang="ru-RU" sz="2400" dirty="0"/>
          </a:p>
        </p:txBody>
      </p:sp>
      <p:sp>
        <p:nvSpPr>
          <p:cNvPr id="4" name="Прямоугольник 3"/>
          <p:cNvSpPr/>
          <p:nvPr/>
        </p:nvSpPr>
        <p:spPr>
          <a:xfrm>
            <a:off x="928662" y="2428868"/>
            <a:ext cx="7358114" cy="2308324"/>
          </a:xfrm>
          <a:prstGeom prst="rect">
            <a:avLst/>
          </a:prstGeom>
        </p:spPr>
        <p:txBody>
          <a:bodyPr wrap="square">
            <a:spAutoFit/>
          </a:bodyPr>
          <a:lstStyle/>
          <a:p>
            <a:r>
              <a:rPr lang="ru-RU" sz="2400" b="1" i="1" dirty="0" smtClean="0"/>
              <a:t>Описание </a:t>
            </a:r>
            <a:r>
              <a:rPr lang="ru-RU" sz="2400" dirty="0" smtClean="0"/>
              <a:t>– это характеристика предмета в статике.</a:t>
            </a:r>
          </a:p>
          <a:p>
            <a:r>
              <a:rPr lang="ru-RU" sz="2400" dirty="0" smtClean="0"/>
              <a:t> В описании выделяется общий тезис, называющий объект, затем идет характеристика существенных и второстепенных признаков, качеств, действий. Завершает описание итоговая фраза, выражающая оценочное отношение к предмету.</a:t>
            </a:r>
            <a:endParaRPr lang="ru-RU" sz="2400" dirty="0"/>
          </a:p>
        </p:txBody>
      </p:sp>
      <p:sp>
        <p:nvSpPr>
          <p:cNvPr id="5" name="Прямоугольник 4"/>
          <p:cNvSpPr/>
          <p:nvPr/>
        </p:nvSpPr>
        <p:spPr>
          <a:xfrm>
            <a:off x="642910" y="4714884"/>
            <a:ext cx="7858180" cy="2308324"/>
          </a:xfrm>
          <a:prstGeom prst="rect">
            <a:avLst/>
          </a:prstGeom>
        </p:spPr>
        <p:txBody>
          <a:bodyPr wrap="square">
            <a:spAutoFit/>
          </a:bodyPr>
          <a:lstStyle/>
          <a:p>
            <a:r>
              <a:rPr lang="ru-RU" sz="2400" dirty="0" smtClean="0"/>
              <a:t>При описании важными являются лексические и синтаксические средства, направленные на определение объекта, его признаков. Поэтому используются эпитеты, метафоры, сравнения. Для описания характерна перечислительная интонация. Дети составляют описание игрушек, явлений природы, предметов, людей.</a:t>
            </a:r>
            <a:endParaRPr lang="ru-RU" sz="24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img27.jpg"/>
          <p:cNvPicPr>
            <a:picLocks noChangeAspect="1"/>
          </p:cNvPicPr>
          <p:nvPr/>
        </p:nvPicPr>
        <p:blipFill>
          <a:blip r:embed="rId2"/>
          <a:stretch>
            <a:fillRect/>
          </a:stretch>
        </p:blipFill>
        <p:spPr>
          <a:xfrm>
            <a:off x="0" y="0"/>
            <a:ext cx="9144000" cy="6858000"/>
          </a:xfrm>
          <a:prstGeom prst="rect">
            <a:avLst/>
          </a:prstGeom>
        </p:spPr>
      </p:pic>
      <p:sp>
        <p:nvSpPr>
          <p:cNvPr id="3" name="Прямоугольник 2"/>
          <p:cNvSpPr/>
          <p:nvPr/>
        </p:nvSpPr>
        <p:spPr>
          <a:xfrm>
            <a:off x="928662" y="474345"/>
            <a:ext cx="7643866" cy="5909310"/>
          </a:xfrm>
          <a:prstGeom prst="rect">
            <a:avLst/>
          </a:prstGeom>
        </p:spPr>
        <p:txBody>
          <a:bodyPr wrap="square">
            <a:spAutoFit/>
          </a:bodyPr>
          <a:lstStyle/>
          <a:p>
            <a:pPr algn="just"/>
            <a:r>
              <a:rPr lang="ru-RU" sz="2400" b="1" i="1" dirty="0" smtClean="0"/>
              <a:t>Повествование </a:t>
            </a:r>
            <a:r>
              <a:rPr lang="ru-RU" sz="2400" dirty="0" smtClean="0"/>
              <a:t>– это связный рассказ о каких-нибудь событиях.     </a:t>
            </a:r>
          </a:p>
          <a:p>
            <a:pPr algn="just"/>
            <a:r>
              <a:rPr lang="ru-RU" sz="2200" dirty="0" smtClean="0"/>
              <a:t>     Его основой является сюжет, развертывающийся во времени. Повествование служит для рассказа о развивающихся действиях и состояниях (повествование о фактах, событиях, о состоянии и настроении, о переживаниях). Материал в нем излагается на основе тех смысловых связей, которые подсказаны жизненной ситуацией. Последовательность событий определяется их фактическим ходом. Поэтому структура повествования жесткая, т.е. она требует определенной последовательности, не допускает перестановки (начало события, его развитие и конец). В повествовательных монологах используются средства, передающие развитие действия: лексика, обозначающая время, место, образ действия; слова для связи предложений. Дети дошкольного возраста составляют рассказы на наглядной основе и без опоры на наглядность.</a:t>
            </a:r>
            <a:endParaRPr lang="ru-RU" sz="22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img27.jpg"/>
          <p:cNvPicPr>
            <a:picLocks noChangeAspect="1"/>
          </p:cNvPicPr>
          <p:nvPr/>
        </p:nvPicPr>
        <p:blipFill>
          <a:blip r:embed="rId2"/>
          <a:stretch>
            <a:fillRect/>
          </a:stretch>
        </p:blipFill>
        <p:spPr>
          <a:xfrm>
            <a:off x="0" y="0"/>
            <a:ext cx="9144000" cy="6858000"/>
          </a:xfrm>
          <a:prstGeom prst="rect">
            <a:avLst/>
          </a:prstGeom>
        </p:spPr>
      </p:pic>
      <p:sp>
        <p:nvSpPr>
          <p:cNvPr id="3" name="Прямоугольник 2"/>
          <p:cNvSpPr/>
          <p:nvPr/>
        </p:nvSpPr>
        <p:spPr>
          <a:xfrm>
            <a:off x="857224" y="571480"/>
            <a:ext cx="7286676" cy="5693866"/>
          </a:xfrm>
          <a:prstGeom prst="rect">
            <a:avLst/>
          </a:prstGeom>
        </p:spPr>
        <p:txBody>
          <a:bodyPr wrap="square">
            <a:spAutoFit/>
          </a:bodyPr>
          <a:lstStyle/>
          <a:p>
            <a:pPr algn="just"/>
            <a:r>
              <a:rPr lang="ru-RU" sz="2800" b="1" i="1" dirty="0" smtClean="0"/>
              <a:t>    Рассуждение</a:t>
            </a:r>
            <a:r>
              <a:rPr lang="ru-RU" sz="2800" dirty="0" smtClean="0"/>
              <a:t>– это логическое изложение материала в форме доказательства. В рассуждении содержится объяснение какого-либо факта, аргументируется определенная точка зрения, раскрываются причинно-следственные связи и отношения. В рассуждении обязательны две смысловые части: первая – то, что объясняется или доказывается; вторая – само объяснение или доказательство. В его структуре выделяются тезис (обычно начальное предложение), доказательства выдвинутого тезиса и вывод-заключение. </a:t>
            </a:r>
            <a:endParaRPr lang="ru-RU" sz="28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img27.jpg"/>
          <p:cNvPicPr>
            <a:picLocks noChangeAspect="1"/>
          </p:cNvPicPr>
          <p:nvPr/>
        </p:nvPicPr>
        <p:blipFill>
          <a:blip r:embed="rId2"/>
          <a:stretch>
            <a:fillRect/>
          </a:stretch>
        </p:blipFill>
        <p:spPr>
          <a:xfrm>
            <a:off x="0" y="0"/>
            <a:ext cx="9144000" cy="6858000"/>
          </a:xfrm>
          <a:prstGeom prst="rect">
            <a:avLst/>
          </a:prstGeom>
        </p:spPr>
      </p:pic>
      <p:sp>
        <p:nvSpPr>
          <p:cNvPr id="3" name="Прямоугольник 2"/>
          <p:cNvSpPr/>
          <p:nvPr/>
        </p:nvSpPr>
        <p:spPr>
          <a:xfrm>
            <a:off x="785786" y="642919"/>
            <a:ext cx="7500990" cy="3970318"/>
          </a:xfrm>
          <a:prstGeom prst="rect">
            <a:avLst/>
          </a:prstGeom>
        </p:spPr>
        <p:txBody>
          <a:bodyPr wrap="square">
            <a:spAutoFit/>
          </a:bodyPr>
          <a:lstStyle/>
          <a:p>
            <a:r>
              <a:rPr lang="ru-RU" sz="2800" b="1" dirty="0" smtClean="0"/>
              <a:t>Приемы обучения детей рассказыванию</a:t>
            </a:r>
            <a:r>
              <a:rPr lang="ru-RU" sz="2800" dirty="0" smtClean="0"/>
              <a:t>:</a:t>
            </a:r>
          </a:p>
          <a:p>
            <a:r>
              <a:rPr lang="ru-RU" sz="2800" dirty="0" smtClean="0"/>
              <a:t>- образец речи (рассказа) педагога;</a:t>
            </a:r>
          </a:p>
          <a:p>
            <a:r>
              <a:rPr lang="ru-RU" sz="2800" dirty="0" smtClean="0"/>
              <a:t>- план рассказа;</a:t>
            </a:r>
          </a:p>
          <a:p>
            <a:r>
              <a:rPr lang="ru-RU" sz="2800" dirty="0" smtClean="0"/>
              <a:t>- коллективное составление рассказа;</a:t>
            </a:r>
          </a:p>
          <a:p>
            <a:r>
              <a:rPr lang="ru-RU" sz="2800" dirty="0" smtClean="0"/>
              <a:t>- составление рассказа по частям;</a:t>
            </a:r>
          </a:p>
          <a:p>
            <a:r>
              <a:rPr lang="ru-RU" sz="2800" dirty="0" smtClean="0"/>
              <a:t>- вопросы, элементарные указания, упражнения;</a:t>
            </a:r>
          </a:p>
          <a:p>
            <a:r>
              <a:rPr lang="ru-RU" sz="2800" dirty="0" smtClean="0"/>
              <a:t>- демонстрация наглядного материала;</a:t>
            </a:r>
          </a:p>
          <a:p>
            <a:r>
              <a:rPr lang="ru-RU" sz="2800" dirty="0" smtClean="0"/>
              <a:t>- оценка рассказа детей.</a:t>
            </a:r>
            <a:endParaRPr lang="ru-RU" sz="28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img27.jpg"/>
          <p:cNvPicPr>
            <a:picLocks noChangeAspect="1"/>
          </p:cNvPicPr>
          <p:nvPr/>
        </p:nvPicPr>
        <p:blipFill>
          <a:blip r:embed="rId2"/>
          <a:stretch>
            <a:fillRect/>
          </a:stretch>
        </p:blipFill>
        <p:spPr>
          <a:xfrm>
            <a:off x="0" y="0"/>
            <a:ext cx="9144000" cy="6858000"/>
          </a:xfrm>
          <a:prstGeom prst="rect">
            <a:avLst/>
          </a:prstGeom>
        </p:spPr>
      </p:pic>
      <p:sp>
        <p:nvSpPr>
          <p:cNvPr id="3" name="Прямоугольник 2"/>
          <p:cNvSpPr/>
          <p:nvPr/>
        </p:nvSpPr>
        <p:spPr>
          <a:xfrm>
            <a:off x="500034" y="285729"/>
            <a:ext cx="8215370" cy="6063198"/>
          </a:xfrm>
          <a:prstGeom prst="rect">
            <a:avLst/>
          </a:prstGeom>
        </p:spPr>
        <p:txBody>
          <a:bodyPr wrap="square">
            <a:spAutoFit/>
          </a:bodyPr>
          <a:lstStyle/>
          <a:p>
            <a:pPr algn="ctr"/>
            <a:endParaRPr lang="ru-RU" sz="2800" b="1" dirty="0" smtClean="0"/>
          </a:p>
          <a:p>
            <a:pPr algn="ctr"/>
            <a:r>
              <a:rPr lang="ru-RU" sz="2800" b="1" dirty="0" smtClean="0"/>
              <a:t>Структура занятий </a:t>
            </a:r>
          </a:p>
          <a:p>
            <a:pPr algn="ctr"/>
            <a:r>
              <a:rPr lang="ru-RU" sz="2800" b="1" dirty="0" smtClean="0"/>
              <a:t>по обучению детей рассказыванию. </a:t>
            </a:r>
            <a:endParaRPr lang="ru-RU" sz="2800" dirty="0" smtClean="0"/>
          </a:p>
          <a:p>
            <a:r>
              <a:rPr lang="ru-RU" sz="2800" b="1" dirty="0" smtClean="0"/>
              <a:t> </a:t>
            </a:r>
            <a:r>
              <a:rPr lang="ru-RU" sz="2400" b="1" dirty="0" smtClean="0"/>
              <a:t>Младший дошкольный возраст.</a:t>
            </a:r>
            <a:endParaRPr lang="ru-RU" sz="2400" dirty="0" smtClean="0"/>
          </a:p>
          <a:p>
            <a:r>
              <a:rPr lang="ru-RU" sz="2400" b="1" dirty="0" smtClean="0"/>
              <a:t>Цель</a:t>
            </a:r>
            <a:r>
              <a:rPr lang="ru-RU" sz="2400" dirty="0" smtClean="0"/>
              <a:t>: учить детей рассматривать картину, замечать в ней самое главное и постепенно переводить их от простого перечисления предметов к связным высказываниям (ответам на вопросы воспитателя).</a:t>
            </a:r>
          </a:p>
          <a:p>
            <a:r>
              <a:rPr lang="ru-RU" sz="2000" dirty="0" smtClean="0"/>
              <a:t>1. Предварительная беседа для подготовки к восприятию содержания картины (опора на личный опыт детей, создание эмоционального настроя).</a:t>
            </a:r>
          </a:p>
          <a:p>
            <a:r>
              <a:rPr lang="ru-RU" sz="2000" dirty="0" smtClean="0"/>
              <a:t>2. Рассматривание картины.</a:t>
            </a:r>
          </a:p>
          <a:p>
            <a:r>
              <a:rPr lang="ru-RU" sz="2000" dirty="0" smtClean="0"/>
              <a:t>3. Беседа по ее содержанию. Вопросы должны быть четкими, лаконичными, последовательными, выделять центральный образ, помогать целостному восприятию картины.</a:t>
            </a:r>
          </a:p>
          <a:p>
            <a:r>
              <a:rPr lang="ru-RU" sz="2000" dirty="0" smtClean="0"/>
              <a:t>4. Сюжетный рассказ воспитателя по картине. Возможно чтение художественного произведения, загадывание загадок и т.д.</a:t>
            </a:r>
            <a:endParaRPr lang="ru-RU" sz="2000"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img27.jpg"/>
          <p:cNvPicPr>
            <a:picLocks noChangeAspect="1"/>
          </p:cNvPicPr>
          <p:nvPr/>
        </p:nvPicPr>
        <p:blipFill>
          <a:blip r:embed="rId2"/>
          <a:stretch>
            <a:fillRect/>
          </a:stretch>
        </p:blipFill>
        <p:spPr>
          <a:xfrm>
            <a:off x="0" y="0"/>
            <a:ext cx="9144000" cy="6858000"/>
          </a:xfrm>
          <a:prstGeom prst="rect">
            <a:avLst/>
          </a:prstGeom>
        </p:spPr>
      </p:pic>
      <p:sp>
        <p:nvSpPr>
          <p:cNvPr id="2" name="Прямоугольник 1"/>
          <p:cNvSpPr/>
          <p:nvPr/>
        </p:nvSpPr>
        <p:spPr>
          <a:xfrm>
            <a:off x="785786" y="751344"/>
            <a:ext cx="7643866" cy="4924425"/>
          </a:xfrm>
          <a:prstGeom prst="rect">
            <a:avLst/>
          </a:prstGeom>
        </p:spPr>
        <p:txBody>
          <a:bodyPr wrap="square">
            <a:spAutoFit/>
          </a:bodyPr>
          <a:lstStyle/>
          <a:p>
            <a:pPr algn="ctr"/>
            <a:r>
              <a:rPr lang="ru-RU" sz="2800" b="1" dirty="0" smtClean="0"/>
              <a:t>Средний дошкольный возраст.</a:t>
            </a:r>
            <a:endParaRPr lang="ru-RU" sz="2800" dirty="0" smtClean="0"/>
          </a:p>
          <a:p>
            <a:r>
              <a:rPr lang="ru-RU" sz="2200" b="1" dirty="0" smtClean="0"/>
              <a:t>Цель: </a:t>
            </a:r>
            <a:r>
              <a:rPr lang="ru-RU" sz="2200" dirty="0" smtClean="0"/>
              <a:t>учить составлять описательные рассказы с опорой на вопросы и речевой образец педагога.</a:t>
            </a:r>
          </a:p>
          <a:p>
            <a:r>
              <a:rPr lang="ru-RU" sz="2200" dirty="0" smtClean="0"/>
              <a:t>1. Предварительная беседа для подготовки к восприятию содержания картины (опора на личный опыт детей, создание эмоционального настроя).</a:t>
            </a:r>
          </a:p>
          <a:p>
            <a:r>
              <a:rPr lang="ru-RU" sz="2200" dirty="0" smtClean="0"/>
              <a:t>2. Рассматривание картины.</a:t>
            </a:r>
          </a:p>
          <a:p>
            <a:r>
              <a:rPr lang="ru-RU" sz="2200" dirty="0" smtClean="0"/>
              <a:t>3. Беседа по ее содержанию.</a:t>
            </a:r>
          </a:p>
          <a:p>
            <a:r>
              <a:rPr lang="ru-RU" sz="2200" dirty="0" smtClean="0"/>
              <a:t>4. Целевая установка на составление рассказа по картине.</a:t>
            </a:r>
          </a:p>
          <a:p>
            <a:r>
              <a:rPr lang="ru-RU" sz="2200" dirty="0" smtClean="0"/>
              <a:t>5. Совместное рассказывание педагога с детьми: речевой образец (пример короткого и законченного высказывания), педагог начинает, а ребенок продолжает описание. К концу года подвести детей к самостоятельному рассказу.</a:t>
            </a:r>
          </a:p>
          <a:p>
            <a:r>
              <a:rPr lang="ru-RU" sz="2200" dirty="0" smtClean="0"/>
              <a:t>6. Обобщающий рассказ педагога.</a:t>
            </a:r>
            <a:endParaRPr lang="ru-RU" sz="2200"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img27.jpg"/>
          <p:cNvPicPr>
            <a:picLocks noChangeAspect="1"/>
          </p:cNvPicPr>
          <p:nvPr/>
        </p:nvPicPr>
        <p:blipFill>
          <a:blip r:embed="rId2"/>
          <a:stretch>
            <a:fillRect/>
          </a:stretch>
        </p:blipFill>
        <p:spPr>
          <a:xfrm>
            <a:off x="0" y="0"/>
            <a:ext cx="9144000" cy="6858000"/>
          </a:xfrm>
          <a:prstGeom prst="rect">
            <a:avLst/>
          </a:prstGeom>
        </p:spPr>
      </p:pic>
      <p:sp>
        <p:nvSpPr>
          <p:cNvPr id="2" name="Прямоугольник 1"/>
          <p:cNvSpPr/>
          <p:nvPr/>
        </p:nvSpPr>
        <p:spPr>
          <a:xfrm>
            <a:off x="642910" y="642918"/>
            <a:ext cx="8001056" cy="5632311"/>
          </a:xfrm>
          <a:prstGeom prst="rect">
            <a:avLst/>
          </a:prstGeom>
        </p:spPr>
        <p:txBody>
          <a:bodyPr wrap="square">
            <a:spAutoFit/>
          </a:bodyPr>
          <a:lstStyle/>
          <a:p>
            <a:pPr algn="ctr"/>
            <a:r>
              <a:rPr lang="ru-RU" b="1" dirty="0" smtClean="0"/>
              <a:t>Старший дошкольный возраст.</a:t>
            </a:r>
            <a:endParaRPr lang="ru-RU" dirty="0" smtClean="0"/>
          </a:p>
          <a:p>
            <a:r>
              <a:rPr lang="ru-RU" b="1" dirty="0" smtClean="0"/>
              <a:t>Цель</a:t>
            </a:r>
            <a:r>
              <a:rPr lang="ru-RU" dirty="0" smtClean="0"/>
              <a:t>: учить детей самостоятельно (с небольшой помощью воспитателя) составлять описательные и повествовательные рассказы, придумывать начало и конец сюжета картины.</a:t>
            </a:r>
          </a:p>
          <a:p>
            <a:r>
              <a:rPr lang="ru-RU" dirty="0" smtClean="0"/>
              <a:t>1. Предварительная беседа.</a:t>
            </a:r>
          </a:p>
          <a:p>
            <a:r>
              <a:rPr lang="ru-RU" dirty="0" smtClean="0"/>
              <a:t>2. Рассматривание картины.</a:t>
            </a:r>
          </a:p>
          <a:p>
            <a:r>
              <a:rPr lang="ru-RU" dirty="0" smtClean="0"/>
              <a:t>3. Беседа об основных моментах сюжета.</a:t>
            </a:r>
          </a:p>
          <a:p>
            <a:r>
              <a:rPr lang="ru-RU" dirty="0" smtClean="0"/>
              <a:t>4. Целевая установка на составление рассказа.</a:t>
            </a:r>
          </a:p>
          <a:p>
            <a:r>
              <a:rPr lang="ru-RU" dirty="0" smtClean="0"/>
              <a:t>5. Сообщение плана рассказа (или обсуждение его с детьми).</a:t>
            </a:r>
          </a:p>
          <a:p>
            <a:r>
              <a:rPr lang="ru-RU" dirty="0" smtClean="0"/>
              <a:t>6. Рассказы детей (в начале года – прием совместных действий: воспитатель начинает, дети продолжают и заканчивают рассказ, коллективное составление рассказа: несколько рассказчиков) с оценкой речевой деятельности.</a:t>
            </a:r>
          </a:p>
          <a:p>
            <a:r>
              <a:rPr lang="ru-RU" dirty="0" smtClean="0"/>
              <a:t>7. Заканчивается занятие хорошим образцом рассказа (ребенка или воспитателя).</a:t>
            </a:r>
          </a:p>
          <a:p>
            <a:r>
              <a:rPr lang="ru-RU" dirty="0" smtClean="0"/>
              <a:t>8. Итоги занятия (краткая формулировка темы и сюжета рассказа).</a:t>
            </a:r>
          </a:p>
          <a:p>
            <a:r>
              <a:rPr lang="ru-RU" dirty="0" smtClean="0"/>
              <a:t>В случае затруднений детей допустимы помощь, указания педагога, речевой образец перед рассказами детей.</a:t>
            </a:r>
          </a:p>
          <a:p>
            <a:r>
              <a:rPr lang="ru-RU" dirty="0" smtClean="0"/>
              <a:t>Итак, основные методические приемы: беседа об узловых моментах сюжета, совместные речевые действия, коллективный рассказ, речевой образец (допустим в начале, середине и конце занятия).</a:t>
            </a:r>
            <a:endParaRPr lang="ru-RU"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img27.jpg"/>
          <p:cNvPicPr>
            <a:picLocks noChangeAspect="1"/>
          </p:cNvPicPr>
          <p:nvPr/>
        </p:nvPicPr>
        <p:blipFill>
          <a:blip r:embed="rId2"/>
          <a:stretch>
            <a:fillRect/>
          </a:stretch>
        </p:blipFill>
        <p:spPr>
          <a:xfrm>
            <a:off x="0" y="0"/>
            <a:ext cx="9144000" cy="6858000"/>
          </a:xfrm>
          <a:prstGeom prst="rect">
            <a:avLst/>
          </a:prstGeom>
        </p:spPr>
      </p:pic>
      <p:sp>
        <p:nvSpPr>
          <p:cNvPr id="2" name="Прямоугольник 1"/>
          <p:cNvSpPr/>
          <p:nvPr/>
        </p:nvSpPr>
        <p:spPr>
          <a:xfrm>
            <a:off x="0" y="1000108"/>
            <a:ext cx="8715404" cy="4616648"/>
          </a:xfrm>
          <a:prstGeom prst="rect">
            <a:avLst/>
          </a:prstGeom>
        </p:spPr>
        <p:txBody>
          <a:bodyPr wrap="square">
            <a:spAutoFit/>
          </a:bodyPr>
          <a:lstStyle/>
          <a:p>
            <a:pPr algn="ctr"/>
            <a:r>
              <a:rPr lang="ru-RU" sz="2400" b="1" dirty="0" smtClean="0"/>
              <a:t>Подготовительная к школе группа.</a:t>
            </a:r>
            <a:endParaRPr lang="ru-RU" sz="2400" dirty="0" smtClean="0"/>
          </a:p>
          <a:p>
            <a:r>
              <a:rPr lang="ru-RU" b="1" dirty="0" smtClean="0"/>
              <a:t>           Цель:   </a:t>
            </a:r>
            <a:r>
              <a:rPr lang="ru-RU" dirty="0" smtClean="0"/>
              <a:t>учить самостоятельно придумывать события, предшествовавшие изображенным на картине и последующие. Активизировать воображение приемом «вхождения в картину». Учить описывать события по серии картин.</a:t>
            </a:r>
          </a:p>
          <a:p>
            <a:r>
              <a:rPr lang="ru-RU" dirty="0" smtClean="0"/>
              <a:t>1. Предварительная беседа, подготавливающая к восприятию картины.</a:t>
            </a:r>
          </a:p>
          <a:p>
            <a:r>
              <a:rPr lang="ru-RU" dirty="0" smtClean="0"/>
              <a:t>2. Рассматривание картины.</a:t>
            </a:r>
          </a:p>
          <a:p>
            <a:r>
              <a:rPr lang="ru-RU" dirty="0" smtClean="0"/>
              <a:t>3. Беседа по картине (включающие вопросы, активизирующие воображение: что можно услышать, почувствовать, находясь в месте действия картины и др.)</a:t>
            </a:r>
          </a:p>
          <a:p>
            <a:r>
              <a:rPr lang="ru-RU" dirty="0" smtClean="0"/>
              <a:t>4. Целевая установка на составление рассказа по плану.</a:t>
            </a:r>
          </a:p>
          <a:p>
            <a:r>
              <a:rPr lang="ru-RU" dirty="0" smtClean="0"/>
              <a:t>5. Составление и обсуждение с детьми плана рассказа.</a:t>
            </a:r>
          </a:p>
          <a:p>
            <a:r>
              <a:rPr lang="ru-RU" dirty="0" smtClean="0"/>
              <a:t>6. Рассказы детей (коллективный рассказ).</a:t>
            </a:r>
          </a:p>
          <a:p>
            <a:r>
              <a:rPr lang="ru-RU" dirty="0" smtClean="0"/>
              <a:t>7. Оценка рассказов детей (полнота рассказа, последовательность излагаемых событий, использование разных интонаций, темпа речи, образных выражений и др.).</a:t>
            </a:r>
          </a:p>
          <a:p>
            <a:r>
              <a:rPr lang="ru-RU" dirty="0" smtClean="0"/>
              <a:t>8. В конце занятия дети должны услышать хороший речевой образец (ребенка или воспитателя).</a:t>
            </a:r>
          </a:p>
          <a:p>
            <a:r>
              <a:rPr lang="ru-RU" dirty="0" smtClean="0"/>
              <a:t>9. Итоги занятия с краткой формулировкой детьми цели, темы рассказа и т.д.</a:t>
            </a:r>
            <a:endParaRPr lang="ru-RU"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5000" b="-25000"/>
          </a:stretch>
        </a:blipFill>
        <a:effectLst/>
      </p:bgPr>
    </p:bg>
    <p:spTree>
      <p:nvGrpSpPr>
        <p:cNvPr id="1" name=""/>
        <p:cNvGrpSpPr/>
        <p:nvPr/>
      </p:nvGrpSpPr>
      <p:grpSpPr>
        <a:xfrm>
          <a:off x="0" y="0"/>
          <a:ext cx="0" cy="0"/>
          <a:chOff x="0" y="0"/>
          <a:chExt cx="0" cy="0"/>
        </a:xfrm>
      </p:grpSpPr>
      <p:pic>
        <p:nvPicPr>
          <p:cNvPr id="3" name="Рисунок 2" descr="170f95eb1c6f.png"/>
          <p:cNvPicPr>
            <a:picLocks noChangeAspect="1"/>
          </p:cNvPicPr>
          <p:nvPr/>
        </p:nvPicPr>
        <p:blipFill>
          <a:blip r:embed="rId3" cstate="print"/>
          <a:srcRect l="51020" t="20572" b="23725"/>
          <a:stretch>
            <a:fillRect/>
          </a:stretch>
        </p:blipFill>
        <p:spPr>
          <a:xfrm>
            <a:off x="5436096" y="188640"/>
            <a:ext cx="3430721" cy="3786214"/>
          </a:xfrm>
          <a:prstGeom prst="rect">
            <a:avLst/>
          </a:prstGeom>
        </p:spPr>
      </p:pic>
      <p:sp>
        <p:nvSpPr>
          <p:cNvPr id="4" name="TextBox 3"/>
          <p:cNvSpPr txBox="1"/>
          <p:nvPr/>
        </p:nvSpPr>
        <p:spPr>
          <a:xfrm>
            <a:off x="642910" y="3214686"/>
            <a:ext cx="7816302" cy="923330"/>
          </a:xfrm>
          <a:prstGeom prst="rect">
            <a:avLst/>
          </a:prstGeom>
          <a:noFill/>
        </p:spPr>
        <p:txBody>
          <a:bodyPr wrap="square" rtlCol="0">
            <a:spAutoFit/>
          </a:bodyPr>
          <a:lstStyle/>
          <a:p>
            <a:r>
              <a:rPr lang="ru-RU" sz="5400" b="1" dirty="0" smtClean="0">
                <a:solidFill>
                  <a:srgbClr val="0000FF"/>
                </a:solidFill>
                <a:latin typeface="Carolina" pitchFamily="2" charset="0"/>
              </a:rPr>
              <a:t>Спасибо за внимание!</a:t>
            </a:r>
            <a:endParaRPr lang="ru-RU" sz="5400" b="1" dirty="0">
              <a:solidFill>
                <a:srgbClr val="0000FF"/>
              </a:solidFill>
              <a:latin typeface="Carolina" pitchFamily="2" charset="0"/>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4"/>
                                        </p:tgtEl>
                                        <p:attrNameLst>
                                          <p:attrName>style.visibility</p:attrName>
                                        </p:attrNameLst>
                                      </p:cBhvr>
                                      <p:to>
                                        <p:strVal val="visible"/>
                                      </p:to>
                                    </p:set>
                                    <p:anim calcmode="discrete" valueType="clr">
                                      <p:cBhvr override="childStyle">
                                        <p:cTn id="7" dur="1000"/>
                                        <p:tgtEl>
                                          <p:spTgt spid="4"/>
                                        </p:tgtEl>
                                        <p:attrNameLst>
                                          <p:attrName>style.color</p:attrName>
                                        </p:attrNameLst>
                                      </p:cBhvr>
                                      <p:tavLst>
                                        <p:tav tm="0">
                                          <p:val>
                                            <p:clrVal>
                                              <a:schemeClr val="hlink"/>
                                            </p:clrVal>
                                          </p:val>
                                        </p:tav>
                                        <p:tav tm="50000">
                                          <p:val>
                                            <p:clrVal>
                                              <a:schemeClr val="hlink"/>
                                            </p:clrVal>
                                          </p:val>
                                        </p:tav>
                                      </p:tavLst>
                                    </p:anim>
                                    <p:anim calcmode="discrete" valueType="clr">
                                      <p:cBhvr>
                                        <p:cTn id="8" dur="1000"/>
                                        <p:tgtEl>
                                          <p:spTgt spid="4"/>
                                        </p:tgtEl>
                                        <p:attrNameLst>
                                          <p:attrName>fillcolor</p:attrName>
                                        </p:attrNameLst>
                                      </p:cBhvr>
                                      <p:tavLst>
                                        <p:tav tm="0">
                                          <p:val>
                                            <p:clrVal>
                                              <a:schemeClr val="accent2"/>
                                            </p:clrVal>
                                          </p:val>
                                        </p:tav>
                                        <p:tav tm="50000">
                                          <p:val>
                                            <p:clrVal>
                                              <a:schemeClr val="hlink"/>
                                            </p:clrVal>
                                          </p:val>
                                        </p:tav>
                                      </p:tavLst>
                                    </p:anim>
                                    <p:set>
                                      <p:cBhvr>
                                        <p:cTn id="9" dur="1000"/>
                                        <p:tgtEl>
                                          <p:spTgt spid="4"/>
                                        </p:tgtEl>
                                        <p:attrNameLst>
                                          <p:attrName>fill.type</p:attrName>
                                        </p:attrNameLst>
                                      </p:cBhvr>
                                      <p:to>
                                        <p:strVal val="solid"/>
                                      </p:to>
                                    </p:set>
                                  </p:childTnLst>
                                </p:cTn>
                              </p:par>
                              <p:par>
                                <p:cTn id="10" presetID="10" presetClass="entr" presetSubtype="0" fill="hold" nodeType="withEffect">
                                  <p:stCondLst>
                                    <p:cond delay="150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1217</TotalTime>
  <Words>2131</Words>
  <Application>Microsoft Office PowerPoint</Application>
  <PresentationFormat>Экран (4:3)</PresentationFormat>
  <Paragraphs>293</Paragraphs>
  <Slides>32</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32</vt:i4>
      </vt:variant>
    </vt:vector>
  </HeadingPairs>
  <TitlesOfParts>
    <vt:vector size="39" baseType="lpstr">
      <vt:lpstr>Arial</vt:lpstr>
      <vt:lpstr>Calibri</vt:lpstr>
      <vt:lpstr>Carolina</vt:lpstr>
      <vt:lpstr>Corbel</vt:lpstr>
      <vt:lpstr>Times New Roman</vt:lpstr>
      <vt:lpstr>Wingdings 2</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ТРЕБОВАНИЯ К ЗАНЯТИЯМ ПО РАЗВИТИЮ РЕЧИ</vt:lpstr>
      <vt:lpstr>МЕТОДЫ РАЗВИТИЯ РЕЧИ</vt:lpstr>
      <vt:lpstr>             МЕТОДЫ РАЗВИТИЯ РЕЧИ</vt:lpstr>
      <vt:lpstr>ПРИЁМЫ РАЗВИТИЯ РЕЧИ</vt:lpstr>
      <vt:lpstr>СЛОВЕСНЫЕ ПРИЕМЫ РАЗВИТИЯ РЕЧИ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DG Win&amp;Soft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Admin</dc:creator>
  <cp:lastModifiedBy>Admin</cp:lastModifiedBy>
  <cp:revision>108</cp:revision>
  <dcterms:created xsi:type="dcterms:W3CDTF">2011-10-01T08:51:54Z</dcterms:created>
  <dcterms:modified xsi:type="dcterms:W3CDTF">2025-09-16T13:41:57Z</dcterms:modified>
</cp:coreProperties>
</file>