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5" r:id="rId3"/>
    <p:sldId id="258" r:id="rId4"/>
    <p:sldId id="259" r:id="rId5"/>
    <p:sldId id="260" r:id="rId6"/>
    <p:sldId id="261" r:id="rId7"/>
    <p:sldId id="262" r:id="rId8"/>
    <p:sldId id="263" r:id="rId9"/>
    <p:sldId id="286" r:id="rId10"/>
    <p:sldId id="265" r:id="rId11"/>
    <p:sldId id="279" r:id="rId12"/>
    <p:sldId id="280" r:id="rId13"/>
    <p:sldId id="292" r:id="rId14"/>
    <p:sldId id="293" r:id="rId15"/>
    <p:sldId id="285" r:id="rId16"/>
    <p:sldId id="288" r:id="rId17"/>
    <p:sldId id="289" r:id="rId18"/>
    <p:sldId id="290" r:id="rId19"/>
    <p:sldId id="296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3548" autoAdjust="0"/>
  </p:normalViewPr>
  <p:slideViewPr>
    <p:cSldViewPr>
      <p:cViewPr varScale="1">
        <p:scale>
          <a:sx n="79" d="100"/>
          <a:sy n="79" d="100"/>
        </p:scale>
        <p:origin x="1498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0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0B743-69AD-4208-85AE-3CF9284C4A69}" type="datetimeFigureOut">
              <a:rPr lang="ru-RU" smtClean="0"/>
              <a:pPr/>
              <a:t>16.09.2025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5B40-861C-4CED-9BA9-17891E5377A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0B743-69AD-4208-85AE-3CF9284C4A69}" type="datetimeFigureOut">
              <a:rPr lang="ru-RU" smtClean="0"/>
              <a:pPr/>
              <a:t>16.09.2025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5B40-861C-4CED-9BA9-17891E5377A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0B743-69AD-4208-85AE-3CF9284C4A69}" type="datetimeFigureOut">
              <a:rPr lang="ru-RU" smtClean="0"/>
              <a:pPr/>
              <a:t>16.09.2025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5B40-861C-4CED-9BA9-17891E5377A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0B743-69AD-4208-85AE-3CF9284C4A69}" type="datetimeFigureOut">
              <a:rPr lang="ru-RU" smtClean="0"/>
              <a:pPr/>
              <a:t>16.09.2025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5B40-861C-4CED-9BA9-17891E5377A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0B743-69AD-4208-85AE-3CF9284C4A69}" type="datetimeFigureOut">
              <a:rPr lang="ru-RU" smtClean="0"/>
              <a:pPr/>
              <a:t>16.09.2025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5B40-861C-4CED-9BA9-17891E5377A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0B743-69AD-4208-85AE-3CF9284C4A69}" type="datetimeFigureOut">
              <a:rPr lang="ru-RU" smtClean="0"/>
              <a:pPr/>
              <a:t>16.09.2025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5B40-861C-4CED-9BA9-17891E5377A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0B743-69AD-4208-85AE-3CF9284C4A69}" type="datetimeFigureOut">
              <a:rPr lang="ru-RU" smtClean="0"/>
              <a:pPr/>
              <a:t>16.09.2025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5B40-861C-4CED-9BA9-17891E5377A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0B743-69AD-4208-85AE-3CF9284C4A69}" type="datetimeFigureOut">
              <a:rPr lang="ru-RU" smtClean="0"/>
              <a:pPr/>
              <a:t>16.09.2025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5B40-861C-4CED-9BA9-17891E5377A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0B743-69AD-4208-85AE-3CF9284C4A69}" type="datetimeFigureOut">
              <a:rPr lang="ru-RU" smtClean="0"/>
              <a:pPr/>
              <a:t>16.09.2025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5B40-861C-4CED-9BA9-17891E5377A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0B743-69AD-4208-85AE-3CF9284C4A69}" type="datetimeFigureOut">
              <a:rPr lang="ru-RU" smtClean="0"/>
              <a:pPr/>
              <a:t>16.09.2025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5B40-861C-4CED-9BA9-17891E5377A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0B743-69AD-4208-85AE-3CF9284C4A69}" type="datetimeFigureOut">
              <a:rPr lang="ru-RU" smtClean="0"/>
              <a:pPr/>
              <a:t>16.09.2025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5B40-861C-4CED-9BA9-17891E5377A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B0B743-69AD-4208-85AE-3CF9284C4A69}" type="datetimeFigureOut">
              <a:rPr lang="ru-RU" smtClean="0"/>
              <a:pPr/>
              <a:t>16.09.2025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75B40-861C-4CED-9BA9-17891E5377A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11" Type="http://schemas.openxmlformats.org/officeDocument/2006/relationships/image" Target="../media/image25.jpeg"/><Relationship Id="rId5" Type="http://schemas.openxmlformats.org/officeDocument/2006/relationships/image" Target="../media/image19.jpeg"/><Relationship Id="rId10" Type="http://schemas.openxmlformats.org/officeDocument/2006/relationships/image" Target="../media/image24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s://catherineasquithgallery.com/uploads/posts/2021-02/1613627645_32-p-fon-dlya-prezentatsii-derevo-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11560" y="1412776"/>
            <a:ext cx="806489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i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Презентация к занятию </a:t>
            </a:r>
          </a:p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по ознакомлению с окружающим миром в подготовительной группе </a:t>
            </a:r>
          </a:p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на тему: «Деревья»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1520" y="5157192"/>
            <a:ext cx="86948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Подготовила:</a:t>
            </a:r>
          </a:p>
          <a:p>
            <a:pPr algn="r"/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Эреджепова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С.Т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851920" y="63093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b="1" i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https://catherineasquithgallery.com/uploads/posts/2021-02/1613627645_32-p-fon-dlya-prezentatsii-derevo-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843808" y="0"/>
            <a:ext cx="33509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Деревья бывают:</a:t>
            </a:r>
            <a:endParaRPr lang="ru-RU" sz="3200" b="1" i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3563888" y="548680"/>
            <a:ext cx="792088" cy="432048"/>
          </a:xfrm>
          <a:prstGeom prst="straightConnector1">
            <a:avLst/>
          </a:prstGeom>
          <a:ln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4572000" y="548680"/>
            <a:ext cx="792088" cy="432048"/>
          </a:xfrm>
          <a:prstGeom prst="straightConnector1">
            <a:avLst/>
          </a:prstGeom>
          <a:ln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12" name="Рисунок 11" descr="24439832.png"/>
          <p:cNvPicPr>
            <a:picLocks noChangeAspect="1"/>
          </p:cNvPicPr>
          <p:nvPr/>
        </p:nvPicPr>
        <p:blipFill>
          <a:blip r:embed="rId3" cstate="print"/>
          <a:srcRect r="2"/>
          <a:stretch>
            <a:fillRect/>
          </a:stretch>
        </p:blipFill>
        <p:spPr>
          <a:xfrm>
            <a:off x="0" y="0"/>
            <a:ext cx="2808312" cy="5256584"/>
          </a:xfrm>
          <a:prstGeom prst="rect">
            <a:avLst/>
          </a:prstGeom>
        </p:spPr>
      </p:pic>
      <p:pic>
        <p:nvPicPr>
          <p:cNvPr id="16" name="Рисунок 15" descr="15076841.png"/>
          <p:cNvPicPr>
            <a:picLocks noChangeAspect="1"/>
          </p:cNvPicPr>
          <p:nvPr/>
        </p:nvPicPr>
        <p:blipFill>
          <a:blip r:embed="rId4" cstate="print"/>
          <a:srcRect l="20576" r="22537"/>
          <a:stretch>
            <a:fillRect/>
          </a:stretch>
        </p:blipFill>
        <p:spPr>
          <a:xfrm>
            <a:off x="6156176" y="-243408"/>
            <a:ext cx="2987824" cy="5252195"/>
          </a:xfrm>
          <a:prstGeom prst="rect">
            <a:avLst/>
          </a:prstGeom>
        </p:spPr>
      </p:pic>
      <p:pic>
        <p:nvPicPr>
          <p:cNvPr id="17" name="Рисунок 16" descr="19029327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75656" y="5157192"/>
            <a:ext cx="2619183" cy="1512169"/>
          </a:xfrm>
          <a:prstGeom prst="rect">
            <a:avLst/>
          </a:prstGeom>
          <a:ln w="38100">
            <a:solidFill>
              <a:schemeClr val="accent3"/>
            </a:solidFill>
          </a:ln>
        </p:spPr>
      </p:pic>
      <p:pic>
        <p:nvPicPr>
          <p:cNvPr id="18" name="Рисунок 17" descr="elovie-vetki-v2.orig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860032" y="5157192"/>
            <a:ext cx="2520280" cy="1523364"/>
          </a:xfrm>
          <a:prstGeom prst="rect">
            <a:avLst/>
          </a:prstGeom>
          <a:ln w="38100">
            <a:solidFill>
              <a:schemeClr val="accent3"/>
            </a:solidFill>
          </a:ln>
        </p:spPr>
      </p:pic>
      <p:sp>
        <p:nvSpPr>
          <p:cNvPr id="19" name="TextBox 18"/>
          <p:cNvSpPr txBox="1"/>
          <p:nvPr/>
        </p:nvSpPr>
        <p:spPr>
          <a:xfrm>
            <a:off x="2555777" y="1052736"/>
            <a:ext cx="165618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u="sng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Лиственные</a:t>
            </a:r>
          </a:p>
          <a:p>
            <a:pPr algn="ctr"/>
            <a: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Деревья имеют листья, которые осенью опадают.</a:t>
            </a:r>
            <a:endParaRPr lang="ru-RU" sz="1400" b="1" i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99992" y="1052736"/>
            <a:ext cx="165618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u="sng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Хвойные</a:t>
            </a:r>
          </a:p>
          <a:p>
            <a:pPr algn="ctr"/>
            <a: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 деревьев вместо листьев иголки, которые не опадают даже зимой.</a:t>
            </a:r>
            <a:endParaRPr lang="ru-RU" sz="1600" b="1" i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catherineasquithgallery.com/uploads/posts/2021-02/1613627645_32-p-fon-dlya-prezentatsii-derevo-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763688" y="188640"/>
            <a:ext cx="547260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Лиственные деревья</a:t>
            </a:r>
          </a:p>
          <a:p>
            <a:endParaRPr lang="ru-RU" sz="2000" b="1" i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Деревья, которые имеют листья. </a:t>
            </a:r>
          </a:p>
          <a:p>
            <a:pPr algn="ctr"/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Деревья, сбрасывающие листву на зиму.</a:t>
            </a:r>
            <a:endParaRPr lang="ru-RU" b="1" i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https://cdn.pixabay.com/photo/2018/06/27/06/44/tree-3500920_12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2492896"/>
            <a:ext cx="5243736" cy="3277335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catherineasquithgallery.com/uploads/posts/2021-02/1613627645_32-p-fon-dlya-prezentatsii-derevo-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1520" y="0"/>
            <a:ext cx="91440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Хвойные деревья</a:t>
            </a:r>
          </a:p>
          <a:p>
            <a:pPr algn="ctr"/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Деревья называют вечнозелеными, </a:t>
            </a:r>
          </a:p>
          <a:p>
            <a:pPr algn="ctr"/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потому что они сохраняют листву всю зиму. </a:t>
            </a:r>
          </a:p>
          <a:p>
            <a:pPr algn="ctr"/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 большинства вечнозеленых деревьев листья жесткие (иголки). </a:t>
            </a:r>
          </a:p>
          <a:p>
            <a:pPr algn="ctr"/>
            <a:endParaRPr lang="ru-RU" sz="4400" b="1" i="1" u="sng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https://catherineasquithgallery.com/uploads/posts/2021-03/1614579152_17-p-les-na-belom-fone-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2060848"/>
            <a:ext cx="5616624" cy="4212468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catherineasquithgallery.com/uploads/posts/2021-02/1613627645_32-p-fon-dlya-prezentatsii-derevo-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223597" y="332656"/>
            <a:ext cx="6705811" cy="36317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/>
            <a:r>
              <a:rPr lang="ru-RU" sz="32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Физ. минутка «Листики осенние»</a:t>
            </a:r>
          </a:p>
          <a:p>
            <a:pPr algn="ctr" fontAlgn="base"/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листики осенние</a:t>
            </a:r>
            <a:b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ветках мы сидели. (Покачиваемся )</a:t>
            </a:r>
            <a:b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Дунул ветер – полетели. (Руки в стороны)</a:t>
            </a:r>
            <a:b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летели, мы летели (Покачиваем руками над головой)</a:t>
            </a:r>
            <a:b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на землю тихо сели. (Присели)</a:t>
            </a:r>
            <a:b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Ветер снова набежал и</a:t>
            </a:r>
            <a:b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Листочки все поднял. (Встали)</a:t>
            </a:r>
            <a:b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Закружились, полетели (Кружимся и машем руками)</a:t>
            </a:r>
            <a:b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на землю тихо сели. (Сели по местам)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https://catherineasquithgallery.com/uploads/posts/2021-02/1613627645_32-p-fon-dlya-prezentatsii-derevo-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" name="Рисунок 8" descr="446sp_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88224" y="2420888"/>
            <a:ext cx="1944216" cy="1656184"/>
          </a:xfrm>
          <a:prstGeom prst="rect">
            <a:avLst/>
          </a:prstGeom>
          <a:ln w="38100">
            <a:solidFill>
              <a:schemeClr val="accent3"/>
            </a:solidFill>
          </a:ln>
        </p:spPr>
      </p:pic>
      <p:pic>
        <p:nvPicPr>
          <p:cNvPr id="10" name="Рисунок 9" descr="800px_COLOURBOX155306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9992" y="2420888"/>
            <a:ext cx="1944216" cy="1661945"/>
          </a:xfrm>
          <a:prstGeom prst="rect">
            <a:avLst/>
          </a:prstGeom>
          <a:ln w="38100">
            <a:solidFill>
              <a:schemeClr val="accent3"/>
            </a:solidFill>
          </a:ln>
        </p:spPr>
      </p:pic>
      <p:pic>
        <p:nvPicPr>
          <p:cNvPr id="12" name="Рисунок 11" descr="144725788-612x61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339752" y="692696"/>
            <a:ext cx="2016224" cy="1512168"/>
          </a:xfrm>
          <a:prstGeom prst="rect">
            <a:avLst/>
          </a:prstGeom>
          <a:ln w="38100">
            <a:solidFill>
              <a:schemeClr val="accent3"/>
            </a:solidFill>
          </a:ln>
        </p:spPr>
      </p:pic>
      <p:pic>
        <p:nvPicPr>
          <p:cNvPr id="13" name="Рисунок 12" descr="jesienne-ozdoby-zoladz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88224" y="4293096"/>
            <a:ext cx="1944216" cy="1656184"/>
          </a:xfrm>
          <a:prstGeom prst="rect">
            <a:avLst/>
          </a:prstGeom>
          <a:ln w="38100">
            <a:solidFill>
              <a:schemeClr val="accent3"/>
            </a:solidFill>
          </a:ln>
        </p:spPr>
      </p:pic>
      <p:pic>
        <p:nvPicPr>
          <p:cNvPr id="14" name="Рисунок 13" descr="Kashtan-dlya-prostatita-3-910x71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588224" y="692696"/>
            <a:ext cx="1949362" cy="1525216"/>
          </a:xfrm>
          <a:prstGeom prst="rect">
            <a:avLst/>
          </a:prstGeom>
          <a:ln w="38100">
            <a:solidFill>
              <a:schemeClr val="accent3"/>
            </a:solidFill>
          </a:ln>
        </p:spPr>
      </p:pic>
      <p:pic>
        <p:nvPicPr>
          <p:cNvPr id="15" name="Рисунок 14" descr="page_content_599af32cefea9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339752" y="2420888"/>
            <a:ext cx="2016224" cy="1612980"/>
          </a:xfrm>
          <a:prstGeom prst="rect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</p:pic>
      <p:pic>
        <p:nvPicPr>
          <p:cNvPr id="16" name="Рисунок 15" descr="Weeping_Willow_Salix_babylonica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498880" y="692696"/>
            <a:ext cx="1945328" cy="1512168"/>
          </a:xfrm>
          <a:prstGeom prst="rect">
            <a:avLst/>
          </a:prstGeom>
          <a:ln w="38100">
            <a:solidFill>
              <a:schemeClr val="accent3"/>
            </a:solidFill>
          </a:ln>
        </p:spPr>
      </p:pic>
      <p:sp>
        <p:nvSpPr>
          <p:cNvPr id="17" name="TextBox 16"/>
          <p:cNvSpPr txBox="1"/>
          <p:nvPr/>
        </p:nvSpPr>
        <p:spPr>
          <a:xfrm>
            <a:off x="2411760" y="0"/>
            <a:ext cx="42141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какой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ветки</a:t>
            </a:r>
            <a:r>
              <a:rPr lang="ru-RU" sz="32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детка?</a:t>
            </a:r>
            <a:endParaRPr lang="ru-RU" sz="3200" b="1" i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ttps://us.123rf.com/450wm/domnicky/domnicky1908/domnicky190800028/128234213-green-birch-buds-and-leaves-isolated-on-white-background.jpg?ver=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499992" y="4293096"/>
            <a:ext cx="1944216" cy="1656184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</p:pic>
      <p:pic>
        <p:nvPicPr>
          <p:cNvPr id="6148" name="Picture 4" descr="https://stihi.ru/pics/2013/11/11/3197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339752" y="4293096"/>
            <a:ext cx="2016224" cy="1646214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s://catherineasquithgallery.com/uploads/posts/2021-02/1613627645_32-p-fon-dlya-prezentatsii-derevo-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483768" y="260648"/>
            <a:ext cx="39821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Где растут деревья?</a:t>
            </a:r>
            <a:endParaRPr lang="ru-RU" sz="3200" b="1" i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1484784"/>
            <a:ext cx="3600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лесу деревья растут сами. Семена распространяются ветром, птицами и животными.</a:t>
            </a:r>
            <a:endParaRPr lang="ru-RU" sz="2000" b="1" i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80112" y="1628800"/>
            <a:ext cx="2880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городах, парках </a:t>
            </a:r>
          </a:p>
          <a:p>
            <a:pPr algn="ctr"/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деревья сажают люди.</a:t>
            </a:r>
            <a:endParaRPr lang="ru-RU" sz="2000" b="1" i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2699792" y="908720"/>
            <a:ext cx="648072" cy="432048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5508104" y="908720"/>
            <a:ext cx="576064" cy="504056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4098" name="Picture 2" descr="https://fs3.fotoload.ru/f/0919/1568797611/1920x1080/d81f73b2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140968"/>
            <a:ext cx="3888432" cy="2592288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</p:pic>
      <p:pic>
        <p:nvPicPr>
          <p:cNvPr id="4100" name="Picture 4" descr="https://cdn.pixabay.com/photo/2015/03/07/13/07/way-663037_12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140968"/>
            <a:ext cx="3889952" cy="2592288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img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7844" y="1124971"/>
            <a:ext cx="6148312" cy="46112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https://catherineasquithgallery.com/uploads/posts/2021-02/1613627645_32-p-fon-dlya-prezentatsii-derevo-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1507684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27784" y="980728"/>
            <a:ext cx="4365104" cy="4365104"/>
          </a:xfrm>
          <a:prstGeom prst="rect">
            <a:avLst/>
          </a:prstGeom>
        </p:spPr>
      </p:pic>
      <p:pic>
        <p:nvPicPr>
          <p:cNvPr id="6" name="Рисунок 5" descr="11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84168" y="908720"/>
            <a:ext cx="2729880" cy="2232248"/>
          </a:xfrm>
          <a:prstGeom prst="rect">
            <a:avLst/>
          </a:prstGeom>
          <a:ln w="38100">
            <a:solidFill>
              <a:schemeClr val="accent3"/>
            </a:solidFill>
          </a:ln>
        </p:spPr>
      </p:pic>
      <p:pic>
        <p:nvPicPr>
          <p:cNvPr id="7" name="Рисунок 6" descr="0351953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28184" y="4581128"/>
            <a:ext cx="2592288" cy="1908212"/>
          </a:xfrm>
          <a:prstGeom prst="rect">
            <a:avLst/>
          </a:prstGeom>
          <a:ln w="38100">
            <a:solidFill>
              <a:schemeClr val="accent3"/>
            </a:solidFill>
          </a:ln>
        </p:spPr>
      </p:pic>
      <p:pic>
        <p:nvPicPr>
          <p:cNvPr id="8" name="Рисунок 7" descr="38215026_238331590157751_1564364266163666944_n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1520" y="4293096"/>
            <a:ext cx="2890119" cy="2216865"/>
          </a:xfrm>
          <a:prstGeom prst="rect">
            <a:avLst/>
          </a:prstGeom>
          <a:ln w="38100">
            <a:solidFill>
              <a:schemeClr val="accent3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6444208" y="3212976"/>
            <a:ext cx="20602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Строительство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32240" y="3933056"/>
            <a:ext cx="13351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Дары леса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87624" y="3789040"/>
            <a:ext cx="9389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Воздух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full_korzina-iz-ivy-odinochnaya-kruglaya-d13-9-5-h7-15-5-3726-22565i1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1520" y="980728"/>
            <a:ext cx="3059832" cy="2039888"/>
          </a:xfrm>
          <a:prstGeom prst="rect">
            <a:avLst/>
          </a:prstGeom>
          <a:ln w="38100">
            <a:solidFill>
              <a:schemeClr val="accent3"/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611560" y="3212976"/>
            <a:ext cx="21064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Предметы быта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47864" y="260648"/>
            <a:ext cx="32236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Лес для человека</a:t>
            </a:r>
            <a:endParaRPr lang="ru-RU" sz="3200" b="1" i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 flipH="1" flipV="1">
            <a:off x="3491880" y="1700808"/>
            <a:ext cx="504056" cy="432048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5724128" y="4221088"/>
            <a:ext cx="432048" cy="360040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3347864" y="4725144"/>
            <a:ext cx="504056" cy="432048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5508104" y="1844824"/>
            <a:ext cx="504056" cy="360040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catherineasquithgallery.com/uploads/posts/2021-02/1613627645_32-p-fon-dlya-prezentatsii-derevo-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https://khb.azbukadekor.ru/upload/iblock/76a/76a2502857885394ad4b9d3f0532d57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1904" y="908719"/>
            <a:ext cx="6300192" cy="47401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1613627645_32-p-fon-dlya-prezentatsii-derevo-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74642"/>
          </a:xfrm>
        </p:spPr>
        <p:txBody>
          <a:bodyPr>
            <a:normAutofit/>
          </a:bodyPr>
          <a:lstStyle/>
          <a:p>
            <a:r>
              <a:rPr lang="ru-RU" sz="7200" b="1" i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72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catherineasquithgallery.com/uploads/posts/2021-02/1613627645_32-p-fon-dlya-prezentatsii-derevo-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827584" y="692696"/>
            <a:ext cx="7632848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2400" b="1" i="1" u="sng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 закрепление и обобщение представлений детей о деревьях.</a:t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u="sng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- способствовать закреплению знаний детей о деревьях, их строении;</a:t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- способствовать развитию умения сравнивать, называть сходства и отличия;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- формировать представления о «хвойном» и «лиственном» деревьях;</a:t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- развивать умение замечать и называть изменения, происходящие в природе с приходом другого времени года: осени;</a:t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- воспитывать интерес к миру природы.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catherineasquithgallery.com/uploads/posts/2021-02/1613627645_32-p-fon-dlya-prezentatsii-derevo-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683568" y="2276872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827584" y="0"/>
            <a:ext cx="7772400" cy="720079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Загадки: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>
          <a:xfrm>
            <a:off x="683568" y="692696"/>
            <a:ext cx="7632848" cy="5904656"/>
          </a:xfrm>
        </p:spPr>
        <p:txBody>
          <a:bodyPr>
            <a:noAutofit/>
          </a:bodyPr>
          <a:lstStyle/>
          <a:p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Загадка №1.</a:t>
            </a:r>
          </a:p>
          <a:p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Его весной и летом </a:t>
            </a:r>
          </a:p>
          <a:p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 видели одетым, </a:t>
            </a:r>
          </a:p>
          <a:p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осенью с бедняжки </a:t>
            </a:r>
          </a:p>
          <a:p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Сорвали все рубашки.</a:t>
            </a:r>
            <a:b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Загадка №2.</a:t>
            </a:r>
          </a:p>
          <a:p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Летом одевается, </a:t>
            </a:r>
          </a:p>
          <a:p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Зимой раздевается. </a:t>
            </a:r>
          </a:p>
          <a:p>
            <a:endParaRPr lang="ru-RU" sz="18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Загадка №3.</a:t>
            </a:r>
          </a:p>
          <a:p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Чем больше колец, тем старше жилец. </a:t>
            </a:r>
          </a:p>
          <a:p>
            <a:endParaRPr lang="ru-RU" sz="18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Загадка №4.</a:t>
            </a:r>
          </a:p>
          <a:p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Много рук, а нога одна. </a:t>
            </a:r>
          </a:p>
          <a:p>
            <a:endParaRPr lang="ru-RU" sz="18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Загадка №5.</a:t>
            </a:r>
          </a:p>
          <a:p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Сколько прожил молодец, Столько в нем внутри колец. </a:t>
            </a:r>
          </a:p>
          <a:p>
            <a:pPr algn="r"/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(Ответы: Дерево)</a:t>
            </a:r>
            <a:b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atherineasquithgallery.com/uploads/posts/2021-02/1613627645_32-p-fon-dlya-prezentatsii-derevo-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Рисунок 1" descr="img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3648" y="1052736"/>
            <a:ext cx="6588224" cy="5013176"/>
          </a:xfrm>
          <a:prstGeom prst="rect">
            <a:avLst/>
          </a:prstGeom>
          <a:ln w="381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79512" y="0"/>
            <a:ext cx="89644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Строение </a:t>
            </a:r>
            <a:r>
              <a:rPr lang="ru-RU" sz="32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дерева:</a:t>
            </a:r>
            <a:endParaRPr lang="ru-RU" sz="3200" b="1" i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catherineasquithgallery.com/uploads/posts/2021-02/1613627645_32-p-fon-dlya-prezentatsii-derevo-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580112" y="836712"/>
            <a:ext cx="338437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У всех деревьев есть корни. </a:t>
            </a:r>
          </a:p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Корни некоторых деревьев раскидываются шире, чем их ветви. </a:t>
            </a:r>
          </a:p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Дерево корнями держится за землю. </a:t>
            </a:r>
          </a:p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Дерево пьет воду, беря ее из земли корнями. Эта вода поднимается по стволу вверх к веткам, потом к листьям.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4" name="Picture 4" descr="https://yt3.ggpht.com/a/AGF-l79QTd9OP_AxxMBdMpaPj-BWjIo_jEw47iyOjQ=s900-c-k-c0xffffffff-no-rj-m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980728"/>
            <a:ext cx="4752528" cy="5040560"/>
          </a:xfrm>
          <a:prstGeom prst="rect">
            <a:avLst/>
          </a:prstGeom>
          <a:noFill/>
          <a:ln w="38100">
            <a:solidFill>
              <a:schemeClr val="accent3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catherineasquithgallery.com/uploads/posts/2021-02/1613627645_32-p-fon-dlya-prezentatsii-derevo-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55776" y="0"/>
            <a:ext cx="46462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Зачем деревьям листья?</a:t>
            </a:r>
            <a:endParaRPr lang="ru-RU" sz="3200" b="1" i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11960" y="98072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051720" y="1268760"/>
            <a:ext cx="48965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помощью листьев деревья дышат. Также листья вырабатывают питательные вещества, которые необходимы для роста дерева.</a:t>
            </a:r>
            <a:endParaRPr lang="ru-RU" sz="2000" b="1" i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8" name="Picture 2" descr="https://catherineasquithgallery.com/uploads/posts/2021-02/1614521767_120-p-listya-na-belom-fone-1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2636912"/>
            <a:ext cx="5220475" cy="3340807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catherineasquithgallery.com/uploads/posts/2021-02/1613627645_32-p-fon-dlya-prezentatsii-derevo-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1903701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9966166">
            <a:off x="4163556" y="2424683"/>
            <a:ext cx="5162447" cy="3854042"/>
          </a:xfrm>
          <a:prstGeom prst="rect">
            <a:avLst/>
          </a:prstGeom>
        </p:spPr>
      </p:pic>
      <p:pic>
        <p:nvPicPr>
          <p:cNvPr id="4" name="Рисунок 3" descr="2485695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1916832"/>
            <a:ext cx="4409027" cy="473805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9512" y="0"/>
            <a:ext cx="878497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Цветение деревьев</a:t>
            </a:r>
          </a:p>
          <a:p>
            <a:pPr algn="ctr"/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Цветут все деревья. Лепестки и сладкий запах привлекают насекомых. Насекомые питаются сладким соком цветка – нектаром. Перелетая с цветка на цветок, насекомые переносят пыльцу. Теперь цветок готов к рождению семени.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catherineasquithgallery.com/uploads/posts/2021-02/1613627645_32-p-fon-dlya-prezentatsii-derevo-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11560" y="0"/>
            <a:ext cx="813690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Плоды и семена</a:t>
            </a:r>
          </a:p>
          <a:p>
            <a:pPr algn="ctr"/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 оплодотворенных семязачатков вырастают семена. Плод их защищает. Плоды сочные и мягкие. Внутри одних плодов всего одно семя. Внутри других семян много.</a:t>
            </a:r>
          </a:p>
          <a:p>
            <a:endParaRPr lang="ru-RU" dirty="0"/>
          </a:p>
        </p:txBody>
      </p:sp>
      <p:pic>
        <p:nvPicPr>
          <p:cNvPr id="32770" name="Picture 2" descr="https://illustrators.ru/uploads/illustration/image/663709/main_663709_origin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1916832"/>
            <a:ext cx="6667500" cy="3886201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catherineasquithgallery.com/uploads/posts/2021-02/1613627645_32-p-fon-dlya-prezentatsii-derevo-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827584" y="0"/>
            <a:ext cx="7344816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распространяются семена?</a:t>
            </a:r>
          </a:p>
          <a:p>
            <a:pPr algn="ctr"/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Семена разносятся ветром, птицами и животными. </a:t>
            </a:r>
          </a:p>
          <a:p>
            <a:pPr algn="ctr"/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После того как семечки внутри плодов созревают, их относит ветром на небольшие расстояния. Под деревом слишком мало света, чтобы семечко могло хорошо расти. А животные и птицы разносят их на большие расстояния. Белки уносят желуди далеко от дуба и зарывают их в землю. Птицы разбрасывают их с пометом.</a:t>
            </a:r>
            <a:endParaRPr lang="ru-RU" sz="2000" b="1" i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700_FO28473867_8fab61b2d3a2b3255002150263f87af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3068960"/>
            <a:ext cx="3356992" cy="3356992"/>
          </a:xfrm>
          <a:prstGeom prst="rect">
            <a:avLst/>
          </a:prstGeom>
          <a:ln w="38100">
            <a:solidFill>
              <a:schemeClr val="accent3"/>
            </a:solidFill>
          </a:ln>
        </p:spPr>
      </p:pic>
      <p:pic>
        <p:nvPicPr>
          <p:cNvPr id="5" name="Рисунок 4" descr="700_FO56757796_536c1618a436de6987b46d12c79494c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2852936"/>
            <a:ext cx="2808312" cy="1785284"/>
          </a:xfrm>
          <a:prstGeom prst="rect">
            <a:avLst/>
          </a:prstGeom>
          <a:ln w="38100">
            <a:solidFill>
              <a:schemeClr val="accent3"/>
            </a:solidFill>
          </a:ln>
        </p:spPr>
      </p:pic>
      <p:pic>
        <p:nvPicPr>
          <p:cNvPr id="6" name="Рисунок 5" descr="DeYvsSBW4AEMw4J.jpg"/>
          <p:cNvPicPr>
            <a:picLocks noChangeAspect="1"/>
          </p:cNvPicPr>
          <p:nvPr/>
        </p:nvPicPr>
        <p:blipFill>
          <a:blip r:embed="rId5" cstate="print"/>
          <a:srcRect b="72"/>
          <a:stretch>
            <a:fillRect/>
          </a:stretch>
        </p:blipFill>
        <p:spPr>
          <a:xfrm>
            <a:off x="179512" y="4941168"/>
            <a:ext cx="2855979" cy="1728192"/>
          </a:xfrm>
          <a:prstGeom prst="rect">
            <a:avLst/>
          </a:prstGeom>
          <a:ln w="38100">
            <a:solidFill>
              <a:schemeClr val="accent3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</TotalTime>
  <Words>583</Words>
  <Application>Microsoft Office PowerPoint</Application>
  <PresentationFormat>Экран (4:3)</PresentationFormat>
  <Paragraphs>70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Загадки: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>DG Win&amp;Soft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Санек</dc:creator>
  <cp:lastModifiedBy>Admin</cp:lastModifiedBy>
  <cp:revision>57</cp:revision>
  <dcterms:created xsi:type="dcterms:W3CDTF">2018-10-13T16:15:55Z</dcterms:created>
  <dcterms:modified xsi:type="dcterms:W3CDTF">2025-09-16T13:41:24Z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1795497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S9.1.2</vt:lpwstr>
  </property>
</Properties>
</file>