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Default Extension="wdp" ContentType="image/vnd.ms-photo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  <p:sldId id="265" r:id="rId10"/>
    <p:sldId id="266" r:id="rId11"/>
    <p:sldId id="267" r:id="rId12"/>
    <p:sldId id="26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2BCE"/>
    <a:srgbClr val="FEE8FB"/>
    <a:srgbClr val="00FF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29" autoAdjust="0"/>
    <p:restoredTop sz="94660"/>
  </p:normalViewPr>
  <p:slideViewPr>
    <p:cSldViewPr>
      <p:cViewPr varScale="1">
        <p:scale>
          <a:sx n="51" d="100"/>
          <a:sy n="51" d="100"/>
        </p:scale>
        <p:origin x="-1339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B5B2F-F6F9-480D-8B08-764AF6229210}" type="datetimeFigureOut">
              <a:rPr lang="ru-RU" smtClean="0"/>
              <a:pPr/>
              <a:t>09.09.2024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D0B867-E0B3-4986-BEE0-ABB6D5DB19A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microsoft.com/office/2007/relationships/hdphoto" Target="../media/hdphoto7.wdp"/><Relationship Id="rId7" Type="http://schemas.microsoft.com/office/2007/relationships/hdphoto" Target="../media/hdphoto9.wdp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5.jpeg"/><Relationship Id="rId5" Type="http://schemas.microsoft.com/office/2007/relationships/hdphoto" Target="../media/hdphoto8.wdp"/><Relationship Id="rId4" Type="http://schemas.openxmlformats.org/officeDocument/2006/relationships/image" Target="../media/image24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lyaksa.net/" TargetMode="External"/><Relationship Id="rId7" Type="http://schemas.openxmlformats.org/officeDocument/2006/relationships/image" Target="../media/image27.jpeg"/><Relationship Id="rId2" Type="http://schemas.openxmlformats.org/officeDocument/2006/relationships/hyperlink" Target="http://comp-doctor.ru/" TargetMode="External"/><Relationship Id="rId1" Type="http://schemas.openxmlformats.org/officeDocument/2006/relationships/slideLayout" Target="../slideLayouts/slideLayout1.xml"/><Relationship Id="rId6" Type="http://schemas.microsoft.com/office/2007/relationships/hdphoto" Target="../media/hdphoto10.wdp"/><Relationship Id="rId5" Type="http://schemas.openxmlformats.org/officeDocument/2006/relationships/image" Target="../media/image26.jpeg"/><Relationship Id="rId4" Type="http://schemas.openxmlformats.org/officeDocument/2006/relationships/hyperlink" Target="http://www.tiensmed/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3.wdp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1.xml"/><Relationship Id="rId5" Type="http://schemas.microsoft.com/office/2007/relationships/hdphoto" Target="../media/hdphoto4.wdp"/><Relationship Id="rId4" Type="http://schemas.openxmlformats.org/officeDocument/2006/relationships/image" Target="../media/image18.jpeg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5.wdp"/><Relationship Id="rId7" Type="http://schemas.openxmlformats.org/officeDocument/2006/relationships/image" Target="../media/image22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1.xml"/><Relationship Id="rId6" Type="http://schemas.microsoft.com/office/2007/relationships/hdphoto" Target="../media/hdphoto6.wdp"/><Relationship Id="rId5" Type="http://schemas.openxmlformats.org/officeDocument/2006/relationships/image" Target="../media/image21.jpeg"/><Relationship Id="rId4" Type="http://schemas.openxmlformats.org/officeDocument/2006/relationships/image" Target="../media/image2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email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ChangeArrowheads="1"/>
          </p:cNvSpPr>
          <p:nvPr/>
        </p:nvSpPr>
        <p:spPr bwMode="auto">
          <a:xfrm>
            <a:off x="0" y="1487044"/>
            <a:ext cx="91440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Презентация </a:t>
            </a:r>
          </a:p>
          <a:p>
            <a:pPr algn="ctr"/>
            <a:r>
              <a:rPr lang="ru-RU" sz="4400" b="1" dirty="0" smtClean="0">
                <a:latin typeface="Times New Roman" pitchFamily="18" charset="0"/>
                <a:cs typeface="Times New Roman" pitchFamily="18" charset="0"/>
              </a:rPr>
              <a:t>по информатике и ИКТ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b="1" dirty="0">
                <a:latin typeface="Times New Roman" pitchFamily="18" charset="0"/>
                <a:cs typeface="Times New Roman" pitchFamily="18" charset="0"/>
              </a:rPr>
              <a:t>на тему: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b="1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latin typeface="Times New Roman" pitchFamily="18" charset="0"/>
              <a:cs typeface="Times New Roman" pitchFamily="18" charset="0"/>
            </a:endParaRP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dirty="0"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56017" y="4214818"/>
            <a:ext cx="8787983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cap="none" spc="0" dirty="0">
                <a:ln w="31550" cmpd="sng">
                  <a:gradFill>
                    <a:gsLst>
                      <a:gs pos="70000">
                        <a:schemeClr val="accent6">
                          <a:shade val="50000"/>
                          <a:satMod val="190000"/>
                        </a:schemeClr>
                      </a:gs>
                      <a:gs pos="0">
                        <a:schemeClr val="accent6">
                          <a:tint val="77000"/>
                          <a:satMod val="18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00"/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Monotype Corsiva" pitchFamily="66" charset="0"/>
                <a:cs typeface="Times New Roman" pitchFamily="18" charset="0"/>
              </a:rPr>
              <a:t>«Компьютер и здоровье»</a:t>
            </a:r>
            <a:endParaRPr lang="ru-RU" sz="7200" b="1" cap="none" spc="0" dirty="0">
              <a:ln w="31550" cmpd="sng">
                <a:gradFill>
                  <a:gsLst>
                    <a:gs pos="70000">
                      <a:schemeClr val="accent6">
                        <a:shade val="50000"/>
                        <a:satMod val="190000"/>
                      </a:schemeClr>
                    </a:gs>
                    <a:gs pos="0">
                      <a:schemeClr val="accent6">
                        <a:tint val="77000"/>
                        <a:satMod val="18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00"/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</a:endParaRPr>
          </a:p>
        </p:txBody>
      </p:sp>
      <p:pic>
        <p:nvPicPr>
          <p:cNvPr id="12290" name="Picture 2" descr="http://go2.imgsmail.ru/imgpreview?key=http%3A//lifevinet.ru/images/blogimage/2012/08/PickMeApp.jpg&amp;mb=imgdb_preview_166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357950" y="214290"/>
            <a:ext cx="2477961" cy="2500330"/>
          </a:xfrm>
          <a:prstGeom prst="rect">
            <a:avLst/>
          </a:prstGeom>
          <a:noFill/>
          <a:effectLst>
            <a:softEdge rad="317500"/>
          </a:effec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1502688"/>
            <a:ext cx="4429156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Итак</a:t>
            </a:r>
            <a:r>
              <a:rPr lang="ru-RU" dirty="0">
                <a:latin typeface="Times New Roman" pitchFamily="18" charset="0"/>
                <a:cs typeface="Times New Roman" pitchFamily="18" charset="0"/>
              </a:rPr>
              <a:t>, человечество погружается в компьютеры и компьютерные сети, с каждым днем все больше и больше людей (особенно детей) становятся психологически зависимыми от компьютерных игр. Каждый день они подходят к компьютеру и "получают дозу" - кто 20 минут, кто час, а кто и... Это проблема. Можно только предполагать, к чему она может привести человечество в своем дальнейшем развитии. Мы должны задуматься над этим уже сегодня.</a:t>
            </a:r>
          </a:p>
          <a:p>
            <a:pPr algn="just"/>
            <a:r>
              <a:rPr lang="ru-RU" dirty="0">
                <a:latin typeface="Times New Roman" pitchFamily="18" charset="0"/>
                <a:cs typeface="Times New Roman" pitchFamily="18" charset="0"/>
              </a:rPr>
              <a:t>И все же компьютер - это наше будущее. Работа на нем обучает детей новому способу, более простому и быстрому, получения и обработки информации. 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357166"/>
            <a:ext cx="2894772" cy="24663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72200" y="2654986"/>
            <a:ext cx="2597896" cy="211875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4572008"/>
            <a:ext cx="2657872" cy="199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 cstate="email">
            <a:extLst>
              <a:ext uri="{BEBA8EAE-BF5A-486C-A8C5-ECC9F3942E4B}">
                <a14:imgProps xmlns:a14="http://schemas.microsoft.com/office/drawing/2010/main" xmlns="">
                  <a14:imgLayer r:embed="rId7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29190" y="4500570"/>
            <a:ext cx="2657872" cy="19934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9" name="TextBox 8"/>
          <p:cNvSpPr txBox="1"/>
          <p:nvPr/>
        </p:nvSpPr>
        <p:spPr>
          <a:xfrm>
            <a:off x="1785918" y="428604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Заключение.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0206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282" y="2000240"/>
            <a:ext cx="6912768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Monotype Corsiva" pitchFamily="66" charset="0"/>
              </a:rPr>
              <a:t>1. </a:t>
            </a:r>
            <a:r>
              <a:rPr lang="ru-RU" sz="2800" dirty="0" err="1" smtClean="0">
                <a:latin typeface="Monotype Corsiva" pitchFamily="66" charset="0"/>
              </a:rPr>
              <a:t>Фромм</a:t>
            </a:r>
            <a:r>
              <a:rPr lang="ru-RU" sz="2800" dirty="0" smtClean="0">
                <a:latin typeface="Monotype Corsiva" pitchFamily="66" charset="0"/>
              </a:rPr>
              <a:t> </a:t>
            </a:r>
            <a:r>
              <a:rPr lang="ru-RU" sz="2800" dirty="0">
                <a:latin typeface="Monotype Corsiva" pitchFamily="66" charset="0"/>
              </a:rPr>
              <a:t>Э. Бегство от свободы. М</a:t>
            </a:r>
            <a:r>
              <a:rPr lang="ru-RU" sz="2800">
                <a:latin typeface="Monotype Corsiva" pitchFamily="66" charset="0"/>
              </a:rPr>
              <a:t>., </a:t>
            </a:r>
            <a:r>
              <a:rPr lang="ru-RU" sz="2800" smtClean="0">
                <a:latin typeface="Monotype Corsiva" pitchFamily="66" charset="0"/>
              </a:rPr>
              <a:t>2010.</a:t>
            </a:r>
            <a:endParaRPr lang="ru-RU" sz="2800" dirty="0">
              <a:latin typeface="Monotype Corsiva" pitchFamily="66" charset="0"/>
            </a:endParaRPr>
          </a:p>
          <a:p>
            <a:r>
              <a:rPr lang="ru-RU" sz="2800" dirty="0" smtClean="0">
                <a:latin typeface="Monotype Corsiva" pitchFamily="66" charset="0"/>
              </a:rPr>
              <a:t>2. М</a:t>
            </a:r>
            <a:r>
              <a:rPr lang="ru-RU" sz="2800" dirty="0">
                <a:latin typeface="Monotype Corsiva" pitchFamily="66" charset="0"/>
              </a:rPr>
              <a:t>. </a:t>
            </a:r>
            <a:r>
              <a:rPr lang="ru-RU" sz="2800" dirty="0" err="1">
                <a:latin typeface="Monotype Corsiva" pitchFamily="66" charset="0"/>
              </a:rPr>
              <a:t>Ильицкая</a:t>
            </a:r>
            <a:r>
              <a:rPr lang="ru-RU" sz="2800" dirty="0">
                <a:latin typeface="Monotype Corsiva" pitchFamily="66" charset="0"/>
              </a:rPr>
              <a:t> «Друг мой - враг мой»</a:t>
            </a:r>
          </a:p>
          <a:p>
            <a:r>
              <a:rPr lang="ru-RU" sz="2800" dirty="0" smtClean="0">
                <a:latin typeface="Monotype Corsiva" pitchFamily="66" charset="0"/>
              </a:rPr>
              <a:t>3. Т</a:t>
            </a:r>
            <a:r>
              <a:rPr lang="ru-RU" sz="2800" dirty="0">
                <a:latin typeface="Monotype Corsiva" pitchFamily="66" charset="0"/>
              </a:rPr>
              <a:t>. Богатова, И. </a:t>
            </a:r>
            <a:r>
              <a:rPr lang="ru-RU" sz="2800" dirty="0" err="1">
                <a:latin typeface="Monotype Corsiva" pitchFamily="66" charset="0"/>
              </a:rPr>
              <a:t>Лапрун</a:t>
            </a:r>
            <a:r>
              <a:rPr lang="ru-RU" sz="2800" dirty="0">
                <a:latin typeface="Monotype Corsiva" pitchFamily="66" charset="0"/>
              </a:rPr>
              <a:t> «Компьютер и здоровье - это совместимо?»</a:t>
            </a:r>
          </a:p>
          <a:p>
            <a:r>
              <a:rPr lang="ru-RU" dirty="0" smtClean="0">
                <a:hlinkClick r:id="rId2"/>
              </a:rPr>
              <a:t>4.</a:t>
            </a:r>
            <a:r>
              <a:rPr lang="ru-RU" u="sng" dirty="0" smtClean="0">
                <a:hlinkClick r:id="rId2"/>
              </a:rPr>
              <a:t> http</a:t>
            </a:r>
            <a:r>
              <a:rPr lang="ru-RU" u="sng" dirty="0">
                <a:hlinkClick r:id="rId2"/>
              </a:rPr>
              <a:t>://comp-doctor.ru/</a:t>
            </a:r>
            <a:endParaRPr lang="ru-RU" dirty="0"/>
          </a:p>
          <a:p>
            <a:r>
              <a:rPr lang="ru-RU" u="sng" dirty="0" smtClean="0">
                <a:hlinkClick r:id="rId3"/>
              </a:rPr>
              <a:t>5. http</a:t>
            </a:r>
            <a:r>
              <a:rPr lang="ru-RU" u="sng" dirty="0">
                <a:hlinkClick r:id="rId3"/>
              </a:rPr>
              <a:t>://www.klyaksa.net</a:t>
            </a:r>
            <a:endParaRPr lang="ru-RU" dirty="0"/>
          </a:p>
          <a:p>
            <a:r>
              <a:rPr lang="ru-RU" u="sng" dirty="0" smtClean="0">
                <a:hlinkClick r:id="rId4"/>
              </a:rPr>
              <a:t>6. </a:t>
            </a:r>
            <a:r>
              <a:rPr lang="ru-RU" u="sng" dirty="0" err="1" smtClean="0">
                <a:hlinkClick r:id="rId4"/>
              </a:rPr>
              <a:t>www.tiensmed</a:t>
            </a:r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clrChange>
              <a:clrFrom>
                <a:srgbClr val="EBFFFE"/>
              </a:clrFrom>
              <a:clrTo>
                <a:srgbClr val="EBFFFE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3636" y="2143115"/>
            <a:ext cx="2498526" cy="378110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Прямоугольник 5"/>
          <p:cNvSpPr/>
          <p:nvPr/>
        </p:nvSpPr>
        <p:spPr>
          <a:xfrm>
            <a:off x="2097407" y="214290"/>
            <a:ext cx="508023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Monotype Corsiva" pitchFamily="66" charset="0"/>
              </a:rPr>
              <a:t>ЛИТЕРАТУРА: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Monotype Corsiva" pitchFamily="66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43240" y="3857628"/>
            <a:ext cx="2286016" cy="2426195"/>
          </a:xfrm>
          <a:prstGeom prst="rect">
            <a:avLst/>
          </a:prstGeom>
          <a:noFill/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8907397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928662" y="500042"/>
            <a:ext cx="7923083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СПАСИБО</a:t>
            </a:r>
          </a:p>
          <a:p>
            <a:pPr algn="ctr"/>
            <a:r>
              <a:rPr lang="ru-RU" sz="5400" b="1" cap="none" spc="50" dirty="0" smtClean="0">
                <a:ln w="11430"/>
                <a:solidFill>
                  <a:srgbClr val="FF0000"/>
                </a:soli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Monotype Corsiva" pitchFamily="66" charset="0"/>
              </a:rPr>
              <a:t>ЗА ВНИМАНИЕ!</a:t>
            </a:r>
            <a:endParaRPr lang="ru-RU" sz="5400" b="1" cap="none" spc="50" dirty="0">
              <a:ln w="11430"/>
              <a:solidFill>
                <a:srgbClr val="FF0000"/>
              </a:soli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44034" name="Picture 2" descr="H:\анимация\spasibo_24.gif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928662" y="1928802"/>
            <a:ext cx="7358114" cy="4429156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4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142844" y="1571612"/>
            <a:ext cx="4875952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последние годы значительно увеличилось количество людей, проводящих весь рабочий день за компьютером. Персональный компьютер стал нашим спутником и дома. Без компьютера не обходятся и наши дети, учась как в школах, так и в институтах и других учебных заведениях.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 связи с этим все чаще стали возникать вопросы о том, как влияет компьютер на здоровье. Каково влияние компьютера на здоровье, как на детей, так и взрослых? Вредно ли это? И если да, то насколько? Как влияет компьютер на наше здоровье, на нашу психологию, зрение? И еще много подобного рода вопросов.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05500" y="0"/>
            <a:ext cx="3238500" cy="2124075"/>
          </a:xfrm>
          <a:prstGeom prst="rect">
            <a:avLst/>
          </a:prstGeom>
          <a:ln>
            <a:noFill/>
          </a:ln>
          <a:effectLst>
            <a:reflection blurRad="6350" stA="52000" endA="300" endPos="35000" dir="5400000" sy="-100000" algn="bl" rotWithShape="0"/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29256" y="2214554"/>
            <a:ext cx="2402897" cy="2714644"/>
          </a:xfrm>
          <a:prstGeom prst="rect">
            <a:avLst/>
          </a:prstGeom>
          <a:ln>
            <a:noFill/>
          </a:ln>
          <a:effectLst>
            <a:innerShdw blurRad="63500" dist="50800" dir="16200000">
              <a:prstClr val="black">
                <a:alpha val="50000"/>
              </a:prstClr>
            </a:innerShdw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43767" y="4071942"/>
            <a:ext cx="1930077" cy="255850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TextBox 5"/>
          <p:cNvSpPr txBox="1"/>
          <p:nvPr/>
        </p:nvSpPr>
        <p:spPr>
          <a:xfrm>
            <a:off x="1714480" y="500042"/>
            <a:ext cx="37862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Введение.</a:t>
            </a:r>
            <a:endParaRPr lang="ru-RU" sz="24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500"/>
                            </p:stCondLst>
                            <p:childTnLst>
                              <p:par>
                                <p:cTn id="13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2976" y="285728"/>
            <a:ext cx="80010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Основные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вредные факторы, влияющие на </a:t>
            </a:r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состояние</a:t>
            </a:r>
          </a:p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здоровья 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людей, работающих за компьютером.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57158" y="1428736"/>
            <a:ext cx="4500594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проблемы, связанные с электромагнитным излучением;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проблемы зрения;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проблемы, связанные с мышцами и суставами;</a:t>
            </a:r>
          </a:p>
          <a:p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- стресс, депрессия и другие нервные расстройства, вызванные влиянием компьютера на психику человека.</a:t>
            </a:r>
          </a:p>
          <a:p>
            <a:pPr algn="just"/>
            <a:endParaRPr lang="ru-RU" sz="28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14876" y="1844824"/>
            <a:ext cx="4115568" cy="4392488"/>
          </a:xfrm>
          <a:prstGeom prst="rect">
            <a:avLst/>
          </a:prstGeom>
          <a:ln>
            <a:noFill/>
          </a:ln>
          <a:effectLst>
            <a:outerShdw blurRad="76200" dist="12700" dir="8100000" sy="-23000" kx="800400" algn="br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28596" y="428604"/>
            <a:ext cx="84296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Проблемы</a:t>
            </a:r>
            <a:r>
              <a:rPr lang="ru-RU" sz="24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связанные с электромагнитным излучением.</a:t>
            </a:r>
            <a:endParaRPr lang="ru-RU" sz="24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0" y="1428736"/>
            <a:ext cx="792961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Каждое </a:t>
            </a:r>
            <a:r>
              <a:rPr lang="ru-RU" dirty="0"/>
              <a:t>устройство, которое производит или потребляет электроэнергию, создает электромагнитное излучение. </a:t>
            </a:r>
            <a:r>
              <a:rPr lang="ru-RU" dirty="0" smtClean="0"/>
              <a:t>Электромагнитное </a:t>
            </a:r>
            <a:r>
              <a:rPr lang="ru-RU" dirty="0"/>
              <a:t>излучение может вызвать расстройства нервной системы, снижение иммунитета, расстройства сердечно-сосудистой системы и аномалии в процессе беременности и соответственно пагубное воздействие на плод.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928934"/>
            <a:ext cx="4429156" cy="36933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По возможности необходимо минимизировать пагубное влияние электромагнитного излучения:</a:t>
            </a:r>
            <a:endParaRPr lang="ru-RU" dirty="0">
              <a:solidFill>
                <a:schemeClr val="accent2">
                  <a:lumMod val="50000"/>
                </a:schemeClr>
              </a:solidFill>
            </a:endParaRPr>
          </a:p>
          <a:p>
            <a:r>
              <a:rPr lang="ru-RU" dirty="0"/>
              <a:t>1. Системный блок и монитор должен находиться как можно дальше от вас.</a:t>
            </a:r>
          </a:p>
          <a:p>
            <a:pPr algn="just"/>
            <a:r>
              <a:rPr lang="ru-RU" dirty="0"/>
              <a:t>2</a:t>
            </a:r>
            <a:r>
              <a:rPr lang="ru-RU" dirty="0" smtClean="0"/>
              <a:t>. </a:t>
            </a:r>
            <a:r>
              <a:rPr lang="ru-RU" dirty="0"/>
              <a:t>В связи с тем, что электромагнитное излучение от стенок монитора намного больше, постарайтесь поставить монитор в угол, так что бы излучение поглощалось стенами.</a:t>
            </a:r>
          </a:p>
          <a:p>
            <a:r>
              <a:rPr lang="ru-RU" dirty="0"/>
              <a:t>3</a:t>
            </a:r>
            <a:r>
              <a:rPr lang="ru-RU" dirty="0" smtClean="0"/>
              <a:t>. </a:t>
            </a:r>
            <a:r>
              <a:rPr lang="ru-RU" dirty="0"/>
              <a:t>По возможности сократите время работы за </a:t>
            </a:r>
            <a:r>
              <a:rPr lang="ru-RU" dirty="0" smtClean="0"/>
              <a:t>компьютером.</a:t>
            </a:r>
            <a:endParaRPr lang="ru-RU" dirty="0"/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427983" y="4500570"/>
            <a:ext cx="3622803" cy="2307059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276872"/>
            <a:ext cx="2629809" cy="28083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5984" y="214290"/>
            <a:ext cx="4000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Проблемы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зрения.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1571612"/>
            <a:ext cx="831587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 Пожалуй</a:t>
            </a:r>
            <a:r>
              <a:rPr lang="ru-RU" dirty="0"/>
              <a:t>, это самая распространенная проблема, которой интересуются люди, и на которую со сто процентной уверенностью можно ответить, что на зрение компьютер влияет отрицательно. В любом случае, когда дети или взрослые заняты работой, связанной с напряжением зрения, их глаза утомляются. У детей особенно часто устают глаза, поскольку их глаза и мышцы, которые ими управляют, еще не окрепли</a:t>
            </a:r>
            <a:r>
              <a:rPr lang="ru-RU" dirty="0" smtClean="0"/>
              <a:t>.</a:t>
            </a:r>
          </a:p>
          <a:p>
            <a:pPr algn="just"/>
            <a:r>
              <a:rPr lang="ru-RU" dirty="0"/>
              <a:t> </a:t>
            </a:r>
            <a:r>
              <a:rPr lang="ru-RU" dirty="0" smtClean="0"/>
              <a:t>      </a:t>
            </a:r>
          </a:p>
          <a:p>
            <a:pPr algn="just"/>
            <a:endParaRPr lang="ru-RU" dirty="0"/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99591" y="3212976"/>
            <a:ext cx="3717775" cy="31218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214942" y="3357562"/>
            <a:ext cx="3286148" cy="292895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21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357290" y="214290"/>
            <a:ext cx="54292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ru-RU" sz="2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Упражнение </a:t>
            </a:r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для глаз.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28736"/>
            <a:ext cx="478802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1. Закройте глаза, сильно напрягая глазные мышцы, и считайте: «раз, два, три, четыре». Раскройте глаза, расслабив мышцы глаз, посмотрите вдаль, считая: «раз, два, три, четыре, пять, шесть». Повторите упражнение 4-5 раз.</a:t>
            </a:r>
          </a:p>
          <a:p>
            <a:pPr algn="just"/>
            <a:r>
              <a:rPr lang="ru-RU" dirty="0"/>
              <a:t>2. Посмотрите на переносицу и задержите взор на счет «раз, два, три, четыре». Но не допускайте усталости глаз! Откройте глаза, посмотрите вдаль, считая: «раз, два, три, четыре, пять, шесть». Повторите упражнение 4-5 раз.</a:t>
            </a:r>
          </a:p>
          <a:p>
            <a:pPr algn="just"/>
            <a:r>
              <a:rPr lang="ru-RU" dirty="0"/>
              <a:t>3. Не поворачивая головы, посмотрите направо и, остановив взгляд, считайте: «раз, два, три, четыре».После этого посмотрите вдаль, считая: «раз, два, три, четыре, пять, шесть». Аналогично зафиксируйте взгляд влево, вверх и вниз. Повторите упражнение 3-4 раза.</a:t>
            </a:r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16216" y="188640"/>
            <a:ext cx="2310287" cy="3267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3625" y="4838608"/>
            <a:ext cx="3000375" cy="199072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788024" y="2924944"/>
            <a:ext cx="1656184" cy="2232248"/>
          </a:xfrm>
          <a:prstGeom prst="ellipse">
            <a:avLst/>
          </a:prstGeom>
          <a:ln>
            <a:noFill/>
          </a:ln>
          <a:effectLst>
            <a:outerShdw blurRad="76200" dir="18900000" sy="23000" kx="-1200000" algn="bl" rotWithShape="0">
              <a:prstClr val="black">
                <a:alpha val="20000"/>
              </a:prstClr>
            </a:outerShdw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00100" y="357166"/>
            <a:ext cx="81439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Проблемы, связанные с мышцами и суставами.</a:t>
            </a:r>
            <a:endParaRPr lang="ru-RU" sz="28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28596" y="1500174"/>
            <a:ext cx="817585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 smtClean="0"/>
              <a:t>     У </a:t>
            </a:r>
            <a:r>
              <a:rPr lang="ru-RU" dirty="0"/>
              <a:t>людей, зарабатывающих на жизнь работой на компьютерах, наибольшее число жалоб на здоровье связано с заболеваниями мышц и суставов. Чаще всего это просто онемение шеи, боль в плечах и пояснице или покалывание в ногах. Но бывают, однако, и более серьезные заболевания. </a:t>
            </a:r>
            <a:endParaRPr lang="ru-RU" dirty="0" smtClean="0"/>
          </a:p>
          <a:p>
            <a:pPr algn="just"/>
            <a:r>
              <a:rPr lang="ru-RU" dirty="0" smtClean="0"/>
              <a:t>     Обязательно </a:t>
            </a:r>
            <a:r>
              <a:rPr lang="ru-RU" dirty="0"/>
              <a:t>проследите, чтобы стул, на котором сидит ребенок, не был слишком высоким или слишком низким. Заставляйте ребенка во время занятий за компьютером не горбиться. </a:t>
            </a: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47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86879" y="3262816"/>
            <a:ext cx="2771401" cy="3570843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colorTemperature colorTemp="59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8596" y="3466227"/>
            <a:ext cx="5322309" cy="316402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878" y="214290"/>
            <a:ext cx="8501122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Стресс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депрессия и другие нервные расстройства, 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вызванные</a:t>
            </a:r>
          </a:p>
          <a:p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                    влиянием 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компьютера на психику человека.</a:t>
            </a:r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0" y="1428736"/>
            <a:ext cx="8929718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dirty="0"/>
              <a:t>Помимо того, что длительная работа за компьютером отрицательно сказывается на здоровье, что уже сказывается на психике, она ещё и связанна с постоянным раздражением, источником которого могут быть разные ситуации. Наверное, нет такого человека, у которого ни когда не зависал компьютер с потерей, не сохраненной информации, не было проблем с какими либо программами и т.д. Причём по результатам исследований, стрессовые ситуации связанные с компьютером, а особенно с интернет приводят к увеличению потребления спиртных напитков. Таким образом, мы получаем или психическую неуравновешенность или алкоголизм или всё вместе.</a:t>
            </a:r>
          </a:p>
          <a:p>
            <a:pPr algn="just"/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3528" y="3933056"/>
            <a:ext cx="5143500" cy="2695575"/>
          </a:xfrm>
          <a:prstGeom prst="rect">
            <a:avLst/>
          </a:prstGeom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BEBA8EAE-BF5A-486C-A8C5-ECC9F3942E4B}">
                <a14:imgProps xmlns:a14="http://schemas.microsoft.com/office/drawing/2010/main" xmlns="">
                  <a14:imgLayer r:embed="rId5">
                    <a14:imgEffect>
                      <a14:sharpenSoften amount="50000"/>
                    </a14:imgEffect>
                    <a14:imgEffect>
                      <a14:colorTemperature colorTemp="53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62533" y="3789040"/>
            <a:ext cx="3048000" cy="2286000"/>
          </a:xfrm>
          <a:prstGeom prst="rect">
            <a:avLst/>
          </a:prstGeom>
          <a:ln>
            <a:noFill/>
          </a:ln>
          <a:effectLst>
            <a:reflection blurRad="6350" stA="50000" endA="300" endPos="55000" dir="5400000" sy="-100000" algn="bl" rotWithShape="0"/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4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14348" y="571480"/>
            <a:ext cx="4824536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>
                <a:solidFill>
                  <a:schemeClr val="accent2">
                    <a:lumMod val="50000"/>
                  </a:schemeClr>
                </a:solidFill>
              </a:rPr>
              <a:t>Заболевания при длительной работе за компьютером</a:t>
            </a:r>
            <a:r>
              <a:rPr lang="ru-RU" sz="2000" b="1" dirty="0" smtClean="0">
                <a:solidFill>
                  <a:schemeClr val="accent2">
                    <a:lumMod val="50000"/>
                  </a:schemeClr>
                </a:solidFill>
              </a:rPr>
              <a:t>.</a:t>
            </a:r>
          </a:p>
          <a:p>
            <a:pPr algn="ctr"/>
            <a:endParaRPr lang="ru-RU" sz="2000" dirty="0">
              <a:solidFill>
                <a:schemeClr val="accent2">
                  <a:lumMod val="50000"/>
                </a:schemeClr>
              </a:solidFill>
            </a:endParaRPr>
          </a:p>
          <a:p>
            <a:pPr algn="ctr"/>
            <a:r>
              <a:rPr lang="ru-RU" b="1" i="1" u="sng" dirty="0"/>
              <a:t>Заболевания прямой кишки.</a:t>
            </a:r>
          </a:p>
          <a:p>
            <a:pPr algn="just"/>
            <a:r>
              <a:rPr lang="ru-RU" dirty="0"/>
              <a:t>Среди заболеваний прямой кишки геморрой является самым распространенным</a:t>
            </a:r>
            <a:r>
              <a:rPr lang="ru-RU" dirty="0" smtClean="0"/>
              <a:t>.</a:t>
            </a:r>
          </a:p>
          <a:p>
            <a:pPr algn="ctr"/>
            <a:r>
              <a:rPr lang="ru-RU" b="1" i="1" u="sng" dirty="0"/>
              <a:t>Заболевания кистей рук.</a:t>
            </a:r>
          </a:p>
          <a:p>
            <a:pPr algn="just"/>
            <a:r>
              <a:rPr lang="ru-RU" dirty="0"/>
              <a:t>Длительная работа за компьютером может стать причиной серьезных нервно-мышечных расстройств. </a:t>
            </a:r>
            <a:endParaRPr lang="ru-RU" dirty="0" smtClean="0"/>
          </a:p>
          <a:p>
            <a:pPr algn="ctr"/>
            <a:r>
              <a:rPr lang="ru-RU" b="1" i="1" u="sng" dirty="0"/>
              <a:t>Заболевания опорно-двигательного аппарата.</a:t>
            </a:r>
          </a:p>
          <a:p>
            <a:pPr algn="just"/>
            <a:r>
              <a:rPr lang="ru-RU" dirty="0"/>
              <a:t>Часто длительная работа за компьютером может стать причиной нарушений осанки или искривления позвоночника. </a:t>
            </a:r>
            <a:endParaRPr lang="ru-RU" dirty="0" smtClean="0"/>
          </a:p>
          <a:p>
            <a:pPr algn="ctr"/>
            <a:r>
              <a:rPr lang="ru-RU" b="1" i="1" u="sng" dirty="0"/>
              <a:t>Заболевания нервной системы.</a:t>
            </a:r>
          </a:p>
          <a:p>
            <a:pPr algn="just"/>
            <a:r>
              <a:rPr lang="ru-RU" dirty="0"/>
              <a:t>Работа за компьютером – это чисто интеллектуальный труд. И потому основная часть нагрузки приходится на нервную систему, а именно на головной мозг.</a:t>
            </a:r>
          </a:p>
          <a:p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email">
            <a:extLst>
              <a:ext uri="{BEBA8EAE-BF5A-486C-A8C5-ECC9F3942E4B}">
                <a14:imgProps xmlns:a14="http://schemas.microsoft.com/office/drawing/2010/main" xmlns="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508103" y="188640"/>
            <a:ext cx="2357057" cy="202591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40268" y="1988840"/>
            <a:ext cx="2824220" cy="17259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5" cstate="email">
            <a:extLst>
              <a:ext uri="{BEBA8EAE-BF5A-486C-A8C5-ECC9F3942E4B}">
                <a14:imgProps xmlns:a14="http://schemas.microsoft.com/office/drawing/2010/main" xmlns="">
                  <a14:imgLayer r:embed="rId6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369158" y="3284984"/>
            <a:ext cx="1917485" cy="22157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86512" y="4786322"/>
            <a:ext cx="2618395" cy="181794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173</TotalTime>
  <Words>975</Words>
  <Application>Microsoft Office PowerPoint</Application>
  <PresentationFormat>Экран (4:3)</PresentationFormat>
  <Paragraphs>61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user</cp:lastModifiedBy>
  <cp:revision>1</cp:revision>
  <dcterms:created xsi:type="dcterms:W3CDTF">2012-05-16T07:25:36Z</dcterms:created>
  <dcterms:modified xsi:type="dcterms:W3CDTF">2024-09-09T20:12:52Z</dcterms:modified>
</cp:coreProperties>
</file>