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0" r:id="rId3"/>
    <p:sldId id="257" r:id="rId4"/>
    <p:sldId id="258" r:id="rId5"/>
    <p:sldId id="288" r:id="rId6"/>
    <p:sldId id="282" r:id="rId7"/>
    <p:sldId id="283" r:id="rId8"/>
    <p:sldId id="284" r:id="rId9"/>
    <p:sldId id="259" r:id="rId10"/>
    <p:sldId id="285" r:id="rId11"/>
    <p:sldId id="286" r:id="rId12"/>
    <p:sldId id="260" r:id="rId13"/>
    <p:sldId id="265" r:id="rId14"/>
    <p:sldId id="266" r:id="rId15"/>
    <p:sldId id="267" r:id="rId16"/>
    <p:sldId id="268" r:id="rId17"/>
    <p:sldId id="287" r:id="rId18"/>
    <p:sldId id="261" r:id="rId19"/>
    <p:sldId id="262" r:id="rId20"/>
    <p:sldId id="264" r:id="rId21"/>
    <p:sldId id="269" r:id="rId22"/>
    <p:sldId id="279" r:id="rId23"/>
    <p:sldId id="263" r:id="rId24"/>
    <p:sldId id="289" r:id="rId25"/>
    <p:sldId id="280" r:id="rId26"/>
    <p:sldId id="281" r:id="rId27"/>
  </p:sldIdLst>
  <p:sldSz cx="9144000" cy="6858000" type="screen4x3"/>
  <p:notesSz cx="6858000" cy="9144000"/>
  <p:defaultTextStyle>
    <a:defPPr>
      <a:defRPr lang="en-US"/>
    </a:defPPr>
    <a:lvl1pPr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baseline="-25000">
        <a:solidFill>
          <a:schemeClr val="tx1"/>
        </a:solidFill>
        <a:latin typeface="Arial" panose="020B0604020202020204" pitchFamily="34" charset="0"/>
        <a:ea typeface="+mn-ea"/>
        <a:cs typeface="+mn-cs"/>
      </a:defRPr>
    </a:lvl5pPr>
    <a:lvl6pPr marL="2286000" algn="l" defTabSz="914400" rtl="0" eaLnBrk="1" latinLnBrk="0" hangingPunct="1">
      <a:defRPr sz="2400" kern="1200" baseline="-25000">
        <a:solidFill>
          <a:schemeClr val="tx1"/>
        </a:solidFill>
        <a:latin typeface="Arial" panose="020B0604020202020204" pitchFamily="34" charset="0"/>
        <a:ea typeface="+mn-ea"/>
        <a:cs typeface="+mn-cs"/>
      </a:defRPr>
    </a:lvl6pPr>
    <a:lvl7pPr marL="2743200" algn="l" defTabSz="914400" rtl="0" eaLnBrk="1" latinLnBrk="0" hangingPunct="1">
      <a:defRPr sz="2400" kern="1200" baseline="-25000">
        <a:solidFill>
          <a:schemeClr val="tx1"/>
        </a:solidFill>
        <a:latin typeface="Arial" panose="020B0604020202020204" pitchFamily="34" charset="0"/>
        <a:ea typeface="+mn-ea"/>
        <a:cs typeface="+mn-cs"/>
      </a:defRPr>
    </a:lvl7pPr>
    <a:lvl8pPr marL="3200400" algn="l" defTabSz="914400" rtl="0" eaLnBrk="1" latinLnBrk="0" hangingPunct="1">
      <a:defRPr sz="2400" kern="1200" baseline="-25000">
        <a:solidFill>
          <a:schemeClr val="tx1"/>
        </a:solidFill>
        <a:latin typeface="Arial" panose="020B0604020202020204" pitchFamily="34" charset="0"/>
        <a:ea typeface="+mn-ea"/>
        <a:cs typeface="+mn-cs"/>
      </a:defRPr>
    </a:lvl8pPr>
    <a:lvl9pPr marL="3657600" algn="l" defTabSz="914400" rtl="0" eaLnBrk="1" latinLnBrk="0" hangingPunct="1">
      <a:defRPr sz="2400"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72" autoAdjust="0"/>
    <p:restoredTop sz="99584" autoAdjust="0"/>
  </p:normalViewPr>
  <p:slideViewPr>
    <p:cSldViewPr>
      <p:cViewPr varScale="1">
        <p:scale>
          <a:sx n="72" d="100"/>
          <a:sy n="72" d="100"/>
        </p:scale>
        <p:origin x="151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A76FB7-9E1B-445C-8B7D-DD2FD79A2767}" type="doc">
      <dgm:prSet loTypeId="urn:microsoft.com/office/officeart/2005/8/layout/target3" loCatId="list" qsTypeId="urn:microsoft.com/office/officeart/2005/8/quickstyle/simple2" qsCatId="simple" csTypeId="urn:microsoft.com/office/officeart/2005/8/colors/accent2_4" csCatId="accent2" phldr="1"/>
      <dgm:spPr/>
      <dgm:t>
        <a:bodyPr/>
        <a:lstStyle/>
        <a:p>
          <a:endParaRPr lang="ru-RU"/>
        </a:p>
      </dgm:t>
    </dgm:pt>
    <dgm:pt modelId="{2A7E8787-D4CD-4F79-ACB4-BDBD6BAF01F4}">
      <dgm:prSet custT="1"/>
      <dgm:spPr/>
      <dgm:t>
        <a:bodyPr/>
        <a:lstStyle/>
        <a:p>
          <a:pPr rtl="0">
            <a:lnSpc>
              <a:spcPct val="100000"/>
            </a:lnSpc>
            <a:spcBef>
              <a:spcPts val="0"/>
            </a:spcBef>
            <a:spcAft>
              <a:spcPts val="0"/>
            </a:spcAft>
          </a:pPr>
          <a:r>
            <a:rPr lang="ru-RU" sz="3200" b="1" i="1" baseline="-25000" dirty="0"/>
            <a:t>ЗОЖ – современный семейный тренд</a:t>
          </a:r>
          <a:endParaRPr lang="ru-RU" sz="3200" b="1" i="1" dirty="0"/>
        </a:p>
      </dgm:t>
    </dgm:pt>
    <dgm:pt modelId="{FB0E8DEB-812C-4BA1-B3C8-37D40FE1454B}" type="parTrans" cxnId="{C65C76C0-9F54-425A-9F15-125A01BA9084}">
      <dgm:prSet/>
      <dgm:spPr/>
      <dgm:t>
        <a:bodyPr/>
        <a:lstStyle/>
        <a:p>
          <a:pPr>
            <a:lnSpc>
              <a:spcPct val="100000"/>
            </a:lnSpc>
            <a:spcBef>
              <a:spcPts val="0"/>
            </a:spcBef>
            <a:spcAft>
              <a:spcPts val="0"/>
            </a:spcAft>
          </a:pPr>
          <a:endParaRPr lang="ru-RU" sz="3200" b="1" i="1"/>
        </a:p>
      </dgm:t>
    </dgm:pt>
    <dgm:pt modelId="{4A9D458A-C237-4342-B899-CDF486FF2ED1}" type="sibTrans" cxnId="{C65C76C0-9F54-425A-9F15-125A01BA9084}">
      <dgm:prSet/>
      <dgm:spPr/>
      <dgm:t>
        <a:bodyPr/>
        <a:lstStyle/>
        <a:p>
          <a:pPr>
            <a:lnSpc>
              <a:spcPct val="100000"/>
            </a:lnSpc>
            <a:spcBef>
              <a:spcPts val="0"/>
            </a:spcBef>
            <a:spcAft>
              <a:spcPts val="0"/>
            </a:spcAft>
          </a:pPr>
          <a:endParaRPr lang="ru-RU" sz="3200" b="1" i="1"/>
        </a:p>
      </dgm:t>
    </dgm:pt>
    <dgm:pt modelId="{3F2A87C2-D78E-4B63-94F6-127E47384271}" type="pres">
      <dgm:prSet presAssocID="{A0A76FB7-9E1B-445C-8B7D-DD2FD79A2767}" presName="Name0" presStyleCnt="0">
        <dgm:presLayoutVars>
          <dgm:chMax val="7"/>
          <dgm:dir/>
          <dgm:animLvl val="lvl"/>
          <dgm:resizeHandles val="exact"/>
        </dgm:presLayoutVars>
      </dgm:prSet>
      <dgm:spPr/>
    </dgm:pt>
    <dgm:pt modelId="{1D54AE16-A513-41B8-BE02-E998C8934A62}" type="pres">
      <dgm:prSet presAssocID="{2A7E8787-D4CD-4F79-ACB4-BDBD6BAF01F4}" presName="circle1" presStyleLbl="node1" presStyleIdx="0" presStyleCnt="1"/>
      <dgm:spPr/>
    </dgm:pt>
    <dgm:pt modelId="{AB3751F0-34EF-458B-A31B-5687F597CEB0}" type="pres">
      <dgm:prSet presAssocID="{2A7E8787-D4CD-4F79-ACB4-BDBD6BAF01F4}" presName="space" presStyleCnt="0"/>
      <dgm:spPr/>
    </dgm:pt>
    <dgm:pt modelId="{3BBB31D5-F13E-4A1B-9AD6-D82A54E353C2}" type="pres">
      <dgm:prSet presAssocID="{2A7E8787-D4CD-4F79-ACB4-BDBD6BAF01F4}" presName="rect1" presStyleLbl="alignAcc1" presStyleIdx="0" presStyleCnt="1" custScaleY="100000"/>
      <dgm:spPr/>
    </dgm:pt>
    <dgm:pt modelId="{EAA82751-9C88-4521-A5EF-C3D5A99DEEC8}" type="pres">
      <dgm:prSet presAssocID="{2A7E8787-D4CD-4F79-ACB4-BDBD6BAF01F4}" presName="rect1ParTxNoCh" presStyleLbl="alignAcc1" presStyleIdx="0" presStyleCnt="1">
        <dgm:presLayoutVars>
          <dgm:chMax val="1"/>
          <dgm:bulletEnabled val="1"/>
        </dgm:presLayoutVars>
      </dgm:prSet>
      <dgm:spPr/>
    </dgm:pt>
  </dgm:ptLst>
  <dgm:cxnLst>
    <dgm:cxn modelId="{C4A2C818-78EF-46B4-A5DB-BCDC5BE6C3FE}" type="presOf" srcId="{A0A76FB7-9E1B-445C-8B7D-DD2FD79A2767}" destId="{3F2A87C2-D78E-4B63-94F6-127E47384271}" srcOrd="0" destOrd="0" presId="urn:microsoft.com/office/officeart/2005/8/layout/target3"/>
    <dgm:cxn modelId="{5526935D-2928-4413-8BFB-EFBD11917E50}" type="presOf" srcId="{2A7E8787-D4CD-4F79-ACB4-BDBD6BAF01F4}" destId="{EAA82751-9C88-4521-A5EF-C3D5A99DEEC8}" srcOrd="1" destOrd="0" presId="urn:microsoft.com/office/officeart/2005/8/layout/target3"/>
    <dgm:cxn modelId="{BE50F689-67EF-40DB-B6A1-DD58BCCCE5AD}" type="presOf" srcId="{2A7E8787-D4CD-4F79-ACB4-BDBD6BAF01F4}" destId="{3BBB31D5-F13E-4A1B-9AD6-D82A54E353C2}" srcOrd="0" destOrd="0" presId="urn:microsoft.com/office/officeart/2005/8/layout/target3"/>
    <dgm:cxn modelId="{C65C76C0-9F54-425A-9F15-125A01BA9084}" srcId="{A0A76FB7-9E1B-445C-8B7D-DD2FD79A2767}" destId="{2A7E8787-D4CD-4F79-ACB4-BDBD6BAF01F4}" srcOrd="0" destOrd="0" parTransId="{FB0E8DEB-812C-4BA1-B3C8-37D40FE1454B}" sibTransId="{4A9D458A-C237-4342-B899-CDF486FF2ED1}"/>
    <dgm:cxn modelId="{FDF87E4E-4B75-425C-B7C3-8B581D1BD43F}" type="presParOf" srcId="{3F2A87C2-D78E-4B63-94F6-127E47384271}" destId="{1D54AE16-A513-41B8-BE02-E998C8934A62}" srcOrd="0" destOrd="0" presId="urn:microsoft.com/office/officeart/2005/8/layout/target3"/>
    <dgm:cxn modelId="{1C49F822-09C1-4F94-914B-C58B65F1B8DE}" type="presParOf" srcId="{3F2A87C2-D78E-4B63-94F6-127E47384271}" destId="{AB3751F0-34EF-458B-A31B-5687F597CEB0}" srcOrd="1" destOrd="0" presId="urn:microsoft.com/office/officeart/2005/8/layout/target3"/>
    <dgm:cxn modelId="{FBF5639A-A58C-44DC-B98A-A061B2EE0899}" type="presParOf" srcId="{3F2A87C2-D78E-4B63-94F6-127E47384271}" destId="{3BBB31D5-F13E-4A1B-9AD6-D82A54E353C2}" srcOrd="2" destOrd="0" presId="urn:microsoft.com/office/officeart/2005/8/layout/target3"/>
    <dgm:cxn modelId="{9A55A347-4B57-4B16-B4A8-9F08BD7AAADE}" type="presParOf" srcId="{3F2A87C2-D78E-4B63-94F6-127E47384271}" destId="{EAA82751-9C88-4521-A5EF-C3D5A99DEEC8}" srcOrd="3"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FB3A6B-B3B3-46B3-9196-D9F6760BB82D}" type="doc">
      <dgm:prSet loTypeId="urn:microsoft.com/office/officeart/2005/8/layout/vList2" loCatId="list" qsTypeId="urn:microsoft.com/office/officeart/2005/8/quickstyle/simple3" qsCatId="simple" csTypeId="urn:microsoft.com/office/officeart/2005/8/colors/accent2_2" csCatId="accent2"/>
      <dgm:spPr/>
      <dgm:t>
        <a:bodyPr/>
        <a:lstStyle/>
        <a:p>
          <a:endParaRPr lang="ru-RU"/>
        </a:p>
      </dgm:t>
    </dgm:pt>
    <dgm:pt modelId="{79B2A310-6F31-4B85-945F-09EB2DC53940}">
      <dgm:prSet/>
      <dgm:spPr/>
      <dgm:t>
        <a:bodyPr/>
        <a:lstStyle/>
        <a:p>
          <a:pPr rtl="0"/>
          <a:r>
            <a:rPr lang="ru-RU"/>
            <a:t>Начинать нужно с легкого, особенно для новичков. Не перетрудитесь, иначе это нанесет вред. </a:t>
          </a:r>
        </a:p>
      </dgm:t>
    </dgm:pt>
    <dgm:pt modelId="{3A0707B7-614A-445F-9EE3-5CB2421056DB}" type="parTrans" cxnId="{E3B1A334-A348-4847-A245-89168F647AFB}">
      <dgm:prSet/>
      <dgm:spPr/>
      <dgm:t>
        <a:bodyPr/>
        <a:lstStyle/>
        <a:p>
          <a:endParaRPr lang="ru-RU"/>
        </a:p>
      </dgm:t>
    </dgm:pt>
    <dgm:pt modelId="{1DA13CCB-9FF8-4490-8952-91F3A3AD757E}" type="sibTrans" cxnId="{E3B1A334-A348-4847-A245-89168F647AFB}">
      <dgm:prSet/>
      <dgm:spPr/>
      <dgm:t>
        <a:bodyPr/>
        <a:lstStyle/>
        <a:p>
          <a:endParaRPr lang="ru-RU"/>
        </a:p>
      </dgm:t>
    </dgm:pt>
    <dgm:pt modelId="{1819385F-93C2-4444-ACD1-0F12ADAF0124}">
      <dgm:prSet/>
      <dgm:spPr/>
      <dgm:t>
        <a:bodyPr/>
        <a:lstStyle/>
        <a:p>
          <a:pPr rtl="0"/>
          <a:r>
            <a:rPr lang="ru-RU"/>
            <a:t>Упражнения должны выполняться в соответствии с индивидуальным ритмом. У каждой системы есть свои особенности, можно упростить слишком сложный подход. Но упрощение должно соответствовать правилам.</a:t>
          </a:r>
        </a:p>
      </dgm:t>
    </dgm:pt>
    <dgm:pt modelId="{8BC5ABC1-945C-437A-A16B-5D065C5390AC}" type="parTrans" cxnId="{1356EDC9-E733-4629-B8D3-A56E6F4664DC}">
      <dgm:prSet/>
      <dgm:spPr/>
      <dgm:t>
        <a:bodyPr/>
        <a:lstStyle/>
        <a:p>
          <a:endParaRPr lang="ru-RU"/>
        </a:p>
      </dgm:t>
    </dgm:pt>
    <dgm:pt modelId="{32DDCCAC-E9A1-490C-B400-451CA14D5FA8}" type="sibTrans" cxnId="{1356EDC9-E733-4629-B8D3-A56E6F4664DC}">
      <dgm:prSet/>
      <dgm:spPr/>
      <dgm:t>
        <a:bodyPr/>
        <a:lstStyle/>
        <a:p>
          <a:endParaRPr lang="ru-RU"/>
        </a:p>
      </dgm:t>
    </dgm:pt>
    <dgm:pt modelId="{29071A26-BF0C-450A-AB8A-9FF85CACEA83}">
      <dgm:prSet/>
      <dgm:spPr/>
      <dgm:t>
        <a:bodyPr/>
        <a:lstStyle/>
        <a:p>
          <a:pPr rtl="0"/>
          <a:r>
            <a:rPr lang="ru-RU"/>
            <a:t>Головокружение – это частый спутник дыхательных практик. Не стоит этого бояться. Специалисты знают об этом эффекте, поэтому дают советы по сокращению нагрузки, увеличению паузы между подходами. </a:t>
          </a:r>
        </a:p>
      </dgm:t>
    </dgm:pt>
    <dgm:pt modelId="{B82917B0-9A71-4B02-B74B-FBF5541BFDFD}" type="parTrans" cxnId="{2418B355-3AA6-4694-9ECB-CFDA45F6091F}">
      <dgm:prSet/>
      <dgm:spPr/>
      <dgm:t>
        <a:bodyPr/>
        <a:lstStyle/>
        <a:p>
          <a:endParaRPr lang="ru-RU"/>
        </a:p>
      </dgm:t>
    </dgm:pt>
    <dgm:pt modelId="{B4DC2DA2-992E-404F-B526-9EEC75557E30}" type="sibTrans" cxnId="{2418B355-3AA6-4694-9ECB-CFDA45F6091F}">
      <dgm:prSet/>
      <dgm:spPr/>
      <dgm:t>
        <a:bodyPr/>
        <a:lstStyle/>
        <a:p>
          <a:endParaRPr lang="ru-RU"/>
        </a:p>
      </dgm:t>
    </dgm:pt>
    <dgm:pt modelId="{9083C161-4334-4E57-87A6-B2B47BD99571}">
      <dgm:prSet/>
      <dgm:spPr/>
      <dgm:t>
        <a:bodyPr/>
        <a:lstStyle/>
        <a:p>
          <a:pPr rtl="0"/>
          <a:r>
            <a:rPr lang="ru-RU"/>
            <a:t>Другие дискомфортные ощущения могут быть связаны с неправильным выполнением упражнения. </a:t>
          </a:r>
        </a:p>
      </dgm:t>
    </dgm:pt>
    <dgm:pt modelId="{5D9E9233-EEF0-43D3-99C7-56DC946D4DE5}" type="parTrans" cxnId="{A1211D09-558B-4009-B827-784B58F60D95}">
      <dgm:prSet/>
      <dgm:spPr/>
      <dgm:t>
        <a:bodyPr/>
        <a:lstStyle/>
        <a:p>
          <a:endParaRPr lang="ru-RU"/>
        </a:p>
      </dgm:t>
    </dgm:pt>
    <dgm:pt modelId="{C7A7E6FF-B393-426B-9A21-78875BC28E2D}" type="sibTrans" cxnId="{A1211D09-558B-4009-B827-784B58F60D95}">
      <dgm:prSet/>
      <dgm:spPr/>
      <dgm:t>
        <a:bodyPr/>
        <a:lstStyle/>
        <a:p>
          <a:endParaRPr lang="ru-RU"/>
        </a:p>
      </dgm:t>
    </dgm:pt>
    <dgm:pt modelId="{FCF09E66-FAE8-45C8-806A-A13B816BAF89}">
      <dgm:prSet/>
      <dgm:spPr/>
      <dgm:t>
        <a:bodyPr/>
        <a:lstStyle/>
        <a:p>
          <a:pPr rtl="0"/>
          <a:r>
            <a:rPr lang="ru-RU"/>
            <a:t>Гимнастику лучше делать на свежем воздухе. Если такой возможности нет, то хорошенько проветрите помещение.</a:t>
          </a:r>
        </a:p>
      </dgm:t>
    </dgm:pt>
    <dgm:pt modelId="{01C4E9C2-2D61-440F-A1D7-09EF5C16C9E8}" type="parTrans" cxnId="{41430BCC-35C9-4A29-83EC-94CDF922B186}">
      <dgm:prSet/>
      <dgm:spPr/>
      <dgm:t>
        <a:bodyPr/>
        <a:lstStyle/>
        <a:p>
          <a:endParaRPr lang="ru-RU"/>
        </a:p>
      </dgm:t>
    </dgm:pt>
    <dgm:pt modelId="{0E11E722-2D9E-4F81-874A-074C3BF61B50}" type="sibTrans" cxnId="{41430BCC-35C9-4A29-83EC-94CDF922B186}">
      <dgm:prSet/>
      <dgm:spPr/>
      <dgm:t>
        <a:bodyPr/>
        <a:lstStyle/>
        <a:p>
          <a:endParaRPr lang="ru-RU"/>
        </a:p>
      </dgm:t>
    </dgm:pt>
    <dgm:pt modelId="{57AF1E4D-562C-47E4-BA0E-A77950BAAD78}" type="pres">
      <dgm:prSet presAssocID="{D7FB3A6B-B3B3-46B3-9196-D9F6760BB82D}" presName="linear" presStyleCnt="0">
        <dgm:presLayoutVars>
          <dgm:animLvl val="lvl"/>
          <dgm:resizeHandles val="exact"/>
        </dgm:presLayoutVars>
      </dgm:prSet>
      <dgm:spPr/>
    </dgm:pt>
    <dgm:pt modelId="{B24D2984-3ECB-44E8-9F11-A36A6536B61A}" type="pres">
      <dgm:prSet presAssocID="{79B2A310-6F31-4B85-945F-09EB2DC53940}" presName="parentText" presStyleLbl="node1" presStyleIdx="0" presStyleCnt="5">
        <dgm:presLayoutVars>
          <dgm:chMax val="0"/>
          <dgm:bulletEnabled val="1"/>
        </dgm:presLayoutVars>
      </dgm:prSet>
      <dgm:spPr/>
    </dgm:pt>
    <dgm:pt modelId="{F356B11B-C5CF-4E35-89E0-61128C4DBB82}" type="pres">
      <dgm:prSet presAssocID="{1DA13CCB-9FF8-4490-8952-91F3A3AD757E}" presName="spacer" presStyleCnt="0"/>
      <dgm:spPr/>
    </dgm:pt>
    <dgm:pt modelId="{AAE90C5E-00DF-4E79-A125-E61F288F728A}" type="pres">
      <dgm:prSet presAssocID="{1819385F-93C2-4444-ACD1-0F12ADAF0124}" presName="parentText" presStyleLbl="node1" presStyleIdx="1" presStyleCnt="5">
        <dgm:presLayoutVars>
          <dgm:chMax val="0"/>
          <dgm:bulletEnabled val="1"/>
        </dgm:presLayoutVars>
      </dgm:prSet>
      <dgm:spPr/>
    </dgm:pt>
    <dgm:pt modelId="{98F4E98A-FC8D-46B9-8FCA-E4F4F1B8971E}" type="pres">
      <dgm:prSet presAssocID="{32DDCCAC-E9A1-490C-B400-451CA14D5FA8}" presName="spacer" presStyleCnt="0"/>
      <dgm:spPr/>
    </dgm:pt>
    <dgm:pt modelId="{29C3E37C-B182-42E2-867A-B27EDDF1A8A8}" type="pres">
      <dgm:prSet presAssocID="{29071A26-BF0C-450A-AB8A-9FF85CACEA83}" presName="parentText" presStyleLbl="node1" presStyleIdx="2" presStyleCnt="5">
        <dgm:presLayoutVars>
          <dgm:chMax val="0"/>
          <dgm:bulletEnabled val="1"/>
        </dgm:presLayoutVars>
      </dgm:prSet>
      <dgm:spPr/>
    </dgm:pt>
    <dgm:pt modelId="{D2049338-F748-42EE-ACA7-271F2724F9BC}" type="pres">
      <dgm:prSet presAssocID="{B4DC2DA2-992E-404F-B526-9EEC75557E30}" presName="spacer" presStyleCnt="0"/>
      <dgm:spPr/>
    </dgm:pt>
    <dgm:pt modelId="{FB5E304E-2682-464F-A36E-6E1B498DB3A4}" type="pres">
      <dgm:prSet presAssocID="{9083C161-4334-4E57-87A6-B2B47BD99571}" presName="parentText" presStyleLbl="node1" presStyleIdx="3" presStyleCnt="5">
        <dgm:presLayoutVars>
          <dgm:chMax val="0"/>
          <dgm:bulletEnabled val="1"/>
        </dgm:presLayoutVars>
      </dgm:prSet>
      <dgm:spPr/>
    </dgm:pt>
    <dgm:pt modelId="{EE4F685C-254C-4448-A044-ADAC565359E2}" type="pres">
      <dgm:prSet presAssocID="{C7A7E6FF-B393-426B-9A21-78875BC28E2D}" presName="spacer" presStyleCnt="0"/>
      <dgm:spPr/>
    </dgm:pt>
    <dgm:pt modelId="{CAE5F379-EA04-4722-AB2D-88FD415C4212}" type="pres">
      <dgm:prSet presAssocID="{FCF09E66-FAE8-45C8-806A-A13B816BAF89}" presName="parentText" presStyleLbl="node1" presStyleIdx="4" presStyleCnt="5">
        <dgm:presLayoutVars>
          <dgm:chMax val="0"/>
          <dgm:bulletEnabled val="1"/>
        </dgm:presLayoutVars>
      </dgm:prSet>
      <dgm:spPr/>
    </dgm:pt>
  </dgm:ptLst>
  <dgm:cxnLst>
    <dgm:cxn modelId="{A1211D09-558B-4009-B827-784B58F60D95}" srcId="{D7FB3A6B-B3B3-46B3-9196-D9F6760BB82D}" destId="{9083C161-4334-4E57-87A6-B2B47BD99571}" srcOrd="3" destOrd="0" parTransId="{5D9E9233-EEF0-43D3-99C7-56DC946D4DE5}" sibTransId="{C7A7E6FF-B393-426B-9A21-78875BC28E2D}"/>
    <dgm:cxn modelId="{84D92321-9BEB-41E3-BF88-FA43B07B7361}" type="presOf" srcId="{D7FB3A6B-B3B3-46B3-9196-D9F6760BB82D}" destId="{57AF1E4D-562C-47E4-BA0E-A77950BAAD78}" srcOrd="0" destOrd="0" presId="urn:microsoft.com/office/officeart/2005/8/layout/vList2"/>
    <dgm:cxn modelId="{E3B1A334-A348-4847-A245-89168F647AFB}" srcId="{D7FB3A6B-B3B3-46B3-9196-D9F6760BB82D}" destId="{79B2A310-6F31-4B85-945F-09EB2DC53940}" srcOrd="0" destOrd="0" parTransId="{3A0707B7-614A-445F-9EE3-5CB2421056DB}" sibTransId="{1DA13CCB-9FF8-4490-8952-91F3A3AD757E}"/>
    <dgm:cxn modelId="{FAB0A34B-EE4D-41A0-829E-6951734C4C90}" type="presOf" srcId="{FCF09E66-FAE8-45C8-806A-A13B816BAF89}" destId="{CAE5F379-EA04-4722-AB2D-88FD415C4212}" srcOrd="0" destOrd="0" presId="urn:microsoft.com/office/officeart/2005/8/layout/vList2"/>
    <dgm:cxn modelId="{B6D3214D-14DB-467A-AD5A-1519671A1932}" type="presOf" srcId="{1819385F-93C2-4444-ACD1-0F12ADAF0124}" destId="{AAE90C5E-00DF-4E79-A125-E61F288F728A}" srcOrd="0" destOrd="0" presId="urn:microsoft.com/office/officeart/2005/8/layout/vList2"/>
    <dgm:cxn modelId="{2418B355-3AA6-4694-9ECB-CFDA45F6091F}" srcId="{D7FB3A6B-B3B3-46B3-9196-D9F6760BB82D}" destId="{29071A26-BF0C-450A-AB8A-9FF85CACEA83}" srcOrd="2" destOrd="0" parTransId="{B82917B0-9A71-4B02-B74B-FBF5541BFDFD}" sibTransId="{B4DC2DA2-992E-404F-B526-9EEC75557E30}"/>
    <dgm:cxn modelId="{E2FA6EB0-5DA2-4A2F-A267-3A2B97AF7DD3}" type="presOf" srcId="{79B2A310-6F31-4B85-945F-09EB2DC53940}" destId="{B24D2984-3ECB-44E8-9F11-A36A6536B61A}" srcOrd="0" destOrd="0" presId="urn:microsoft.com/office/officeart/2005/8/layout/vList2"/>
    <dgm:cxn modelId="{1356EDC9-E733-4629-B8D3-A56E6F4664DC}" srcId="{D7FB3A6B-B3B3-46B3-9196-D9F6760BB82D}" destId="{1819385F-93C2-4444-ACD1-0F12ADAF0124}" srcOrd="1" destOrd="0" parTransId="{8BC5ABC1-945C-437A-A16B-5D065C5390AC}" sibTransId="{32DDCCAC-E9A1-490C-B400-451CA14D5FA8}"/>
    <dgm:cxn modelId="{41430BCC-35C9-4A29-83EC-94CDF922B186}" srcId="{D7FB3A6B-B3B3-46B3-9196-D9F6760BB82D}" destId="{FCF09E66-FAE8-45C8-806A-A13B816BAF89}" srcOrd="4" destOrd="0" parTransId="{01C4E9C2-2D61-440F-A1D7-09EF5C16C9E8}" sibTransId="{0E11E722-2D9E-4F81-874A-074C3BF61B50}"/>
    <dgm:cxn modelId="{E92CF6E0-7B65-4C92-9A66-81A7E5AF8DC8}" type="presOf" srcId="{29071A26-BF0C-450A-AB8A-9FF85CACEA83}" destId="{29C3E37C-B182-42E2-867A-B27EDDF1A8A8}" srcOrd="0" destOrd="0" presId="urn:microsoft.com/office/officeart/2005/8/layout/vList2"/>
    <dgm:cxn modelId="{B64106E2-2AA3-4445-87E3-9AF6522E7D2A}" type="presOf" srcId="{9083C161-4334-4E57-87A6-B2B47BD99571}" destId="{FB5E304E-2682-464F-A36E-6E1B498DB3A4}" srcOrd="0" destOrd="0" presId="urn:microsoft.com/office/officeart/2005/8/layout/vList2"/>
    <dgm:cxn modelId="{D9150464-D130-4EAF-8901-D4ADF49BE7AC}" type="presParOf" srcId="{57AF1E4D-562C-47E4-BA0E-A77950BAAD78}" destId="{B24D2984-3ECB-44E8-9F11-A36A6536B61A}" srcOrd="0" destOrd="0" presId="urn:microsoft.com/office/officeart/2005/8/layout/vList2"/>
    <dgm:cxn modelId="{2E26BC6A-F72D-47F9-8D6F-282F7884881E}" type="presParOf" srcId="{57AF1E4D-562C-47E4-BA0E-A77950BAAD78}" destId="{F356B11B-C5CF-4E35-89E0-61128C4DBB82}" srcOrd="1" destOrd="0" presId="urn:microsoft.com/office/officeart/2005/8/layout/vList2"/>
    <dgm:cxn modelId="{0FCFE886-C79C-46FA-9F5F-5898FCAD9F26}" type="presParOf" srcId="{57AF1E4D-562C-47E4-BA0E-A77950BAAD78}" destId="{AAE90C5E-00DF-4E79-A125-E61F288F728A}" srcOrd="2" destOrd="0" presId="urn:microsoft.com/office/officeart/2005/8/layout/vList2"/>
    <dgm:cxn modelId="{838CA9DA-53B1-44D4-9DF3-96897BB092FE}" type="presParOf" srcId="{57AF1E4D-562C-47E4-BA0E-A77950BAAD78}" destId="{98F4E98A-FC8D-46B9-8FCA-E4F4F1B8971E}" srcOrd="3" destOrd="0" presId="urn:microsoft.com/office/officeart/2005/8/layout/vList2"/>
    <dgm:cxn modelId="{B89E985B-427E-4A19-9E4C-B20B04245AAF}" type="presParOf" srcId="{57AF1E4D-562C-47E4-BA0E-A77950BAAD78}" destId="{29C3E37C-B182-42E2-867A-B27EDDF1A8A8}" srcOrd="4" destOrd="0" presId="urn:microsoft.com/office/officeart/2005/8/layout/vList2"/>
    <dgm:cxn modelId="{BDEFA071-3A14-4BF9-9A70-7809903BEABC}" type="presParOf" srcId="{57AF1E4D-562C-47E4-BA0E-A77950BAAD78}" destId="{D2049338-F748-42EE-ACA7-271F2724F9BC}" srcOrd="5" destOrd="0" presId="urn:microsoft.com/office/officeart/2005/8/layout/vList2"/>
    <dgm:cxn modelId="{1253801A-63B0-4E54-8C34-62984244905A}" type="presParOf" srcId="{57AF1E4D-562C-47E4-BA0E-A77950BAAD78}" destId="{FB5E304E-2682-464F-A36E-6E1B498DB3A4}" srcOrd="6" destOrd="0" presId="urn:microsoft.com/office/officeart/2005/8/layout/vList2"/>
    <dgm:cxn modelId="{E0898110-2FD8-418F-A8AF-C29511644FAB}" type="presParOf" srcId="{57AF1E4D-562C-47E4-BA0E-A77950BAAD78}" destId="{EE4F685C-254C-4448-A044-ADAC565359E2}" srcOrd="7" destOrd="0" presId="urn:microsoft.com/office/officeart/2005/8/layout/vList2"/>
    <dgm:cxn modelId="{1899F43E-7745-4FB1-86A0-F99FAF8062F1}" type="presParOf" srcId="{57AF1E4D-562C-47E4-BA0E-A77950BAAD78}" destId="{CAE5F379-EA04-4722-AB2D-88FD415C4212}"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93A60B-06A7-4E7D-9EBF-2115E3541824}" type="doc">
      <dgm:prSet loTypeId="urn:microsoft.com/office/officeart/2005/8/layout/vList2" loCatId="list" qsTypeId="urn:microsoft.com/office/officeart/2005/8/quickstyle/simple1" qsCatId="simple" csTypeId="urn:microsoft.com/office/officeart/2005/8/colors/accent0_1" csCatId="mainScheme" phldr="1"/>
      <dgm:spPr>
        <a:scene3d>
          <a:camera prst="orthographicFront">
            <a:rot lat="0" lon="0" rev="0"/>
          </a:camera>
          <a:lightRig rig="contrasting" dir="t">
            <a:rot lat="0" lon="0" rev="1500000"/>
          </a:lightRig>
        </a:scene3d>
      </dgm:spPr>
      <dgm:t>
        <a:bodyPr/>
        <a:lstStyle/>
        <a:p>
          <a:endParaRPr lang="ru-RU"/>
        </a:p>
      </dgm:t>
    </dgm:pt>
    <dgm:pt modelId="{713CCF85-6C3C-4951-8E60-3F32371F0E7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b="0" cap="none" spc="0">
              <a:ln w="0"/>
              <a:effectLst>
                <a:outerShdw blurRad="38100" dist="19050" dir="2700000" algn="tl" rotWithShape="0">
                  <a:schemeClr val="dk1">
                    <a:alpha val="40000"/>
                  </a:schemeClr>
                </a:outerShdw>
              </a:effectLst>
            </a:rPr>
            <a:t>— оказать помощь при нарушениях носового дыхания;</a:t>
          </a:r>
        </a:p>
      </dgm:t>
    </dgm:pt>
    <dgm:pt modelId="{DC42BEC5-026B-4A04-A537-C8B9BD2B5C26}" type="parTrans" cxnId="{FC93D6E3-E126-4813-8F38-125FC571B547}">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105895BF-E3E1-4B1E-88AA-FAE1BEA6B850}" type="sibTrans" cxnId="{FC93D6E3-E126-4813-8F38-125FC571B547}">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1022FBD4-DA33-4695-96FD-945248B5937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b="0" cap="none" spc="0" dirty="0">
              <a:ln w="0"/>
              <a:effectLst>
                <a:outerShdw blurRad="38100" dist="19050" dir="2700000" algn="tl" rotWithShape="0">
                  <a:schemeClr val="dk1">
                    <a:alpha val="40000"/>
                  </a:schemeClr>
                </a:outerShdw>
              </a:effectLst>
            </a:rPr>
            <a:t>— способствовать рассасыванию воспалительных образований в легочной ткани; </a:t>
          </a:r>
        </a:p>
      </dgm:t>
    </dgm:pt>
    <dgm:pt modelId="{42F86319-B855-44E3-A9FB-3162EC3828C5}" type="parTrans" cxnId="{8BC51DB2-6AB0-4ABD-A6DA-F200197257E5}">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47784B6B-2A78-4A44-800C-FA2ACF75114B}" type="sibTrans" cxnId="{8BC51DB2-6AB0-4ABD-A6DA-F200197257E5}">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5DFCCF1B-1DB2-45CA-84AD-8C3D10A1DAA9}">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b="0" cap="none" spc="0">
              <a:ln w="0"/>
              <a:effectLst>
                <a:outerShdw blurRad="38100" dist="19050" dir="2700000" algn="tl" rotWithShape="0">
                  <a:schemeClr val="dk1">
                    <a:alpha val="40000"/>
                  </a:schemeClr>
                </a:outerShdw>
              </a:effectLst>
            </a:rPr>
            <a:t>— устранить застойные явления в легких, восстановить нормальное кровоснабжение в них; </a:t>
          </a:r>
        </a:p>
      </dgm:t>
    </dgm:pt>
    <dgm:pt modelId="{9A24E5E2-86DD-4199-B206-8B9CE3C4A2EB}" type="parTrans" cxnId="{4701B2AD-C896-4412-8389-4FF2BAF30B8C}">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6EC318B9-BAC2-4131-A94D-9E2BCB4CEEA8}" type="sibTrans" cxnId="{4701B2AD-C896-4412-8389-4FF2BAF30B8C}">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3DBCEE2C-9A39-4C1A-AAD8-620C2E3440B3}">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b="0" cap="none" spc="0">
              <a:ln w="0"/>
              <a:effectLst>
                <a:outerShdw blurRad="38100" dist="19050" dir="2700000" algn="tl" rotWithShape="0">
                  <a:schemeClr val="dk1">
                    <a:alpha val="40000"/>
                  </a:schemeClr>
                </a:outerShdw>
              </a:effectLst>
            </a:rPr>
            <a:t>— положительно повлиять на дренажную функцию легких; </a:t>
          </a:r>
        </a:p>
      </dgm:t>
    </dgm:pt>
    <dgm:pt modelId="{34AABAD3-E665-4ACE-8F00-FB5889F7568C}" type="parTrans" cxnId="{2E820FCE-8BC8-4FC1-873F-F7B6FCFF014E}">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5EF0EF32-43C3-4DC3-BD7B-CBA7F59237B0}" type="sibTrans" cxnId="{2E820FCE-8BC8-4FC1-873F-F7B6FCFF014E}">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20C6B958-2A93-4568-A572-0DA3C7F73D91}">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b="0" cap="none" spc="0">
              <a:ln w="0"/>
              <a:effectLst>
                <a:outerShdw blurRad="38100" dist="19050" dir="2700000" algn="tl" rotWithShape="0">
                  <a:schemeClr val="dk1">
                    <a:alpha val="40000"/>
                  </a:schemeClr>
                </a:outerShdw>
              </a:effectLst>
            </a:rPr>
            <a:t>— укрепить сердечно-сосудистую систему, восстановить нарушенные функции в ней;</a:t>
          </a:r>
        </a:p>
      </dgm:t>
    </dgm:pt>
    <dgm:pt modelId="{E2753A36-AB9C-4967-9E70-B5BE878A318A}" type="parTrans" cxnId="{F8453231-B50E-4092-880E-C1ABD5CF4006}">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7412D9A3-FC00-4A71-9933-CBD4798CE4A4}" type="sibTrans" cxnId="{F8453231-B50E-4092-880E-C1ABD5CF4006}">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CC768469-BC1A-46A0-AA2F-2AED3FF0749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b="0" cap="none" spc="0">
              <a:ln w="0"/>
              <a:effectLst>
                <a:outerShdw blurRad="38100" dist="19050" dir="2700000" algn="tl" rotWithShape="0">
                  <a:schemeClr val="dk1">
                    <a:alpha val="40000"/>
                  </a:schemeClr>
                </a:outerShdw>
              </a:effectLst>
            </a:rPr>
            <a:t>— исправить различные деформации грудной клетки, позвоночника; </a:t>
          </a:r>
        </a:p>
      </dgm:t>
    </dgm:pt>
    <dgm:pt modelId="{6FEC8D8A-132C-46B8-8AF5-21AF6581E8BD}" type="parTrans" cxnId="{329B49B5-41FC-4585-AE13-07B607CA2A99}">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938DB8AE-1303-4EBD-80F6-F3C92BA5C487}" type="sibTrans" cxnId="{329B49B5-41FC-4585-AE13-07B607CA2A99}">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B0A23C1F-50DA-4ECD-B21F-CA658C81D12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b="0" cap="none" spc="0">
              <a:ln w="0"/>
              <a:effectLst>
                <a:outerShdw blurRad="38100" dist="19050" dir="2700000" algn="tl" rotWithShape="0">
                  <a:schemeClr val="dk1">
                    <a:alpha val="40000"/>
                  </a:schemeClr>
                </a:outerShdw>
              </a:effectLst>
            </a:rPr>
            <a:t>— устранить ряд заболеваний нервной системы; </a:t>
          </a:r>
        </a:p>
      </dgm:t>
    </dgm:pt>
    <dgm:pt modelId="{AA2815D5-F10D-4BC7-9EC9-3E863FA3B883}" type="parTrans" cxnId="{F646DDC1-4EBC-4D9C-9398-1665F0EE2B37}">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169FEE8E-A441-4159-A9A6-1C56ABB49480}" type="sibTrans" cxnId="{F646DDC1-4EBC-4D9C-9398-1665F0EE2B37}">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B2EE3840-EFA5-497B-923D-6B6DF140BDF0}">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ru-RU" sz="1400" b="0" cap="none" spc="0">
              <a:ln w="0"/>
              <a:effectLst>
                <a:outerShdw blurRad="38100" dist="19050" dir="2700000" algn="tl" rotWithShape="0">
                  <a:schemeClr val="dk1">
                    <a:alpha val="40000"/>
                  </a:schemeClr>
                </a:outerShdw>
              </a:effectLst>
            </a:rPr>
            <a:t>— значительно улучшить нервно-психическое состояние человека, повысить тонус организма и его сопротивляемость инфекциям.</a:t>
          </a:r>
        </a:p>
      </dgm:t>
    </dgm:pt>
    <dgm:pt modelId="{768E59F3-0A4C-4759-90BA-07E523C7AC19}" type="parTrans" cxnId="{6F3D63D2-1E20-488A-AD75-E4FB495A67E6}">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CFA82B69-8EE3-428A-B54D-6A259BA9B3D6}" type="sibTrans" cxnId="{6F3D63D2-1E20-488A-AD75-E4FB495A67E6}">
      <dgm:prSet/>
      <dgm:spPr/>
      <dgm:t>
        <a:bodyPr/>
        <a:lstStyle/>
        <a:p>
          <a:endParaRPr lang="ru-RU" sz="1400" b="0" cap="none" spc="0">
            <a:ln w="0"/>
            <a:solidFill>
              <a:schemeClr val="tx1"/>
            </a:solidFill>
            <a:effectLst>
              <a:outerShdw blurRad="38100" dist="19050" dir="2700000" algn="tl" rotWithShape="0">
                <a:schemeClr val="dk1">
                  <a:alpha val="40000"/>
                </a:schemeClr>
              </a:outerShdw>
            </a:effectLst>
          </a:endParaRPr>
        </a:p>
      </dgm:t>
    </dgm:pt>
    <dgm:pt modelId="{F7128D99-A855-489B-A479-A63E6C38E762}" type="pres">
      <dgm:prSet presAssocID="{7893A60B-06A7-4E7D-9EBF-2115E3541824}" presName="linear" presStyleCnt="0">
        <dgm:presLayoutVars>
          <dgm:animLvl val="lvl"/>
          <dgm:resizeHandles val="exact"/>
        </dgm:presLayoutVars>
      </dgm:prSet>
      <dgm:spPr/>
    </dgm:pt>
    <dgm:pt modelId="{AF26878C-1DE6-4F37-B4BB-59EEF513C0F5}" type="pres">
      <dgm:prSet presAssocID="{713CCF85-6C3C-4951-8E60-3F32371F0E7D}" presName="parentText" presStyleLbl="node1" presStyleIdx="0" presStyleCnt="8">
        <dgm:presLayoutVars>
          <dgm:chMax val="0"/>
          <dgm:bulletEnabled val="1"/>
        </dgm:presLayoutVars>
      </dgm:prSet>
      <dgm:spPr/>
    </dgm:pt>
    <dgm:pt modelId="{C5A49FC6-0FC1-4A2F-A174-0E38CF0A289C}" type="pres">
      <dgm:prSet presAssocID="{105895BF-E3E1-4B1E-88AA-FAE1BEA6B850}"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ACE1324-9B65-422F-A5D0-F2BBAE274AB6}" type="pres">
      <dgm:prSet presAssocID="{1022FBD4-DA33-4695-96FD-945248B59377}" presName="parentText" presStyleLbl="node1" presStyleIdx="1" presStyleCnt="8">
        <dgm:presLayoutVars>
          <dgm:chMax val="0"/>
          <dgm:bulletEnabled val="1"/>
        </dgm:presLayoutVars>
      </dgm:prSet>
      <dgm:spPr/>
    </dgm:pt>
    <dgm:pt modelId="{ED8E4C87-1185-453B-9D85-3EB945344D3C}" type="pres">
      <dgm:prSet presAssocID="{47784B6B-2A78-4A44-800C-FA2ACF75114B}"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9B50EE2-D5E1-4517-9E78-5B1A7B09B737}" type="pres">
      <dgm:prSet presAssocID="{5DFCCF1B-1DB2-45CA-84AD-8C3D10A1DAA9}" presName="parentText" presStyleLbl="node1" presStyleIdx="2" presStyleCnt="8">
        <dgm:presLayoutVars>
          <dgm:chMax val="0"/>
          <dgm:bulletEnabled val="1"/>
        </dgm:presLayoutVars>
      </dgm:prSet>
      <dgm:spPr/>
    </dgm:pt>
    <dgm:pt modelId="{8B3077EB-69BE-459E-A711-C8A16BD23BED}" type="pres">
      <dgm:prSet presAssocID="{6EC318B9-BAC2-4131-A94D-9E2BCB4CEEA8}"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B9C4B83-D16F-4C2C-B816-CAD4C1E339C7}" type="pres">
      <dgm:prSet presAssocID="{3DBCEE2C-9A39-4C1A-AAD8-620C2E3440B3}" presName="parentText" presStyleLbl="node1" presStyleIdx="3" presStyleCnt="8">
        <dgm:presLayoutVars>
          <dgm:chMax val="0"/>
          <dgm:bulletEnabled val="1"/>
        </dgm:presLayoutVars>
      </dgm:prSet>
      <dgm:spPr/>
    </dgm:pt>
    <dgm:pt modelId="{39D2E7D6-E11A-479E-94A3-2FBC0ED2D781}" type="pres">
      <dgm:prSet presAssocID="{5EF0EF32-43C3-4DC3-BD7B-CBA7F59237B0}"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E5F5CC5-825F-488F-92D2-047E6A26D2DB}" type="pres">
      <dgm:prSet presAssocID="{20C6B958-2A93-4568-A572-0DA3C7F73D91}" presName="parentText" presStyleLbl="node1" presStyleIdx="4" presStyleCnt="8">
        <dgm:presLayoutVars>
          <dgm:chMax val="0"/>
          <dgm:bulletEnabled val="1"/>
        </dgm:presLayoutVars>
      </dgm:prSet>
      <dgm:spPr/>
    </dgm:pt>
    <dgm:pt modelId="{0482F857-877D-477A-A6A5-9B11A0EF647D}" type="pres">
      <dgm:prSet presAssocID="{7412D9A3-FC00-4A71-9933-CBD4798CE4A4}"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3B245A74-2424-4F91-B5C9-40F4CE340A93}" type="pres">
      <dgm:prSet presAssocID="{CC768469-BC1A-46A0-AA2F-2AED3FF0749D}" presName="parentText" presStyleLbl="node1" presStyleIdx="5" presStyleCnt="8">
        <dgm:presLayoutVars>
          <dgm:chMax val="0"/>
          <dgm:bulletEnabled val="1"/>
        </dgm:presLayoutVars>
      </dgm:prSet>
      <dgm:spPr/>
    </dgm:pt>
    <dgm:pt modelId="{7040EE70-D3AD-4278-86C3-A32916DF591E}" type="pres">
      <dgm:prSet presAssocID="{938DB8AE-1303-4EBD-80F6-F3C92BA5C487}"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0F05B5A-3D0B-471C-89FA-B8C3E6FF8BE8}" type="pres">
      <dgm:prSet presAssocID="{B0A23C1F-50DA-4ECD-B21F-CA658C81D12D}" presName="parentText" presStyleLbl="node1" presStyleIdx="6" presStyleCnt="8">
        <dgm:presLayoutVars>
          <dgm:chMax val="0"/>
          <dgm:bulletEnabled val="1"/>
        </dgm:presLayoutVars>
      </dgm:prSet>
      <dgm:spPr/>
    </dgm:pt>
    <dgm:pt modelId="{230318C7-A43F-4C5B-BA12-E1D3372528B5}" type="pres">
      <dgm:prSet presAssocID="{169FEE8E-A441-4159-A9A6-1C56ABB49480}" presName="spacer"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EE386F8-545B-4A3F-9C39-6F169CD79317}" type="pres">
      <dgm:prSet presAssocID="{B2EE3840-EFA5-497B-923D-6B6DF140BDF0}" presName="parentText" presStyleLbl="node1" presStyleIdx="7" presStyleCnt="8">
        <dgm:presLayoutVars>
          <dgm:chMax val="0"/>
          <dgm:bulletEnabled val="1"/>
        </dgm:presLayoutVars>
      </dgm:prSet>
      <dgm:spPr/>
    </dgm:pt>
  </dgm:ptLst>
  <dgm:cxnLst>
    <dgm:cxn modelId="{9B6DE918-A357-4BC9-955B-6CE98DD56F76}" type="presOf" srcId="{5DFCCF1B-1DB2-45CA-84AD-8C3D10A1DAA9}" destId="{A9B50EE2-D5E1-4517-9E78-5B1A7B09B737}" srcOrd="0" destOrd="0" presId="urn:microsoft.com/office/officeart/2005/8/layout/vList2"/>
    <dgm:cxn modelId="{D8A4261C-53C1-4AF8-BCF5-5A83D011E481}" type="presOf" srcId="{CC768469-BC1A-46A0-AA2F-2AED3FF0749D}" destId="{3B245A74-2424-4F91-B5C9-40F4CE340A93}" srcOrd="0" destOrd="0" presId="urn:microsoft.com/office/officeart/2005/8/layout/vList2"/>
    <dgm:cxn modelId="{F8453231-B50E-4092-880E-C1ABD5CF4006}" srcId="{7893A60B-06A7-4E7D-9EBF-2115E3541824}" destId="{20C6B958-2A93-4568-A572-0DA3C7F73D91}" srcOrd="4" destOrd="0" parTransId="{E2753A36-AB9C-4967-9E70-B5BE878A318A}" sibTransId="{7412D9A3-FC00-4A71-9933-CBD4798CE4A4}"/>
    <dgm:cxn modelId="{4330C460-4211-4B77-AD0A-4E905EEF1710}" type="presOf" srcId="{7893A60B-06A7-4E7D-9EBF-2115E3541824}" destId="{F7128D99-A855-489B-A479-A63E6C38E762}" srcOrd="0" destOrd="0" presId="urn:microsoft.com/office/officeart/2005/8/layout/vList2"/>
    <dgm:cxn modelId="{DBBAA36F-F66F-4702-9903-0B863D2022DC}" type="presOf" srcId="{B2EE3840-EFA5-497B-923D-6B6DF140BDF0}" destId="{DEE386F8-545B-4A3F-9C39-6F169CD79317}" srcOrd="0" destOrd="0" presId="urn:microsoft.com/office/officeart/2005/8/layout/vList2"/>
    <dgm:cxn modelId="{5E707D53-565F-4DD1-B13B-B7E4BECF61A4}" type="presOf" srcId="{713CCF85-6C3C-4951-8E60-3F32371F0E7D}" destId="{AF26878C-1DE6-4F37-B4BB-59EEF513C0F5}" srcOrd="0" destOrd="0" presId="urn:microsoft.com/office/officeart/2005/8/layout/vList2"/>
    <dgm:cxn modelId="{DA4EB553-8AAD-40C0-994C-0310BB666DAC}" type="presOf" srcId="{3DBCEE2C-9A39-4C1A-AAD8-620C2E3440B3}" destId="{3B9C4B83-D16F-4C2C-B816-CAD4C1E339C7}" srcOrd="0" destOrd="0" presId="urn:microsoft.com/office/officeart/2005/8/layout/vList2"/>
    <dgm:cxn modelId="{6B967C59-4C88-4369-A515-8B6103F95308}" type="presOf" srcId="{1022FBD4-DA33-4695-96FD-945248B59377}" destId="{3ACE1324-9B65-422F-A5D0-F2BBAE274AB6}" srcOrd="0" destOrd="0" presId="urn:microsoft.com/office/officeart/2005/8/layout/vList2"/>
    <dgm:cxn modelId="{B3F0A686-74A4-4ECD-93A2-6E40B1175CBC}" type="presOf" srcId="{20C6B958-2A93-4568-A572-0DA3C7F73D91}" destId="{EE5F5CC5-825F-488F-92D2-047E6A26D2DB}" srcOrd="0" destOrd="0" presId="urn:microsoft.com/office/officeart/2005/8/layout/vList2"/>
    <dgm:cxn modelId="{4701B2AD-C896-4412-8389-4FF2BAF30B8C}" srcId="{7893A60B-06A7-4E7D-9EBF-2115E3541824}" destId="{5DFCCF1B-1DB2-45CA-84AD-8C3D10A1DAA9}" srcOrd="2" destOrd="0" parTransId="{9A24E5E2-86DD-4199-B206-8B9CE3C4A2EB}" sibTransId="{6EC318B9-BAC2-4131-A94D-9E2BCB4CEEA8}"/>
    <dgm:cxn modelId="{8BC51DB2-6AB0-4ABD-A6DA-F200197257E5}" srcId="{7893A60B-06A7-4E7D-9EBF-2115E3541824}" destId="{1022FBD4-DA33-4695-96FD-945248B59377}" srcOrd="1" destOrd="0" parTransId="{42F86319-B855-44E3-A9FB-3162EC3828C5}" sibTransId="{47784B6B-2A78-4A44-800C-FA2ACF75114B}"/>
    <dgm:cxn modelId="{329B49B5-41FC-4585-AE13-07B607CA2A99}" srcId="{7893A60B-06A7-4E7D-9EBF-2115E3541824}" destId="{CC768469-BC1A-46A0-AA2F-2AED3FF0749D}" srcOrd="5" destOrd="0" parTransId="{6FEC8D8A-132C-46B8-8AF5-21AF6581E8BD}" sibTransId="{938DB8AE-1303-4EBD-80F6-F3C92BA5C487}"/>
    <dgm:cxn modelId="{F646DDC1-4EBC-4D9C-9398-1665F0EE2B37}" srcId="{7893A60B-06A7-4E7D-9EBF-2115E3541824}" destId="{B0A23C1F-50DA-4ECD-B21F-CA658C81D12D}" srcOrd="6" destOrd="0" parTransId="{AA2815D5-F10D-4BC7-9EC9-3E863FA3B883}" sibTransId="{169FEE8E-A441-4159-A9A6-1C56ABB49480}"/>
    <dgm:cxn modelId="{2E820FCE-8BC8-4FC1-873F-F7B6FCFF014E}" srcId="{7893A60B-06A7-4E7D-9EBF-2115E3541824}" destId="{3DBCEE2C-9A39-4C1A-AAD8-620C2E3440B3}" srcOrd="3" destOrd="0" parTransId="{34AABAD3-E665-4ACE-8F00-FB5889F7568C}" sibTransId="{5EF0EF32-43C3-4DC3-BD7B-CBA7F59237B0}"/>
    <dgm:cxn modelId="{6F3D63D2-1E20-488A-AD75-E4FB495A67E6}" srcId="{7893A60B-06A7-4E7D-9EBF-2115E3541824}" destId="{B2EE3840-EFA5-497B-923D-6B6DF140BDF0}" srcOrd="7" destOrd="0" parTransId="{768E59F3-0A4C-4759-90BA-07E523C7AC19}" sibTransId="{CFA82B69-8EE3-428A-B54D-6A259BA9B3D6}"/>
    <dgm:cxn modelId="{FC93D6E3-E126-4813-8F38-125FC571B547}" srcId="{7893A60B-06A7-4E7D-9EBF-2115E3541824}" destId="{713CCF85-6C3C-4951-8E60-3F32371F0E7D}" srcOrd="0" destOrd="0" parTransId="{DC42BEC5-026B-4A04-A537-C8B9BD2B5C26}" sibTransId="{105895BF-E3E1-4B1E-88AA-FAE1BEA6B850}"/>
    <dgm:cxn modelId="{5B6ECDF6-05A9-4430-8D62-394BD1EF2277}" type="presOf" srcId="{B0A23C1F-50DA-4ECD-B21F-CA658C81D12D}" destId="{A0F05B5A-3D0B-471C-89FA-B8C3E6FF8BE8}" srcOrd="0" destOrd="0" presId="urn:microsoft.com/office/officeart/2005/8/layout/vList2"/>
    <dgm:cxn modelId="{7B46D7AB-4037-4F74-A504-9435443BE107}" type="presParOf" srcId="{F7128D99-A855-489B-A479-A63E6C38E762}" destId="{AF26878C-1DE6-4F37-B4BB-59EEF513C0F5}" srcOrd="0" destOrd="0" presId="urn:microsoft.com/office/officeart/2005/8/layout/vList2"/>
    <dgm:cxn modelId="{9C684BD3-2963-4CBE-AD28-B0A2EDEC70BC}" type="presParOf" srcId="{F7128D99-A855-489B-A479-A63E6C38E762}" destId="{C5A49FC6-0FC1-4A2F-A174-0E38CF0A289C}" srcOrd="1" destOrd="0" presId="urn:microsoft.com/office/officeart/2005/8/layout/vList2"/>
    <dgm:cxn modelId="{58F91187-2B49-4A00-90DF-1EFC162FDBEF}" type="presParOf" srcId="{F7128D99-A855-489B-A479-A63E6C38E762}" destId="{3ACE1324-9B65-422F-A5D0-F2BBAE274AB6}" srcOrd="2" destOrd="0" presId="urn:microsoft.com/office/officeart/2005/8/layout/vList2"/>
    <dgm:cxn modelId="{F9E963BD-A11E-4AFC-9D7C-42390941529A}" type="presParOf" srcId="{F7128D99-A855-489B-A479-A63E6C38E762}" destId="{ED8E4C87-1185-453B-9D85-3EB945344D3C}" srcOrd="3" destOrd="0" presId="urn:microsoft.com/office/officeart/2005/8/layout/vList2"/>
    <dgm:cxn modelId="{0BF315AB-92AE-4137-BCFA-EA2D77EB7509}" type="presParOf" srcId="{F7128D99-A855-489B-A479-A63E6C38E762}" destId="{A9B50EE2-D5E1-4517-9E78-5B1A7B09B737}" srcOrd="4" destOrd="0" presId="urn:microsoft.com/office/officeart/2005/8/layout/vList2"/>
    <dgm:cxn modelId="{A3182EBF-B03D-45A5-87B5-A644AA6EABA3}" type="presParOf" srcId="{F7128D99-A855-489B-A479-A63E6C38E762}" destId="{8B3077EB-69BE-459E-A711-C8A16BD23BED}" srcOrd="5" destOrd="0" presId="urn:microsoft.com/office/officeart/2005/8/layout/vList2"/>
    <dgm:cxn modelId="{52DF137F-4DDA-4BD0-BE19-6570371EE854}" type="presParOf" srcId="{F7128D99-A855-489B-A479-A63E6C38E762}" destId="{3B9C4B83-D16F-4C2C-B816-CAD4C1E339C7}" srcOrd="6" destOrd="0" presId="urn:microsoft.com/office/officeart/2005/8/layout/vList2"/>
    <dgm:cxn modelId="{4D0DD5E6-E5C2-48A2-8B21-370F3583B35F}" type="presParOf" srcId="{F7128D99-A855-489B-A479-A63E6C38E762}" destId="{39D2E7D6-E11A-479E-94A3-2FBC0ED2D781}" srcOrd="7" destOrd="0" presId="urn:microsoft.com/office/officeart/2005/8/layout/vList2"/>
    <dgm:cxn modelId="{5D2B2A34-3152-4C70-A4C3-922167CBF541}" type="presParOf" srcId="{F7128D99-A855-489B-A479-A63E6C38E762}" destId="{EE5F5CC5-825F-488F-92D2-047E6A26D2DB}" srcOrd="8" destOrd="0" presId="urn:microsoft.com/office/officeart/2005/8/layout/vList2"/>
    <dgm:cxn modelId="{E921CEBD-E3C0-42B9-9918-1E3E83D4BEB4}" type="presParOf" srcId="{F7128D99-A855-489B-A479-A63E6C38E762}" destId="{0482F857-877D-477A-A6A5-9B11A0EF647D}" srcOrd="9" destOrd="0" presId="urn:microsoft.com/office/officeart/2005/8/layout/vList2"/>
    <dgm:cxn modelId="{608A8A8C-7AC0-4816-9331-47A269904D2C}" type="presParOf" srcId="{F7128D99-A855-489B-A479-A63E6C38E762}" destId="{3B245A74-2424-4F91-B5C9-40F4CE340A93}" srcOrd="10" destOrd="0" presId="urn:microsoft.com/office/officeart/2005/8/layout/vList2"/>
    <dgm:cxn modelId="{6142AE5D-AB06-40B9-8B4D-6FE9207EF7D2}" type="presParOf" srcId="{F7128D99-A855-489B-A479-A63E6C38E762}" destId="{7040EE70-D3AD-4278-86C3-A32916DF591E}" srcOrd="11" destOrd="0" presId="urn:microsoft.com/office/officeart/2005/8/layout/vList2"/>
    <dgm:cxn modelId="{C52C482E-9709-44E5-AF25-CA357078CCCC}" type="presParOf" srcId="{F7128D99-A855-489B-A479-A63E6C38E762}" destId="{A0F05B5A-3D0B-471C-89FA-B8C3E6FF8BE8}" srcOrd="12" destOrd="0" presId="urn:microsoft.com/office/officeart/2005/8/layout/vList2"/>
    <dgm:cxn modelId="{E527EE29-B6C4-4F07-898E-AA122C9201D4}" type="presParOf" srcId="{F7128D99-A855-489B-A479-A63E6C38E762}" destId="{230318C7-A43F-4C5B-BA12-E1D3372528B5}" srcOrd="13" destOrd="0" presId="urn:microsoft.com/office/officeart/2005/8/layout/vList2"/>
    <dgm:cxn modelId="{BCAE1440-62C8-47C1-A061-1B11102E3AA9}" type="presParOf" srcId="{F7128D99-A855-489B-A479-A63E6C38E762}" destId="{DEE386F8-545B-4A3F-9C39-6F169CD79317}" srcOrd="14" destOrd="0" presId="urn:microsoft.com/office/officeart/2005/8/layout/vList2"/>
  </dgm:cxnLst>
  <dgm:bg>
    <a:solidFill>
      <a:schemeClr val="bg2">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93A60B-06A7-4E7D-9EBF-2115E3541824}" type="doc">
      <dgm:prSet loTypeId="urn:microsoft.com/office/officeart/2005/8/layout/vList2" loCatId="list" qsTypeId="urn:microsoft.com/office/officeart/2005/8/quickstyle/simple1" qsCatId="simple" csTypeId="urn:microsoft.com/office/officeart/2005/8/colors/accent0_1" csCatId="mainScheme" phldr="1"/>
      <dgm:spPr>
        <a:scene3d>
          <a:camera prst="orthographicFront">
            <a:rot lat="0" lon="0" rev="0"/>
          </a:camera>
          <a:lightRig rig="contrasting" dir="t">
            <a:rot lat="0" lon="0" rev="1500000"/>
          </a:lightRig>
        </a:scene3d>
      </dgm:spPr>
      <dgm:t>
        <a:bodyPr/>
        <a:lstStyle/>
        <a:p>
          <a:endParaRPr lang="ru-RU"/>
        </a:p>
      </dgm:t>
    </dgm:pt>
    <dgm:pt modelId="{7006B343-6D38-428C-9044-7161CAC2FB99}">
      <dgm:prSet/>
      <dgm:spPr/>
      <dgm:t>
        <a:bodyPr/>
        <a:lstStyle/>
        <a:p>
          <a:r>
            <a:rPr lang="ru-RU"/>
            <a:t>избавиться от сутулости, снизить нагрузку на позвоночник; </a:t>
          </a:r>
        </a:p>
      </dgm:t>
    </dgm:pt>
    <dgm:pt modelId="{B8217497-036B-4631-B385-E346EE34A6A3}" type="parTrans" cxnId="{34F5783A-7DB8-4198-BC11-5021741A4E12}">
      <dgm:prSet/>
      <dgm:spPr/>
      <dgm:t>
        <a:bodyPr/>
        <a:lstStyle/>
        <a:p>
          <a:endParaRPr lang="ru-RU"/>
        </a:p>
      </dgm:t>
    </dgm:pt>
    <dgm:pt modelId="{CE7A7BD5-DF8E-480C-BAB6-284D4C240A7F}" type="sibTrans" cxnId="{34F5783A-7DB8-4198-BC11-5021741A4E12}">
      <dgm:prSet/>
      <dgm:spPr/>
      <dgm:t>
        <a:bodyPr/>
        <a:lstStyle/>
        <a:p>
          <a:endParaRPr lang="ru-RU"/>
        </a:p>
      </dgm:t>
    </dgm:pt>
    <dgm:pt modelId="{47C768D7-62D7-4640-B947-D9716C6C12A2}">
      <dgm:prSet/>
      <dgm:spPr/>
      <dgm:t>
        <a:bodyPr/>
        <a:lstStyle/>
        <a:p>
          <a:r>
            <a:rPr lang="ru-RU"/>
            <a:t>повысить гибкость и пластичность тела; </a:t>
          </a:r>
        </a:p>
      </dgm:t>
    </dgm:pt>
    <dgm:pt modelId="{1D327B25-8741-4053-81B1-53BD74E632A5}" type="parTrans" cxnId="{617732AD-ED02-4822-A97E-3102199EE5DF}">
      <dgm:prSet/>
      <dgm:spPr/>
      <dgm:t>
        <a:bodyPr/>
        <a:lstStyle/>
        <a:p>
          <a:endParaRPr lang="ru-RU"/>
        </a:p>
      </dgm:t>
    </dgm:pt>
    <dgm:pt modelId="{9F1B16C9-4C05-453F-B481-D759ADF9AC91}" type="sibTrans" cxnId="{617732AD-ED02-4822-A97E-3102199EE5DF}">
      <dgm:prSet/>
      <dgm:spPr/>
      <dgm:t>
        <a:bodyPr/>
        <a:lstStyle/>
        <a:p>
          <a:endParaRPr lang="ru-RU"/>
        </a:p>
      </dgm:t>
    </dgm:pt>
    <dgm:pt modelId="{A8C3EF8A-3E63-4A00-BC37-F6AEBA9860A9}">
      <dgm:prSet/>
      <dgm:spPr/>
      <dgm:t>
        <a:bodyPr/>
        <a:lstStyle/>
        <a:p>
          <a:r>
            <a:rPr lang="ru-RU"/>
            <a:t>восстановить носовое дыхание, остановить падение остроты зрения; </a:t>
          </a:r>
        </a:p>
      </dgm:t>
    </dgm:pt>
    <dgm:pt modelId="{38AEEF4D-60EF-406B-B324-4F6745B53844}" type="parTrans" cxnId="{7C3E6B5A-B865-44B6-9067-0A4EA1F0F6B0}">
      <dgm:prSet/>
      <dgm:spPr/>
      <dgm:t>
        <a:bodyPr/>
        <a:lstStyle/>
        <a:p>
          <a:endParaRPr lang="ru-RU"/>
        </a:p>
      </dgm:t>
    </dgm:pt>
    <dgm:pt modelId="{208E09EA-5746-4D30-9BBF-606D10D413EA}" type="sibTrans" cxnId="{7C3E6B5A-B865-44B6-9067-0A4EA1F0F6B0}">
      <dgm:prSet/>
      <dgm:spPr/>
      <dgm:t>
        <a:bodyPr/>
        <a:lstStyle/>
        <a:p>
          <a:endParaRPr lang="ru-RU"/>
        </a:p>
      </dgm:t>
    </dgm:pt>
    <dgm:pt modelId="{9618F7D2-CC1C-4CF2-BF36-5B98A888E489}">
      <dgm:prSet/>
      <dgm:spPr/>
      <dgm:t>
        <a:bodyPr/>
        <a:lstStyle/>
        <a:p>
          <a:r>
            <a:rPr lang="ru-RU"/>
            <a:t>нормализовать обоняние, работу мочеполовой системы; </a:t>
          </a:r>
        </a:p>
      </dgm:t>
    </dgm:pt>
    <dgm:pt modelId="{79A240E8-8233-4286-B0C8-79DA93BBEEAB}" type="parTrans" cxnId="{E1699BEF-AF80-4148-988A-E11105987244}">
      <dgm:prSet/>
      <dgm:spPr/>
      <dgm:t>
        <a:bodyPr/>
        <a:lstStyle/>
        <a:p>
          <a:endParaRPr lang="ru-RU"/>
        </a:p>
      </dgm:t>
    </dgm:pt>
    <dgm:pt modelId="{A7E73D66-16FB-41FE-BE90-A5EE5A425643}" type="sibTrans" cxnId="{E1699BEF-AF80-4148-988A-E11105987244}">
      <dgm:prSet/>
      <dgm:spPr/>
      <dgm:t>
        <a:bodyPr/>
        <a:lstStyle/>
        <a:p>
          <a:endParaRPr lang="ru-RU"/>
        </a:p>
      </dgm:t>
    </dgm:pt>
    <dgm:pt modelId="{4AE05670-B99D-4DDC-9DB5-73855DAF8B5E}">
      <dgm:prSet/>
      <dgm:spPr/>
      <dgm:t>
        <a:bodyPr/>
        <a:lstStyle/>
        <a:p>
          <a:r>
            <a:rPr lang="ru-RU"/>
            <a:t>избавиться от энуреза, стабилизировать менструальный цикл. </a:t>
          </a:r>
        </a:p>
      </dgm:t>
    </dgm:pt>
    <dgm:pt modelId="{8A2AB0F6-B380-4E3E-B030-431E502ADC28}" type="parTrans" cxnId="{EB431EBD-55A4-42DD-A51A-90643301F82A}">
      <dgm:prSet/>
      <dgm:spPr/>
      <dgm:t>
        <a:bodyPr/>
        <a:lstStyle/>
        <a:p>
          <a:endParaRPr lang="ru-RU"/>
        </a:p>
      </dgm:t>
    </dgm:pt>
    <dgm:pt modelId="{E91EE3EB-014C-4096-9EBB-A071B05680D1}" type="sibTrans" cxnId="{EB431EBD-55A4-42DD-A51A-90643301F82A}">
      <dgm:prSet/>
      <dgm:spPr/>
      <dgm:t>
        <a:bodyPr/>
        <a:lstStyle/>
        <a:p>
          <a:endParaRPr lang="ru-RU"/>
        </a:p>
      </dgm:t>
    </dgm:pt>
    <dgm:pt modelId="{F7128D99-A855-489B-A479-A63E6C38E762}" type="pres">
      <dgm:prSet presAssocID="{7893A60B-06A7-4E7D-9EBF-2115E3541824}" presName="linear" presStyleCnt="0">
        <dgm:presLayoutVars>
          <dgm:animLvl val="lvl"/>
          <dgm:resizeHandles val="exact"/>
        </dgm:presLayoutVars>
      </dgm:prSet>
      <dgm:spPr/>
    </dgm:pt>
    <dgm:pt modelId="{5E035A31-EFD8-4DFD-B0A2-AE0C987A601C}" type="pres">
      <dgm:prSet presAssocID="{7006B343-6D38-428C-9044-7161CAC2FB99}" presName="parentText" presStyleLbl="node1" presStyleIdx="0" presStyleCnt="5">
        <dgm:presLayoutVars>
          <dgm:chMax val="0"/>
          <dgm:bulletEnabled val="1"/>
        </dgm:presLayoutVars>
      </dgm:prSet>
      <dgm:spPr/>
    </dgm:pt>
    <dgm:pt modelId="{9A51DAB3-C850-4DE5-A5A5-5BD587F815D5}" type="pres">
      <dgm:prSet presAssocID="{CE7A7BD5-DF8E-480C-BAB6-284D4C240A7F}" presName="spacer" presStyleCnt="0"/>
      <dgm:spPr/>
    </dgm:pt>
    <dgm:pt modelId="{8D5B62C6-3837-4724-8E4B-A237ECC67016}" type="pres">
      <dgm:prSet presAssocID="{47C768D7-62D7-4640-B947-D9716C6C12A2}" presName="parentText" presStyleLbl="node1" presStyleIdx="1" presStyleCnt="5">
        <dgm:presLayoutVars>
          <dgm:chMax val="0"/>
          <dgm:bulletEnabled val="1"/>
        </dgm:presLayoutVars>
      </dgm:prSet>
      <dgm:spPr/>
    </dgm:pt>
    <dgm:pt modelId="{C7FB02ED-7723-4D9F-86D0-33D0B908D5D0}" type="pres">
      <dgm:prSet presAssocID="{9F1B16C9-4C05-453F-B481-D759ADF9AC91}" presName="spacer" presStyleCnt="0"/>
      <dgm:spPr/>
    </dgm:pt>
    <dgm:pt modelId="{78753CC5-BD0A-4A79-A763-093896BB3005}" type="pres">
      <dgm:prSet presAssocID="{A8C3EF8A-3E63-4A00-BC37-F6AEBA9860A9}" presName="parentText" presStyleLbl="node1" presStyleIdx="2" presStyleCnt="5">
        <dgm:presLayoutVars>
          <dgm:chMax val="0"/>
          <dgm:bulletEnabled val="1"/>
        </dgm:presLayoutVars>
      </dgm:prSet>
      <dgm:spPr/>
    </dgm:pt>
    <dgm:pt modelId="{AA62876F-7004-4D55-9EE0-B7FBA6225B0A}" type="pres">
      <dgm:prSet presAssocID="{208E09EA-5746-4D30-9BBF-606D10D413EA}" presName="spacer" presStyleCnt="0"/>
      <dgm:spPr/>
    </dgm:pt>
    <dgm:pt modelId="{BB2BE0B2-39D5-414E-B1F5-695B701A3FEC}" type="pres">
      <dgm:prSet presAssocID="{9618F7D2-CC1C-4CF2-BF36-5B98A888E489}" presName="parentText" presStyleLbl="node1" presStyleIdx="3" presStyleCnt="5">
        <dgm:presLayoutVars>
          <dgm:chMax val="0"/>
          <dgm:bulletEnabled val="1"/>
        </dgm:presLayoutVars>
      </dgm:prSet>
      <dgm:spPr/>
    </dgm:pt>
    <dgm:pt modelId="{61D8BDDF-1FF8-481E-B0D4-B4A91D3A85C0}" type="pres">
      <dgm:prSet presAssocID="{A7E73D66-16FB-41FE-BE90-A5EE5A425643}" presName="spacer" presStyleCnt="0"/>
      <dgm:spPr/>
    </dgm:pt>
    <dgm:pt modelId="{75835482-5CA5-4480-94BC-A4FEEFB80A66}" type="pres">
      <dgm:prSet presAssocID="{4AE05670-B99D-4DDC-9DB5-73855DAF8B5E}" presName="parentText" presStyleLbl="node1" presStyleIdx="4" presStyleCnt="5">
        <dgm:presLayoutVars>
          <dgm:chMax val="0"/>
          <dgm:bulletEnabled val="1"/>
        </dgm:presLayoutVars>
      </dgm:prSet>
      <dgm:spPr/>
    </dgm:pt>
  </dgm:ptLst>
  <dgm:cxnLst>
    <dgm:cxn modelId="{E4606835-8B62-4E68-AD91-2A52CB247BBE}" type="presOf" srcId="{9618F7D2-CC1C-4CF2-BF36-5B98A888E489}" destId="{BB2BE0B2-39D5-414E-B1F5-695B701A3FEC}" srcOrd="0" destOrd="0" presId="urn:microsoft.com/office/officeart/2005/8/layout/vList2"/>
    <dgm:cxn modelId="{34F5783A-7DB8-4198-BC11-5021741A4E12}" srcId="{7893A60B-06A7-4E7D-9EBF-2115E3541824}" destId="{7006B343-6D38-428C-9044-7161CAC2FB99}" srcOrd="0" destOrd="0" parTransId="{B8217497-036B-4631-B385-E346EE34A6A3}" sibTransId="{CE7A7BD5-DF8E-480C-BAB6-284D4C240A7F}"/>
    <dgm:cxn modelId="{BCDEA23F-E592-4E13-A85E-B8A8A8A79B28}" type="presOf" srcId="{4AE05670-B99D-4DDC-9DB5-73855DAF8B5E}" destId="{75835482-5CA5-4480-94BC-A4FEEFB80A66}" srcOrd="0" destOrd="0" presId="urn:microsoft.com/office/officeart/2005/8/layout/vList2"/>
    <dgm:cxn modelId="{4330C460-4211-4B77-AD0A-4E905EEF1710}" type="presOf" srcId="{7893A60B-06A7-4E7D-9EBF-2115E3541824}" destId="{F7128D99-A855-489B-A479-A63E6C38E762}" srcOrd="0" destOrd="0" presId="urn:microsoft.com/office/officeart/2005/8/layout/vList2"/>
    <dgm:cxn modelId="{7C3E6B5A-B865-44B6-9067-0A4EA1F0F6B0}" srcId="{7893A60B-06A7-4E7D-9EBF-2115E3541824}" destId="{A8C3EF8A-3E63-4A00-BC37-F6AEBA9860A9}" srcOrd="2" destOrd="0" parTransId="{38AEEF4D-60EF-406B-B324-4F6745B53844}" sibTransId="{208E09EA-5746-4D30-9BBF-606D10D413EA}"/>
    <dgm:cxn modelId="{FFB82291-88A6-4A14-9371-CFB15DA8B962}" type="presOf" srcId="{47C768D7-62D7-4640-B947-D9716C6C12A2}" destId="{8D5B62C6-3837-4724-8E4B-A237ECC67016}" srcOrd="0" destOrd="0" presId="urn:microsoft.com/office/officeart/2005/8/layout/vList2"/>
    <dgm:cxn modelId="{617732AD-ED02-4822-A97E-3102199EE5DF}" srcId="{7893A60B-06A7-4E7D-9EBF-2115E3541824}" destId="{47C768D7-62D7-4640-B947-D9716C6C12A2}" srcOrd="1" destOrd="0" parTransId="{1D327B25-8741-4053-81B1-53BD74E632A5}" sibTransId="{9F1B16C9-4C05-453F-B481-D759ADF9AC91}"/>
    <dgm:cxn modelId="{EB431EBD-55A4-42DD-A51A-90643301F82A}" srcId="{7893A60B-06A7-4E7D-9EBF-2115E3541824}" destId="{4AE05670-B99D-4DDC-9DB5-73855DAF8B5E}" srcOrd="4" destOrd="0" parTransId="{8A2AB0F6-B380-4E3E-B030-431E502ADC28}" sibTransId="{E91EE3EB-014C-4096-9EBB-A071B05680D1}"/>
    <dgm:cxn modelId="{9461F0E5-FD02-4189-8D87-C1FF1A76A5D8}" type="presOf" srcId="{A8C3EF8A-3E63-4A00-BC37-F6AEBA9860A9}" destId="{78753CC5-BD0A-4A79-A763-093896BB3005}" srcOrd="0" destOrd="0" presId="urn:microsoft.com/office/officeart/2005/8/layout/vList2"/>
    <dgm:cxn modelId="{4AAAB5EE-51D3-4B73-8428-4896378A3543}" type="presOf" srcId="{7006B343-6D38-428C-9044-7161CAC2FB99}" destId="{5E035A31-EFD8-4DFD-B0A2-AE0C987A601C}" srcOrd="0" destOrd="0" presId="urn:microsoft.com/office/officeart/2005/8/layout/vList2"/>
    <dgm:cxn modelId="{E1699BEF-AF80-4148-988A-E11105987244}" srcId="{7893A60B-06A7-4E7D-9EBF-2115E3541824}" destId="{9618F7D2-CC1C-4CF2-BF36-5B98A888E489}" srcOrd="3" destOrd="0" parTransId="{79A240E8-8233-4286-B0C8-79DA93BBEEAB}" sibTransId="{A7E73D66-16FB-41FE-BE90-A5EE5A425643}"/>
    <dgm:cxn modelId="{C9209FC9-C63A-4EC2-A38A-402C2EEC0B21}" type="presParOf" srcId="{F7128D99-A855-489B-A479-A63E6C38E762}" destId="{5E035A31-EFD8-4DFD-B0A2-AE0C987A601C}" srcOrd="0" destOrd="0" presId="urn:microsoft.com/office/officeart/2005/8/layout/vList2"/>
    <dgm:cxn modelId="{AC36A026-1DD4-4357-A824-AA624984FD86}" type="presParOf" srcId="{F7128D99-A855-489B-A479-A63E6C38E762}" destId="{9A51DAB3-C850-4DE5-A5A5-5BD587F815D5}" srcOrd="1" destOrd="0" presId="urn:microsoft.com/office/officeart/2005/8/layout/vList2"/>
    <dgm:cxn modelId="{7F10BC09-E423-4A4C-9993-FDA6EBE71ED2}" type="presParOf" srcId="{F7128D99-A855-489B-A479-A63E6C38E762}" destId="{8D5B62C6-3837-4724-8E4B-A237ECC67016}" srcOrd="2" destOrd="0" presId="urn:microsoft.com/office/officeart/2005/8/layout/vList2"/>
    <dgm:cxn modelId="{5F3D39FD-6748-406C-89BD-01474C2DC722}" type="presParOf" srcId="{F7128D99-A855-489B-A479-A63E6C38E762}" destId="{C7FB02ED-7723-4D9F-86D0-33D0B908D5D0}" srcOrd="3" destOrd="0" presId="urn:microsoft.com/office/officeart/2005/8/layout/vList2"/>
    <dgm:cxn modelId="{8D07FF49-812C-409E-8C24-29ED5FCDE6CD}" type="presParOf" srcId="{F7128D99-A855-489B-A479-A63E6C38E762}" destId="{78753CC5-BD0A-4A79-A763-093896BB3005}" srcOrd="4" destOrd="0" presId="urn:microsoft.com/office/officeart/2005/8/layout/vList2"/>
    <dgm:cxn modelId="{9F0C2BAD-FCB5-4C74-8B18-593927BD89D2}" type="presParOf" srcId="{F7128D99-A855-489B-A479-A63E6C38E762}" destId="{AA62876F-7004-4D55-9EE0-B7FBA6225B0A}" srcOrd="5" destOrd="0" presId="urn:microsoft.com/office/officeart/2005/8/layout/vList2"/>
    <dgm:cxn modelId="{4C448CE7-7FF2-44DF-8F61-10CF5E9BC000}" type="presParOf" srcId="{F7128D99-A855-489B-A479-A63E6C38E762}" destId="{BB2BE0B2-39D5-414E-B1F5-695B701A3FEC}" srcOrd="6" destOrd="0" presId="urn:microsoft.com/office/officeart/2005/8/layout/vList2"/>
    <dgm:cxn modelId="{06B8DCFC-DE14-4699-AB57-0115A0E9CAB6}" type="presParOf" srcId="{F7128D99-A855-489B-A479-A63E6C38E762}" destId="{61D8BDDF-1FF8-481E-B0D4-B4A91D3A85C0}" srcOrd="7" destOrd="0" presId="urn:microsoft.com/office/officeart/2005/8/layout/vList2"/>
    <dgm:cxn modelId="{55F9CE2C-288B-4B48-8745-D685FC6ACC73}" type="presParOf" srcId="{F7128D99-A855-489B-A479-A63E6C38E762}" destId="{75835482-5CA5-4480-94BC-A4FEEFB80A66}" srcOrd="8" destOrd="0" presId="urn:microsoft.com/office/officeart/2005/8/layout/vList2"/>
  </dgm:cxnLst>
  <dgm:bg>
    <a:solidFill>
      <a:schemeClr val="bg2">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4AE16-A513-41B8-BE02-E998C8934A62}">
      <dsp:nvSpPr>
        <dsp:cNvPr id="0" name=""/>
        <dsp:cNvSpPr/>
      </dsp:nvSpPr>
      <dsp:spPr>
        <a:xfrm>
          <a:off x="0" y="0"/>
          <a:ext cx="792087" cy="792087"/>
        </a:xfrm>
        <a:prstGeom prst="pie">
          <a:avLst>
            <a:gd name="adj1" fmla="val 5400000"/>
            <a:gd name="adj2" fmla="val 16200000"/>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3BBB31D5-F13E-4A1B-9AD6-D82A54E353C2}">
      <dsp:nvSpPr>
        <dsp:cNvPr id="0" name=""/>
        <dsp:cNvSpPr/>
      </dsp:nvSpPr>
      <dsp:spPr>
        <a:xfrm>
          <a:off x="396043" y="0"/>
          <a:ext cx="5148572" cy="792087"/>
        </a:xfrm>
        <a:prstGeom prst="rect">
          <a:avLst/>
        </a:prstGeom>
        <a:solidFill>
          <a:schemeClr val="lt1">
            <a:alpha val="90000"/>
            <a:hueOff val="0"/>
            <a:satOff val="0"/>
            <a:lumOff val="0"/>
            <a:alphaOff val="0"/>
          </a:schemeClr>
        </a:solidFill>
        <a:ln w="12700" cap="flat" cmpd="sng" algn="ctr">
          <a:solidFill>
            <a:schemeClr val="accent2">
              <a:shade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rtl="0">
            <a:lnSpc>
              <a:spcPct val="100000"/>
            </a:lnSpc>
            <a:spcBef>
              <a:spcPct val="0"/>
            </a:spcBef>
            <a:spcAft>
              <a:spcPts val="0"/>
            </a:spcAft>
            <a:buNone/>
          </a:pPr>
          <a:r>
            <a:rPr lang="ru-RU" sz="3200" b="1" i="1" kern="1200" baseline="-25000" dirty="0"/>
            <a:t>ЗОЖ – современный семейный тренд</a:t>
          </a:r>
          <a:endParaRPr lang="ru-RU" sz="3200" b="1" i="1" kern="1200" dirty="0"/>
        </a:p>
      </dsp:txBody>
      <dsp:txXfrm>
        <a:off x="396043" y="0"/>
        <a:ext cx="5148572" cy="7920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D2984-3ECB-44E8-9F11-A36A6536B61A}">
      <dsp:nvSpPr>
        <dsp:cNvPr id="0" name=""/>
        <dsp:cNvSpPr/>
      </dsp:nvSpPr>
      <dsp:spPr>
        <a:xfrm>
          <a:off x="0" y="94263"/>
          <a:ext cx="8568952" cy="8751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ru-RU" sz="1700" kern="1200"/>
            <a:t>Начинать нужно с легкого, особенно для новичков. Не перетрудитесь, иначе это нанесет вред. </a:t>
          </a:r>
        </a:p>
      </dsp:txBody>
      <dsp:txXfrm>
        <a:off x="42722" y="136985"/>
        <a:ext cx="8483508" cy="789716"/>
      </dsp:txXfrm>
    </dsp:sp>
    <dsp:sp modelId="{AAE90C5E-00DF-4E79-A125-E61F288F728A}">
      <dsp:nvSpPr>
        <dsp:cNvPr id="0" name=""/>
        <dsp:cNvSpPr/>
      </dsp:nvSpPr>
      <dsp:spPr>
        <a:xfrm>
          <a:off x="0" y="1018383"/>
          <a:ext cx="8568952" cy="8751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ru-RU" sz="1700" kern="1200"/>
            <a:t>Упражнения должны выполняться в соответствии с индивидуальным ритмом. У каждой системы есть свои особенности, можно упростить слишком сложный подход. Но упрощение должно соответствовать правилам.</a:t>
          </a:r>
        </a:p>
      </dsp:txBody>
      <dsp:txXfrm>
        <a:off x="42722" y="1061105"/>
        <a:ext cx="8483508" cy="789716"/>
      </dsp:txXfrm>
    </dsp:sp>
    <dsp:sp modelId="{29C3E37C-B182-42E2-867A-B27EDDF1A8A8}">
      <dsp:nvSpPr>
        <dsp:cNvPr id="0" name=""/>
        <dsp:cNvSpPr/>
      </dsp:nvSpPr>
      <dsp:spPr>
        <a:xfrm>
          <a:off x="0" y="1942503"/>
          <a:ext cx="8568952" cy="8751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ru-RU" sz="1700" kern="1200"/>
            <a:t>Головокружение – это частый спутник дыхательных практик. Не стоит этого бояться. Специалисты знают об этом эффекте, поэтому дают советы по сокращению нагрузки, увеличению паузы между подходами. </a:t>
          </a:r>
        </a:p>
      </dsp:txBody>
      <dsp:txXfrm>
        <a:off x="42722" y="1985225"/>
        <a:ext cx="8483508" cy="789716"/>
      </dsp:txXfrm>
    </dsp:sp>
    <dsp:sp modelId="{FB5E304E-2682-464F-A36E-6E1B498DB3A4}">
      <dsp:nvSpPr>
        <dsp:cNvPr id="0" name=""/>
        <dsp:cNvSpPr/>
      </dsp:nvSpPr>
      <dsp:spPr>
        <a:xfrm>
          <a:off x="0" y="2866624"/>
          <a:ext cx="8568952" cy="8751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ru-RU" sz="1700" kern="1200"/>
            <a:t>Другие дискомфортные ощущения могут быть связаны с неправильным выполнением упражнения. </a:t>
          </a:r>
        </a:p>
      </dsp:txBody>
      <dsp:txXfrm>
        <a:off x="42722" y="2909346"/>
        <a:ext cx="8483508" cy="789716"/>
      </dsp:txXfrm>
    </dsp:sp>
    <dsp:sp modelId="{CAE5F379-EA04-4722-AB2D-88FD415C4212}">
      <dsp:nvSpPr>
        <dsp:cNvPr id="0" name=""/>
        <dsp:cNvSpPr/>
      </dsp:nvSpPr>
      <dsp:spPr>
        <a:xfrm>
          <a:off x="0" y="3790744"/>
          <a:ext cx="8568952" cy="875160"/>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ru-RU" sz="1700" kern="1200"/>
            <a:t>Гимнастику лучше делать на свежем воздухе. Если такой возможности нет, то хорошенько проветрите помещение.</a:t>
          </a:r>
        </a:p>
      </dsp:txBody>
      <dsp:txXfrm>
        <a:off x="42722" y="3833466"/>
        <a:ext cx="8483508" cy="7897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6878C-1DE6-4F37-B4BB-59EEF513C0F5}">
      <dsp:nvSpPr>
        <dsp:cNvPr id="0" name=""/>
        <dsp:cNvSpPr/>
      </dsp:nvSpPr>
      <dsp:spPr>
        <a:xfrm>
          <a:off x="0" y="554"/>
          <a:ext cx="7618040" cy="519780"/>
        </a:xfrm>
        <a:prstGeom prst="roundRect">
          <a:avLst/>
        </a:prstGeom>
        <a:solidFill>
          <a:schemeClr val="l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ru-RU" sz="1400" b="0" kern="1200" cap="none" spc="0">
              <a:ln w="0"/>
              <a:effectLst>
                <a:outerShdw blurRad="38100" dist="19050" dir="2700000" algn="tl" rotWithShape="0">
                  <a:schemeClr val="dk1">
                    <a:alpha val="40000"/>
                  </a:schemeClr>
                </a:outerShdw>
              </a:effectLst>
            </a:rPr>
            <a:t>— оказать помощь при нарушениях носового дыхания;</a:t>
          </a:r>
        </a:p>
      </dsp:txBody>
      <dsp:txXfrm>
        <a:off x="25374" y="25928"/>
        <a:ext cx="7567292" cy="469032"/>
      </dsp:txXfrm>
    </dsp:sp>
    <dsp:sp modelId="{3ACE1324-9B65-422F-A5D0-F2BBAE274AB6}">
      <dsp:nvSpPr>
        <dsp:cNvPr id="0" name=""/>
        <dsp:cNvSpPr/>
      </dsp:nvSpPr>
      <dsp:spPr>
        <a:xfrm>
          <a:off x="0" y="534650"/>
          <a:ext cx="7618040" cy="519780"/>
        </a:xfrm>
        <a:prstGeom prst="roundRect">
          <a:avLst/>
        </a:prstGeom>
        <a:solidFill>
          <a:schemeClr val="l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ru-RU" sz="1400" b="0" kern="1200" cap="none" spc="0" dirty="0">
              <a:ln w="0"/>
              <a:effectLst>
                <a:outerShdw blurRad="38100" dist="19050" dir="2700000" algn="tl" rotWithShape="0">
                  <a:schemeClr val="dk1">
                    <a:alpha val="40000"/>
                  </a:schemeClr>
                </a:outerShdw>
              </a:effectLst>
            </a:rPr>
            <a:t>— способствовать рассасыванию воспалительных образований в легочной ткани; </a:t>
          </a:r>
        </a:p>
      </dsp:txBody>
      <dsp:txXfrm>
        <a:off x="25374" y="560024"/>
        <a:ext cx="7567292" cy="469032"/>
      </dsp:txXfrm>
    </dsp:sp>
    <dsp:sp modelId="{A9B50EE2-D5E1-4517-9E78-5B1A7B09B737}">
      <dsp:nvSpPr>
        <dsp:cNvPr id="0" name=""/>
        <dsp:cNvSpPr/>
      </dsp:nvSpPr>
      <dsp:spPr>
        <a:xfrm>
          <a:off x="0" y="1068746"/>
          <a:ext cx="7618040" cy="519780"/>
        </a:xfrm>
        <a:prstGeom prst="roundRect">
          <a:avLst/>
        </a:prstGeom>
        <a:solidFill>
          <a:schemeClr val="l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ru-RU" sz="1400" b="0" kern="1200" cap="none" spc="0">
              <a:ln w="0"/>
              <a:effectLst>
                <a:outerShdw blurRad="38100" dist="19050" dir="2700000" algn="tl" rotWithShape="0">
                  <a:schemeClr val="dk1">
                    <a:alpha val="40000"/>
                  </a:schemeClr>
                </a:outerShdw>
              </a:effectLst>
            </a:rPr>
            <a:t>— устранить застойные явления в легких, восстановить нормальное кровоснабжение в них; </a:t>
          </a:r>
        </a:p>
      </dsp:txBody>
      <dsp:txXfrm>
        <a:off x="25374" y="1094120"/>
        <a:ext cx="7567292" cy="469032"/>
      </dsp:txXfrm>
    </dsp:sp>
    <dsp:sp modelId="{3B9C4B83-D16F-4C2C-B816-CAD4C1E339C7}">
      <dsp:nvSpPr>
        <dsp:cNvPr id="0" name=""/>
        <dsp:cNvSpPr/>
      </dsp:nvSpPr>
      <dsp:spPr>
        <a:xfrm>
          <a:off x="0" y="1602841"/>
          <a:ext cx="7618040" cy="519780"/>
        </a:xfrm>
        <a:prstGeom prst="roundRect">
          <a:avLst/>
        </a:prstGeom>
        <a:solidFill>
          <a:schemeClr val="l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ru-RU" sz="1400" b="0" kern="1200" cap="none" spc="0">
              <a:ln w="0"/>
              <a:effectLst>
                <a:outerShdw blurRad="38100" dist="19050" dir="2700000" algn="tl" rotWithShape="0">
                  <a:schemeClr val="dk1">
                    <a:alpha val="40000"/>
                  </a:schemeClr>
                </a:outerShdw>
              </a:effectLst>
            </a:rPr>
            <a:t>— положительно повлиять на дренажную функцию легких; </a:t>
          </a:r>
        </a:p>
      </dsp:txBody>
      <dsp:txXfrm>
        <a:off x="25374" y="1628215"/>
        <a:ext cx="7567292" cy="469032"/>
      </dsp:txXfrm>
    </dsp:sp>
    <dsp:sp modelId="{EE5F5CC5-825F-488F-92D2-047E6A26D2DB}">
      <dsp:nvSpPr>
        <dsp:cNvPr id="0" name=""/>
        <dsp:cNvSpPr/>
      </dsp:nvSpPr>
      <dsp:spPr>
        <a:xfrm>
          <a:off x="0" y="2136937"/>
          <a:ext cx="7618040" cy="519780"/>
        </a:xfrm>
        <a:prstGeom prst="roundRect">
          <a:avLst/>
        </a:prstGeom>
        <a:solidFill>
          <a:schemeClr val="l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ru-RU" sz="1400" b="0" kern="1200" cap="none" spc="0">
              <a:ln w="0"/>
              <a:effectLst>
                <a:outerShdw blurRad="38100" dist="19050" dir="2700000" algn="tl" rotWithShape="0">
                  <a:schemeClr val="dk1">
                    <a:alpha val="40000"/>
                  </a:schemeClr>
                </a:outerShdw>
              </a:effectLst>
            </a:rPr>
            <a:t>— укрепить сердечно-сосудистую систему, восстановить нарушенные функции в ней;</a:t>
          </a:r>
        </a:p>
      </dsp:txBody>
      <dsp:txXfrm>
        <a:off x="25374" y="2162311"/>
        <a:ext cx="7567292" cy="469032"/>
      </dsp:txXfrm>
    </dsp:sp>
    <dsp:sp modelId="{3B245A74-2424-4F91-B5C9-40F4CE340A93}">
      <dsp:nvSpPr>
        <dsp:cNvPr id="0" name=""/>
        <dsp:cNvSpPr/>
      </dsp:nvSpPr>
      <dsp:spPr>
        <a:xfrm>
          <a:off x="0" y="2671033"/>
          <a:ext cx="7618040" cy="519780"/>
        </a:xfrm>
        <a:prstGeom prst="roundRect">
          <a:avLst/>
        </a:prstGeom>
        <a:solidFill>
          <a:schemeClr val="l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ru-RU" sz="1400" b="0" kern="1200" cap="none" spc="0">
              <a:ln w="0"/>
              <a:effectLst>
                <a:outerShdw blurRad="38100" dist="19050" dir="2700000" algn="tl" rotWithShape="0">
                  <a:schemeClr val="dk1">
                    <a:alpha val="40000"/>
                  </a:schemeClr>
                </a:outerShdw>
              </a:effectLst>
            </a:rPr>
            <a:t>— исправить различные деформации грудной клетки, позвоночника; </a:t>
          </a:r>
        </a:p>
      </dsp:txBody>
      <dsp:txXfrm>
        <a:off x="25374" y="2696407"/>
        <a:ext cx="7567292" cy="469032"/>
      </dsp:txXfrm>
    </dsp:sp>
    <dsp:sp modelId="{A0F05B5A-3D0B-471C-89FA-B8C3E6FF8BE8}">
      <dsp:nvSpPr>
        <dsp:cNvPr id="0" name=""/>
        <dsp:cNvSpPr/>
      </dsp:nvSpPr>
      <dsp:spPr>
        <a:xfrm>
          <a:off x="0" y="3205129"/>
          <a:ext cx="7618040" cy="519780"/>
        </a:xfrm>
        <a:prstGeom prst="roundRect">
          <a:avLst/>
        </a:prstGeom>
        <a:solidFill>
          <a:schemeClr val="l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ru-RU" sz="1400" b="0" kern="1200" cap="none" spc="0">
              <a:ln w="0"/>
              <a:effectLst>
                <a:outerShdw blurRad="38100" dist="19050" dir="2700000" algn="tl" rotWithShape="0">
                  <a:schemeClr val="dk1">
                    <a:alpha val="40000"/>
                  </a:schemeClr>
                </a:outerShdw>
              </a:effectLst>
            </a:rPr>
            <a:t>— устранить ряд заболеваний нервной системы; </a:t>
          </a:r>
        </a:p>
      </dsp:txBody>
      <dsp:txXfrm>
        <a:off x="25374" y="3230503"/>
        <a:ext cx="7567292" cy="469032"/>
      </dsp:txXfrm>
    </dsp:sp>
    <dsp:sp modelId="{DEE386F8-545B-4A3F-9C39-6F169CD79317}">
      <dsp:nvSpPr>
        <dsp:cNvPr id="0" name=""/>
        <dsp:cNvSpPr/>
      </dsp:nvSpPr>
      <dsp:spPr>
        <a:xfrm>
          <a:off x="0" y="3739225"/>
          <a:ext cx="7618040" cy="519780"/>
        </a:xfrm>
        <a:prstGeom prst="roundRect">
          <a:avLst/>
        </a:prstGeom>
        <a:solidFill>
          <a:schemeClr val="lt1">
            <a:hueOff val="0"/>
            <a:satOff val="0"/>
            <a:lumOff val="0"/>
            <a:alphaOff val="0"/>
          </a:schemeClr>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ru-RU" sz="1400" b="0" kern="1200" cap="none" spc="0">
              <a:ln w="0"/>
              <a:effectLst>
                <a:outerShdw blurRad="38100" dist="19050" dir="2700000" algn="tl" rotWithShape="0">
                  <a:schemeClr val="dk1">
                    <a:alpha val="40000"/>
                  </a:schemeClr>
                </a:outerShdw>
              </a:effectLst>
            </a:rPr>
            <a:t>— значительно улучшить нервно-психическое состояние человека, повысить тонус организма и его сопротивляемость инфекциям.</a:t>
          </a:r>
        </a:p>
      </dsp:txBody>
      <dsp:txXfrm>
        <a:off x="25374" y="3764599"/>
        <a:ext cx="7567292" cy="4690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035A31-EFD8-4DFD-B0A2-AE0C987A601C}">
      <dsp:nvSpPr>
        <dsp:cNvPr id="0" name=""/>
        <dsp:cNvSpPr/>
      </dsp:nvSpPr>
      <dsp:spPr>
        <a:xfrm>
          <a:off x="0" y="43219"/>
          <a:ext cx="7618040" cy="786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избавиться от сутулости, снизить нагрузку на позвоночник; </a:t>
          </a:r>
        </a:p>
      </dsp:txBody>
      <dsp:txXfrm>
        <a:off x="38381" y="81600"/>
        <a:ext cx="7541278" cy="709478"/>
      </dsp:txXfrm>
    </dsp:sp>
    <dsp:sp modelId="{8D5B62C6-3837-4724-8E4B-A237ECC67016}">
      <dsp:nvSpPr>
        <dsp:cNvPr id="0" name=""/>
        <dsp:cNvSpPr/>
      </dsp:nvSpPr>
      <dsp:spPr>
        <a:xfrm>
          <a:off x="0" y="889939"/>
          <a:ext cx="7618040" cy="786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повысить гибкость и пластичность тела; </a:t>
          </a:r>
        </a:p>
      </dsp:txBody>
      <dsp:txXfrm>
        <a:off x="38381" y="928320"/>
        <a:ext cx="7541278" cy="709478"/>
      </dsp:txXfrm>
    </dsp:sp>
    <dsp:sp modelId="{78753CC5-BD0A-4A79-A763-093896BB3005}">
      <dsp:nvSpPr>
        <dsp:cNvPr id="0" name=""/>
        <dsp:cNvSpPr/>
      </dsp:nvSpPr>
      <dsp:spPr>
        <a:xfrm>
          <a:off x="0" y="1736659"/>
          <a:ext cx="7618040" cy="786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восстановить носовое дыхание, остановить падение остроты зрения; </a:t>
          </a:r>
        </a:p>
      </dsp:txBody>
      <dsp:txXfrm>
        <a:off x="38381" y="1775040"/>
        <a:ext cx="7541278" cy="709478"/>
      </dsp:txXfrm>
    </dsp:sp>
    <dsp:sp modelId="{BB2BE0B2-39D5-414E-B1F5-695B701A3FEC}">
      <dsp:nvSpPr>
        <dsp:cNvPr id="0" name=""/>
        <dsp:cNvSpPr/>
      </dsp:nvSpPr>
      <dsp:spPr>
        <a:xfrm>
          <a:off x="0" y="2583380"/>
          <a:ext cx="7618040" cy="786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нормализовать обоняние, работу мочеполовой системы; </a:t>
          </a:r>
        </a:p>
      </dsp:txBody>
      <dsp:txXfrm>
        <a:off x="38381" y="2621761"/>
        <a:ext cx="7541278" cy="709478"/>
      </dsp:txXfrm>
    </dsp:sp>
    <dsp:sp modelId="{75835482-5CA5-4480-94BC-A4FEEFB80A66}">
      <dsp:nvSpPr>
        <dsp:cNvPr id="0" name=""/>
        <dsp:cNvSpPr/>
      </dsp:nvSpPr>
      <dsp:spPr>
        <a:xfrm>
          <a:off x="0" y="3430100"/>
          <a:ext cx="7618040" cy="786240"/>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a:scene3d>
          <a:camera prst="orthographicFront">
            <a:rot lat="0" lon="0" rev="0"/>
          </a:camera>
          <a:lightRig rig="contrasting" dir="t">
            <a:rot lat="0" lon="0" rev="1500000"/>
          </a:lightRig>
        </a:scene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ru-RU" sz="2100" kern="1200"/>
            <a:t>избавиться от энуреза, стабилизировать менструальный цикл. </a:t>
          </a:r>
        </a:p>
      </dsp:txBody>
      <dsp:txXfrm>
        <a:off x="38381" y="3468481"/>
        <a:ext cx="7541278" cy="70947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33400" y="609600"/>
            <a:ext cx="7772400" cy="704850"/>
          </a:xfrm>
          <a:effectLst>
            <a:outerShdw dist="12700" algn="ctr" rotWithShape="0">
              <a:schemeClr val="bg1"/>
            </a:outerShdw>
          </a:effectLst>
        </p:spPr>
        <p:txBody>
          <a:bodyPr/>
          <a:lstStyle>
            <a:lvl1pPr>
              <a:defRPr sz="3600"/>
            </a:lvl1pPr>
          </a:lstStyle>
          <a:p>
            <a:pPr lvl="0"/>
            <a:r>
              <a:rPr lang="ru-RU" altLang="ru-RU" noProof="0"/>
              <a:t>Образец заголовка</a:t>
            </a:r>
            <a:endParaRPr lang="en-US" altLang="ru-RU" noProof="0"/>
          </a:p>
        </p:txBody>
      </p:sp>
      <p:sp>
        <p:nvSpPr>
          <p:cNvPr id="3075" name="Rectangle 3"/>
          <p:cNvSpPr>
            <a:spLocks noGrp="1" noChangeArrowheads="1"/>
          </p:cNvSpPr>
          <p:nvPr>
            <p:ph type="subTitle" idx="1"/>
          </p:nvPr>
        </p:nvSpPr>
        <p:spPr>
          <a:xfrm>
            <a:off x="533400" y="1295400"/>
            <a:ext cx="7772400" cy="685800"/>
          </a:xfrm>
          <a:effectLst>
            <a:outerShdw dist="12700" algn="ctr" rotWithShape="0">
              <a:schemeClr val="bg1"/>
            </a:outerShdw>
          </a:effectLst>
        </p:spPr>
        <p:txBody>
          <a:bodyPr/>
          <a:lstStyle>
            <a:lvl1pPr marL="0" indent="0">
              <a:buFontTx/>
              <a:buNone/>
              <a:defRPr sz="2400">
                <a:solidFill>
                  <a:schemeClr val="hlink"/>
                </a:solidFill>
              </a:defRPr>
            </a:lvl1pPr>
          </a:lstStyle>
          <a:p>
            <a:pPr lvl="0"/>
            <a:r>
              <a:rPr lang="ru-RU" altLang="ru-RU" noProof="0"/>
              <a:t>Образец подзаголовка</a:t>
            </a:r>
            <a:endParaRPr lang="en-US" altLang="ru-RU" noProof="0"/>
          </a:p>
        </p:txBody>
      </p:sp>
    </p:spTree>
    <p:extLst>
      <p:ext uri="{BB962C8B-B14F-4D97-AF65-F5344CB8AC3E}">
        <p14:creationId xmlns:p14="http://schemas.microsoft.com/office/powerpoint/2010/main" val="457210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50850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267450" y="457200"/>
            <a:ext cx="1962150" cy="5791200"/>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381000" y="457200"/>
            <a:ext cx="5734050" cy="5791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205696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880378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709738"/>
            <a:ext cx="78867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a:t>Образец текста</a:t>
            </a:r>
          </a:p>
        </p:txBody>
      </p:sp>
    </p:spTree>
    <p:extLst>
      <p:ext uri="{BB962C8B-B14F-4D97-AF65-F5344CB8AC3E}">
        <p14:creationId xmlns:p14="http://schemas.microsoft.com/office/powerpoint/2010/main" val="1639618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914400" y="1981200"/>
            <a:ext cx="35814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981200"/>
            <a:ext cx="3581400" cy="4267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3347186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365125"/>
            <a:ext cx="7886700" cy="1325563"/>
          </a:xfrm>
        </p:spPr>
        <p:txBody>
          <a:bodyPr/>
          <a:lstStyle/>
          <a:p>
            <a:r>
              <a:rPr lang="ru-RU"/>
              <a:t>Образец заголовка</a:t>
            </a:r>
          </a:p>
        </p:txBody>
      </p:sp>
      <p:sp>
        <p:nvSpPr>
          <p:cNvPr id="3" name="Текст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30238" y="2505075"/>
            <a:ext cx="386873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29150" y="2505075"/>
            <a:ext cx="38877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Tree>
    <p:extLst>
      <p:ext uri="{BB962C8B-B14F-4D97-AF65-F5344CB8AC3E}">
        <p14:creationId xmlns:p14="http://schemas.microsoft.com/office/powerpoint/2010/main" val="1204606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Tree>
    <p:extLst>
      <p:ext uri="{BB962C8B-B14F-4D97-AF65-F5344CB8AC3E}">
        <p14:creationId xmlns:p14="http://schemas.microsoft.com/office/powerpoint/2010/main" val="787763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784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4291588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0238" y="457200"/>
            <a:ext cx="2949575"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Tree>
    <p:extLst>
      <p:ext uri="{BB962C8B-B14F-4D97-AF65-F5344CB8AC3E}">
        <p14:creationId xmlns:p14="http://schemas.microsoft.com/office/powerpoint/2010/main" val="4088916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4572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a:t>Образец заголовка</a:t>
            </a:r>
            <a:endParaRPr lang="en-US" altLang="ru-RU"/>
          </a:p>
        </p:txBody>
      </p:sp>
      <p:sp>
        <p:nvSpPr>
          <p:cNvPr id="1027" name="Rectangle 3"/>
          <p:cNvSpPr>
            <a:spLocks noGrp="1" noChangeArrowheads="1"/>
          </p:cNvSpPr>
          <p:nvPr>
            <p:ph type="body" idx="1"/>
          </p:nvPr>
        </p:nvSpPr>
        <p:spPr bwMode="auto">
          <a:xfrm>
            <a:off x="914400" y="19812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endParaRPr lang="en-US" altLang="ru-RU"/>
          </a:p>
        </p:txBody>
      </p:sp>
    </p:spTree>
    <p:extLst>
      <p:ext uri="{BB962C8B-B14F-4D97-AF65-F5344CB8AC3E}">
        <p14:creationId xmlns:p14="http://schemas.microsoft.com/office/powerpoint/2010/main" val="1591758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44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yPAYTeoWsiI"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ideo" Target="https://www.youtube.com/embed/H89vZq2uyCA"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wEPxLzWN7lA" TargetMode="Externa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71600" y="6165304"/>
            <a:ext cx="7560840" cy="526210"/>
          </a:xfrm>
          <a:solidFill>
            <a:schemeClr val="accent2">
              <a:lumMod val="20000"/>
              <a:lumOff val="80000"/>
            </a:schemeClr>
          </a:solidFill>
          <a:effectLst>
            <a:outerShdw blurRad="50800" dist="38100" dir="13500000" algn="br" rotWithShape="0">
              <a:prstClr val="black">
                <a:alpha val="40000"/>
              </a:prstClr>
            </a:outerShdw>
            <a:softEdge rad="31750"/>
          </a:effectLst>
        </p:spPr>
        <p:txBody>
          <a:bodyPr>
            <a:noAutofit/>
          </a:bodyPr>
          <a:lstStyle/>
          <a:p>
            <a:pPr algn="ctr">
              <a:lnSpc>
                <a:spcPct val="100000"/>
              </a:lnSpc>
              <a:spcBef>
                <a:spcPts val="0"/>
              </a:spcBef>
            </a:pPr>
            <a:r>
              <a:rPr lang="ru-RU" sz="1800" b="1" i="1" dirty="0">
                <a:solidFill>
                  <a:schemeClr val="tx2">
                    <a:lumMod val="50000"/>
                  </a:schemeClr>
                </a:solidFill>
                <a:latin typeface="Times New Roman" panose="02020603050405020304" pitchFamily="18" charset="0"/>
                <a:cs typeface="Times New Roman" panose="02020603050405020304" pitchFamily="18" charset="0"/>
              </a:rPr>
              <a:t>Койкова </a:t>
            </a:r>
            <a:r>
              <a:rPr lang="ru-RU" sz="1800" b="1" i="1" dirty="0" err="1">
                <a:solidFill>
                  <a:schemeClr val="tx2">
                    <a:lumMod val="50000"/>
                  </a:schemeClr>
                </a:solidFill>
                <a:latin typeface="Times New Roman" panose="02020603050405020304" pitchFamily="18" charset="0"/>
                <a:cs typeface="Times New Roman" panose="02020603050405020304" pitchFamily="18" charset="0"/>
              </a:rPr>
              <a:t>Эльзара</a:t>
            </a:r>
            <a:r>
              <a:rPr lang="ru-RU" sz="1800" b="1" i="1" dirty="0">
                <a:solidFill>
                  <a:schemeClr val="tx2">
                    <a:lumMod val="50000"/>
                  </a:schemeClr>
                </a:solidFill>
                <a:latin typeface="Times New Roman" panose="02020603050405020304" pitchFamily="18" charset="0"/>
                <a:cs typeface="Times New Roman" panose="02020603050405020304" pitchFamily="18" charset="0"/>
              </a:rPr>
              <a:t> </a:t>
            </a:r>
            <a:r>
              <a:rPr lang="ru-RU" sz="1800" b="1" i="1" dirty="0" err="1">
                <a:solidFill>
                  <a:schemeClr val="tx2">
                    <a:lumMod val="50000"/>
                  </a:schemeClr>
                </a:solidFill>
                <a:latin typeface="Times New Roman" panose="02020603050405020304" pitchFamily="18" charset="0"/>
                <a:cs typeface="Times New Roman" panose="02020603050405020304" pitchFamily="18" charset="0"/>
              </a:rPr>
              <a:t>Имдатовна</a:t>
            </a:r>
            <a:r>
              <a:rPr lang="ru-RU" sz="1800" b="1" i="1" dirty="0">
                <a:solidFill>
                  <a:schemeClr val="tx2">
                    <a:lumMod val="50000"/>
                  </a:schemeClr>
                </a:solidFill>
                <a:latin typeface="Times New Roman" panose="02020603050405020304" pitchFamily="18" charset="0"/>
                <a:cs typeface="Times New Roman" panose="02020603050405020304" pitchFamily="18" charset="0"/>
              </a:rPr>
              <a:t>, кандидат педагогических наук, доцент ГПА(филиал) ФГА ОУ ВО «КФУ им. В.И. Вернадского» в г. Ялте</a:t>
            </a:r>
          </a:p>
        </p:txBody>
      </p:sp>
      <p:sp>
        <p:nvSpPr>
          <p:cNvPr id="4" name="Заголовок 1"/>
          <p:cNvSpPr txBox="1">
            <a:spLocks/>
          </p:cNvSpPr>
          <p:nvPr/>
        </p:nvSpPr>
        <p:spPr bwMode="auto">
          <a:xfrm>
            <a:off x="683568" y="1052736"/>
            <a:ext cx="5112568" cy="4752528"/>
          </a:xfrm>
          <a:prstGeom prst="rect">
            <a:avLst/>
          </a:prstGeom>
          <a:solidFill>
            <a:schemeClr val="bg2">
              <a:lumMod val="40000"/>
              <a:lumOff val="60000"/>
            </a:schemeClr>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anchor="ctr" anchorCtr="0" compatLnSpc="1">
            <a:prstTxWarp prst="textNoShape">
              <a:avLst/>
            </a:prstTxWarp>
            <a:noAutofit/>
          </a:bodyPr>
          <a:lstStyle>
            <a:lvl1pPr algn="l" rtl="0" eaLnBrk="1" fontAlgn="base" hangingPunct="1">
              <a:spcBef>
                <a:spcPct val="0"/>
              </a:spcBef>
              <a:spcAft>
                <a:spcPct val="0"/>
              </a:spcAft>
              <a:defRPr sz="3600" kern="1200">
                <a:solidFill>
                  <a:schemeClr val="hlink"/>
                </a:solidFill>
                <a:latin typeface="+mj-lt"/>
                <a:ea typeface="+mj-ea"/>
                <a:cs typeface="+mj-cs"/>
              </a:defRPr>
            </a:lvl1pPr>
            <a:lvl2pPr algn="l" rtl="0" eaLnBrk="1" fontAlgn="base" hangingPunct="1">
              <a:spcBef>
                <a:spcPct val="0"/>
              </a:spcBef>
              <a:spcAft>
                <a:spcPct val="0"/>
              </a:spcAft>
              <a:defRPr sz="4400">
                <a:solidFill>
                  <a:schemeClr val="hlink"/>
                </a:solidFill>
                <a:latin typeface="Microsoft Sans Serif" panose="020B0604020202020204" pitchFamily="34" charset="0"/>
              </a:defRPr>
            </a:lvl2pPr>
            <a:lvl3pPr algn="l" rtl="0" eaLnBrk="1" fontAlgn="base" hangingPunct="1">
              <a:spcBef>
                <a:spcPct val="0"/>
              </a:spcBef>
              <a:spcAft>
                <a:spcPct val="0"/>
              </a:spcAft>
              <a:defRPr sz="4400">
                <a:solidFill>
                  <a:schemeClr val="hlink"/>
                </a:solidFill>
                <a:latin typeface="Microsoft Sans Serif" panose="020B0604020202020204" pitchFamily="34" charset="0"/>
              </a:defRPr>
            </a:lvl3pPr>
            <a:lvl4pPr algn="l" rtl="0" eaLnBrk="1" fontAlgn="base" hangingPunct="1">
              <a:spcBef>
                <a:spcPct val="0"/>
              </a:spcBef>
              <a:spcAft>
                <a:spcPct val="0"/>
              </a:spcAft>
              <a:defRPr sz="4400">
                <a:solidFill>
                  <a:schemeClr val="hlink"/>
                </a:solidFill>
                <a:latin typeface="Microsoft Sans Serif" panose="020B0604020202020204" pitchFamily="34" charset="0"/>
              </a:defRPr>
            </a:lvl4pPr>
            <a:lvl5pPr algn="l" rtl="0" eaLnBrk="1" fontAlgn="base" hangingPunct="1">
              <a:spcBef>
                <a:spcPct val="0"/>
              </a:spcBef>
              <a:spcAft>
                <a:spcPct val="0"/>
              </a:spcAft>
              <a:defRPr sz="4400">
                <a:solidFill>
                  <a:schemeClr val="hlink"/>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hlink"/>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hlink"/>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hlink"/>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hlink"/>
                </a:solidFill>
                <a:latin typeface="Microsoft Sans Serif" panose="020B0604020202020204" pitchFamily="34" charset="0"/>
              </a:defRPr>
            </a:lvl9pPr>
          </a:lstStyle>
          <a:p>
            <a:pPr algn="ctr">
              <a:spcBef>
                <a:spcPts val="0"/>
              </a:spcBef>
            </a:pPr>
            <a:r>
              <a:rPr lang="ru-RU" sz="4000" b="1" i="1" baseline="0" dirty="0">
                <a:ln/>
                <a:pattFill prst="dkUpDiag">
                  <a:fgClr>
                    <a:schemeClr val="bg1">
                      <a:lumMod val="50000"/>
                    </a:schemeClr>
                  </a:fgClr>
                  <a:bgClr>
                    <a:schemeClr val="tx1">
                      <a:lumMod val="75000"/>
                      <a:lumOff val="25000"/>
                    </a:schemeClr>
                  </a:bgClr>
                </a:pattFill>
                <a:latin typeface="Times New Roman" panose="02020603050405020304" pitchFamily="18" charset="0"/>
                <a:cs typeface="Times New Roman" panose="02020603050405020304" pitchFamily="18" charset="0"/>
              </a:rPr>
              <a:t>Дыхательная гимнастика, как средство функциональной здоровьесберегающей грамотности</a:t>
            </a:r>
          </a:p>
        </p:txBody>
      </p:sp>
      <p:graphicFrame>
        <p:nvGraphicFramePr>
          <p:cNvPr id="8" name="Схема 7"/>
          <p:cNvGraphicFramePr/>
          <p:nvPr>
            <p:extLst>
              <p:ext uri="{D42A27DB-BD31-4B8C-83A1-F6EECF244321}">
                <p14:modId xmlns:p14="http://schemas.microsoft.com/office/powerpoint/2010/main" val="873705511"/>
              </p:ext>
            </p:extLst>
          </p:nvPr>
        </p:nvGraphicFramePr>
        <p:xfrm>
          <a:off x="251520" y="260648"/>
          <a:ext cx="5544616" cy="792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2903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300664" cy="1296144"/>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ru-RU" sz="3600" dirty="0">
                <a:solidFill>
                  <a:schemeClr val="tx1"/>
                </a:solidFill>
                <a:latin typeface="Times New Roman" panose="02020603050405020304" pitchFamily="18" charset="0"/>
                <a:cs typeface="Times New Roman" panose="02020603050405020304" pitchFamily="18" charset="0"/>
              </a:rPr>
              <a:t>11 видов приемов, выполняющиеся в любом порядке</a:t>
            </a:r>
          </a:p>
        </p:txBody>
      </p:sp>
      <p:sp>
        <p:nvSpPr>
          <p:cNvPr id="3" name="Объект 2"/>
          <p:cNvSpPr>
            <a:spLocks noGrp="1"/>
          </p:cNvSpPr>
          <p:nvPr>
            <p:ph idx="1"/>
          </p:nvPr>
        </p:nvSpPr>
        <p:spPr>
          <a:xfrm>
            <a:off x="395536" y="1916832"/>
            <a:ext cx="8208912" cy="4608512"/>
          </a:xfrm>
          <a:solidFill>
            <a:schemeClr val="bg2">
              <a:lumMod val="40000"/>
              <a:lumOff val="60000"/>
            </a:schemeClr>
          </a:solidFill>
        </p:spPr>
        <p:txBody>
          <a:bodyPr/>
          <a:lstStyle/>
          <a:p>
            <a:pPr marL="0" lvl="0" indent="0" algn="just">
              <a:buNone/>
            </a:pPr>
            <a:r>
              <a:rPr lang="ru-RU" sz="1800" b="1" dirty="0"/>
              <a:t>«Большой маятник» </a:t>
            </a:r>
            <a:r>
              <a:rPr lang="ru-RU" sz="1800" dirty="0"/>
              <a:t>- во время наклона проводится вдох, затем подъем в обратное положение и обхват руками плеч. Выходы проходят между наклонами. </a:t>
            </a:r>
          </a:p>
          <a:p>
            <a:pPr marL="0" lvl="0" indent="0" algn="just">
              <a:buNone/>
            </a:pPr>
            <a:r>
              <a:rPr lang="ru-RU" sz="1800" b="1" dirty="0"/>
              <a:t>«Кошка» </a:t>
            </a:r>
            <a:r>
              <a:rPr lang="ru-RU" sz="1800" dirty="0"/>
              <a:t>- вместе с правым поворотом туловища проводится полуприседание на вдохе и хватательное движение руками. На выходе тело возвращается в первоначальное положение. </a:t>
            </a:r>
          </a:p>
          <a:p>
            <a:pPr marL="0" lvl="0" indent="0" algn="just">
              <a:buNone/>
            </a:pPr>
            <a:r>
              <a:rPr lang="ru-RU" sz="1800" b="1" dirty="0"/>
              <a:t>«Ладошки» </a:t>
            </a:r>
            <a:r>
              <a:rPr lang="ru-RU" sz="1800" dirty="0"/>
              <a:t>- пациент должен стать прямо, согнув руки в локтях и выставив ладони вперед. На шумном входе кулаки сжать, на выдохе – разжать. </a:t>
            </a:r>
          </a:p>
          <a:p>
            <a:pPr marL="0" lvl="0" indent="0" algn="just">
              <a:buNone/>
            </a:pPr>
            <a:r>
              <a:rPr lang="ru-RU" sz="1800" b="1" dirty="0"/>
              <a:t>«Маятник головой» </a:t>
            </a:r>
            <a:r>
              <a:rPr lang="ru-RU" sz="1800" dirty="0"/>
              <a:t>- после наклона головы вниз проводится вдох, затем ее подъем и запрокидывание назад, вместе с еще одним вдохом. Выход делается в середине упражнения. </a:t>
            </a:r>
          </a:p>
          <a:p>
            <a:pPr marL="0" indent="0" algn="just">
              <a:buNone/>
            </a:pPr>
            <a:r>
              <a:rPr lang="ru-RU" sz="1800" b="1" dirty="0"/>
              <a:t>«Насос» </a:t>
            </a:r>
            <a:r>
              <a:rPr lang="ru-RU" sz="1800" dirty="0"/>
              <a:t>- тело немного наклоняется вперед, руки находятся в расслабленном состоянии. При резком входе выполняется наклон, при выходе – тело возвращается обратно. </a:t>
            </a:r>
          </a:p>
          <a:p>
            <a:pPr marL="0" lvl="0" indent="0" algn="just">
              <a:buNone/>
            </a:pPr>
            <a:endParaRPr lang="ru-RU" sz="1800" dirty="0"/>
          </a:p>
        </p:txBody>
      </p:sp>
    </p:spTree>
    <p:extLst>
      <p:ext uri="{BB962C8B-B14F-4D97-AF65-F5344CB8AC3E}">
        <p14:creationId xmlns:p14="http://schemas.microsoft.com/office/powerpoint/2010/main" val="1401342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300664" cy="1296144"/>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algn="ctr"/>
            <a:r>
              <a:rPr lang="ru-RU" sz="3600" dirty="0">
                <a:solidFill>
                  <a:schemeClr val="tx1"/>
                </a:solidFill>
                <a:latin typeface="Times New Roman" panose="02020603050405020304" pitchFamily="18" charset="0"/>
                <a:cs typeface="Times New Roman" panose="02020603050405020304" pitchFamily="18" charset="0"/>
              </a:rPr>
              <a:t>11 видов приемов, выполняющиеся в любом порядке</a:t>
            </a:r>
          </a:p>
        </p:txBody>
      </p:sp>
      <p:sp>
        <p:nvSpPr>
          <p:cNvPr id="3" name="Объект 2"/>
          <p:cNvSpPr>
            <a:spLocks noGrp="1"/>
          </p:cNvSpPr>
          <p:nvPr>
            <p:ph idx="1"/>
          </p:nvPr>
        </p:nvSpPr>
        <p:spPr>
          <a:xfrm>
            <a:off x="391317" y="1772816"/>
            <a:ext cx="8208912" cy="4896544"/>
          </a:xfrm>
          <a:solidFill>
            <a:schemeClr val="bg2">
              <a:lumMod val="40000"/>
              <a:lumOff val="60000"/>
            </a:schemeClr>
          </a:solidFill>
        </p:spPr>
        <p:txBody>
          <a:bodyPr/>
          <a:lstStyle/>
          <a:p>
            <a:pPr marL="0" lvl="0" indent="0">
              <a:buNone/>
            </a:pPr>
            <a:r>
              <a:rPr lang="ru-RU" sz="1700" b="1" dirty="0"/>
              <a:t>«Обними плечи» </a:t>
            </a:r>
            <a:r>
              <a:rPr lang="ru-RU" sz="1700" dirty="0"/>
              <a:t>- руки, поднятые на уровень груди, согнуты. При входе пациент должен резко обнять самого себя ладонями. </a:t>
            </a:r>
          </a:p>
          <a:p>
            <a:pPr marL="0" lvl="0" indent="0">
              <a:buNone/>
            </a:pPr>
            <a:r>
              <a:rPr lang="ru-RU" sz="1700" b="1" dirty="0"/>
              <a:t>«Перекаты» </a:t>
            </a:r>
            <a:r>
              <a:rPr lang="ru-RU" sz="1700" dirty="0"/>
              <a:t>- левая нога ставится спереди, правая – сзади. При приседании опора идет на левую конечность, одновременно с выдохом. Затем упражнение повторяется для второй ноги. </a:t>
            </a:r>
          </a:p>
          <a:p>
            <a:pPr marL="0" lvl="0" indent="0">
              <a:buNone/>
            </a:pPr>
            <a:r>
              <a:rPr lang="ru-RU" sz="1700" b="1" dirty="0"/>
              <a:t>«Повороты головы» </a:t>
            </a:r>
            <a:r>
              <a:rPr lang="ru-RU" sz="1700" dirty="0"/>
              <a:t>- повернув голову вправо, пациент делает резкий вздох, аналогичное движение проводится при повороте влево. Упражнение проходит как в горизонтальном, так и вертикальном положении. </a:t>
            </a:r>
          </a:p>
          <a:p>
            <a:pPr marL="0" lvl="0" indent="0">
              <a:buNone/>
            </a:pPr>
            <a:r>
              <a:rPr lang="ru-RU" sz="1700" b="1" dirty="0"/>
              <a:t>«Погончики» </a:t>
            </a:r>
            <a:r>
              <a:rPr lang="ru-RU" sz="1700" dirty="0"/>
              <a:t>- прямая постановка со сжатыми кулаками, расположенными в области пояса. При входе руки опускаются вниз, при выходе – возвращаются в обратную позицию. </a:t>
            </a:r>
          </a:p>
          <a:p>
            <a:pPr marL="0" lvl="0" indent="0">
              <a:buNone/>
            </a:pPr>
            <a:r>
              <a:rPr lang="ru-RU" sz="1700" b="1" dirty="0"/>
              <a:t>«Ушки» </a:t>
            </a:r>
            <a:r>
              <a:rPr lang="ru-RU" sz="1700" dirty="0"/>
              <a:t>- при максимальном наклоне вбок нужно коснуться плеча, при движении проходит вдох через нос и выдох. После медленного возвращения головы в первоначальное положение движение начинается к противоположному плечу. </a:t>
            </a:r>
          </a:p>
          <a:p>
            <a:pPr marL="0" lvl="0" indent="0">
              <a:buNone/>
            </a:pPr>
            <a:r>
              <a:rPr lang="ru-RU" sz="1700" b="1" dirty="0"/>
              <a:t>«Шаг» </a:t>
            </a:r>
            <a:r>
              <a:rPr lang="ru-RU" sz="1700" dirty="0"/>
              <a:t>- левая согнутая конечность подтягивается на уровень груди с резким вдохом. Следом упражнение проходит с правой ногой. </a:t>
            </a:r>
          </a:p>
        </p:txBody>
      </p:sp>
    </p:spTree>
    <p:extLst>
      <p:ext uri="{BB962C8B-B14F-4D97-AF65-F5344CB8AC3E}">
        <p14:creationId xmlns:p14="http://schemas.microsoft.com/office/powerpoint/2010/main" val="3691828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457200"/>
            <a:ext cx="6207224" cy="715963"/>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a:solidFill>
                  <a:schemeClr val="tx1"/>
                </a:solidFill>
              </a:rPr>
              <a:t>Правила выполнения</a:t>
            </a:r>
          </a:p>
        </p:txBody>
      </p:sp>
      <p:sp>
        <p:nvSpPr>
          <p:cNvPr id="3" name="Объект 2"/>
          <p:cNvSpPr>
            <a:spLocks noGrp="1"/>
          </p:cNvSpPr>
          <p:nvPr>
            <p:ph idx="1"/>
          </p:nvPr>
        </p:nvSpPr>
        <p:spPr/>
        <p:txBody>
          <a:bodyPr>
            <a:normAutofit fontScale="77500" lnSpcReduction="20000"/>
          </a:bodyPr>
          <a:lstStyle/>
          <a:p>
            <a:pPr marL="457200" indent="-457200">
              <a:buFont typeface="+mj-lt"/>
              <a:buAutoNum type="arabicPeriod"/>
            </a:pPr>
            <a:r>
              <a:rPr lang="ru-RU" dirty="0">
                <a:latin typeface="Times New Roman" panose="02020603050405020304" pitchFamily="18" charset="0"/>
                <a:cs typeface="Times New Roman" panose="02020603050405020304" pitchFamily="18" charset="0"/>
              </a:rPr>
              <a:t>Плечи с каждым вдохом двигаются не вверх, а вниз.</a:t>
            </a:r>
          </a:p>
          <a:p>
            <a:pPr marL="457200" indent="-457200">
              <a:buFont typeface="+mj-lt"/>
              <a:buAutoNum type="arabicPeriod"/>
            </a:pPr>
            <a:r>
              <a:rPr lang="ru-RU" dirty="0">
                <a:latin typeface="Times New Roman" panose="02020603050405020304" pitchFamily="18" charset="0"/>
                <a:cs typeface="Times New Roman" panose="02020603050405020304" pitchFamily="18" charset="0"/>
              </a:rPr>
              <a:t>Ноздри должны смыкаться так, как будто на них нажимают. </a:t>
            </a:r>
          </a:p>
          <a:p>
            <a:pPr marL="457200" indent="-457200">
              <a:buFont typeface="+mj-lt"/>
              <a:buAutoNum type="arabicPeriod"/>
            </a:pPr>
            <a:r>
              <a:rPr lang="ru-RU" dirty="0">
                <a:latin typeface="Times New Roman" panose="02020603050405020304" pitchFamily="18" charset="0"/>
                <a:cs typeface="Times New Roman" panose="02020603050405020304" pitchFamily="18" charset="0"/>
              </a:rPr>
              <a:t>Гимнастику следует проводить до тех пор, пока она не станет Вас утомлять.</a:t>
            </a:r>
          </a:p>
          <a:p>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При первом занятии упражнения следует выполнять на 4, 8 или 16 резких вдохов. Отдых между упражнениями — 2—4 секунды. Для одного подхода среднее количество составляет 32 вдоха, с перерывом на отдых в 2—4 секунды.</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4743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6275040" cy="936104"/>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a:bodyPr>
          <a:lstStyle/>
          <a:p>
            <a:pPr algn="ctr"/>
            <a:r>
              <a:rPr lang="ru-RU" b="1" dirty="0">
                <a:solidFill>
                  <a:schemeClr val="tx1"/>
                </a:solidFill>
              </a:rPr>
              <a:t>Правила выполнения </a:t>
            </a:r>
          </a:p>
        </p:txBody>
      </p:sp>
      <p:sp>
        <p:nvSpPr>
          <p:cNvPr id="3" name="Объект 2"/>
          <p:cNvSpPr>
            <a:spLocks noGrp="1"/>
          </p:cNvSpPr>
          <p:nvPr>
            <p:ph idx="1"/>
          </p:nvPr>
        </p:nvSpPr>
        <p:spPr>
          <a:xfrm>
            <a:off x="457200" y="1600200"/>
            <a:ext cx="7467600" cy="5141168"/>
          </a:xfrm>
        </p:spPr>
        <p:txBody>
          <a:bodyPr>
            <a:normAutofit/>
          </a:bodyPr>
          <a:lstStyle/>
          <a:p>
            <a:pPr fontAlgn="base"/>
            <a:r>
              <a:rPr lang="ru-RU" sz="2200" dirty="0">
                <a:latin typeface="Times New Roman" panose="02020603050405020304" pitchFamily="18" charset="0"/>
                <a:cs typeface="Times New Roman" panose="02020603050405020304" pitchFamily="18" charset="0"/>
              </a:rPr>
              <a:t>Одна тренировка длиться не более получаса.</a:t>
            </a:r>
          </a:p>
          <a:p>
            <a:pPr fontAlgn="base"/>
            <a:r>
              <a:rPr lang="ru-RU" sz="2200" dirty="0">
                <a:latin typeface="Times New Roman" panose="02020603050405020304" pitchFamily="18" charset="0"/>
                <a:cs typeface="Times New Roman" panose="02020603050405020304" pitchFamily="18" charset="0"/>
              </a:rPr>
              <a:t>Делить упражнения нужно на три части: 32 вдоха, потом 3-6 секунд отдыха, и так 3 раза. Если для новичков будет тяжело – то можно поделить вдохи по 8 или по 16 за один раз.</a:t>
            </a:r>
          </a:p>
          <a:p>
            <a:pPr fontAlgn="base"/>
            <a:r>
              <a:rPr lang="ru-RU" sz="2200" dirty="0">
                <a:latin typeface="Times New Roman" panose="02020603050405020304" pitchFamily="18" charset="0"/>
                <a:cs typeface="Times New Roman" panose="02020603050405020304" pitchFamily="18" charset="0"/>
              </a:rPr>
              <a:t>Занятия лучше проводить утром до еды или после нее, но с перерывом в 1,5 часа.</a:t>
            </a:r>
          </a:p>
          <a:p>
            <a:pPr fontAlgn="base"/>
            <a:r>
              <a:rPr lang="ru-RU" sz="2200" dirty="0">
                <a:latin typeface="Times New Roman" panose="02020603050405020304" pitchFamily="18" charset="0"/>
                <a:cs typeface="Times New Roman" panose="02020603050405020304" pitchFamily="18" charset="0"/>
              </a:rPr>
              <a:t>Гимнастика выполняется в удобном Вам положении: сидя, стоя и даже лежа. Ограничений по возрасту тоже нет. Детям ее применяют с 3-летнего возраста.</a:t>
            </a:r>
          </a:p>
          <a:p>
            <a:pPr fontAlgn="base"/>
            <a:r>
              <a:rPr lang="ru-RU" sz="2200" dirty="0">
                <a:latin typeface="Times New Roman" panose="02020603050405020304" pitchFamily="18" charset="0"/>
                <a:cs typeface="Times New Roman" panose="02020603050405020304" pitchFamily="18" charset="0"/>
              </a:rPr>
              <a:t>Лечебный эффект достигается после 1 месяца тренировок.</a:t>
            </a:r>
          </a:p>
          <a:p>
            <a:endParaRPr lang="ru-RU" dirty="0"/>
          </a:p>
        </p:txBody>
      </p:sp>
    </p:spTree>
    <p:extLst>
      <p:ext uri="{BB962C8B-B14F-4D97-AF65-F5344CB8AC3E}">
        <p14:creationId xmlns:p14="http://schemas.microsoft.com/office/powerpoint/2010/main" val="85925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7588696" cy="840507"/>
          </a:xfrm>
        </p:spPr>
        <p:txBody>
          <a:bodyPr>
            <a:normAutofit fontScale="90000"/>
          </a:bodyPr>
          <a:lstStyle/>
          <a:p>
            <a:pPr algn="ctr"/>
            <a:r>
              <a:rPr lang="ru-RU" b="1" dirty="0">
                <a:solidFill>
                  <a:schemeClr val="tx1"/>
                </a:solidFill>
              </a:rPr>
              <a:t>Комплекс упражнений дыхательной гимнастики Стрельниковой</a:t>
            </a:r>
          </a:p>
        </p:txBody>
      </p:sp>
      <p:sp>
        <p:nvSpPr>
          <p:cNvPr id="3" name="Объект 2"/>
          <p:cNvSpPr>
            <a:spLocks noGrp="1"/>
          </p:cNvSpPr>
          <p:nvPr>
            <p:ph idx="1"/>
          </p:nvPr>
        </p:nvSpPr>
        <p:spPr>
          <a:xfrm>
            <a:off x="323528" y="1700808"/>
            <a:ext cx="4690864" cy="4729736"/>
          </a:xfrm>
          <a:solidFill>
            <a:schemeClr val="bg2">
              <a:lumMod val="40000"/>
              <a:lumOff val="60000"/>
            </a:schemeClr>
          </a:solidFill>
        </p:spPr>
        <p:txBody>
          <a:bodyPr>
            <a:normAutofit lnSpcReduction="10000"/>
          </a:bodyPr>
          <a:lstStyle/>
          <a:p>
            <a:pPr marL="0" indent="0" algn="ctr" fontAlgn="base">
              <a:buNone/>
            </a:pPr>
            <a:r>
              <a:rPr lang="ru-RU" b="1" dirty="0"/>
              <a:t>«Ладошки».</a:t>
            </a:r>
            <a:r>
              <a:rPr lang="ru-RU" dirty="0"/>
              <a:t> Стоя прямо, руки согнуты в локтях, ладони на зрителя. Делая шумные вдохи, сжимаем ладони в кулаки. Выдох при этом неслышный (пассивный), руки разжимаем.</a:t>
            </a:r>
          </a:p>
          <a:p>
            <a:endParaRPr lang="ru-RU" dirty="0"/>
          </a:p>
        </p:txBody>
      </p:sp>
      <p:pic>
        <p:nvPicPr>
          <p:cNvPr id="4098" name="Picture 2" descr="https://kaksbrositves.ru/assets/images/fitness/dyxatelnaya-gimnastika-po-strelnikovoj-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554385"/>
            <a:ext cx="3611922" cy="455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76109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427984" y="1124744"/>
            <a:ext cx="4422718" cy="5184576"/>
          </a:xfrm>
          <a:solidFill>
            <a:schemeClr val="bg2">
              <a:lumMod val="40000"/>
              <a:lumOff val="60000"/>
            </a:schemeClr>
          </a:solidFill>
        </p:spPr>
        <p:txBody>
          <a:bodyPr/>
          <a:lstStyle/>
          <a:p>
            <a:pPr marL="0" indent="0" algn="ctr">
              <a:buNone/>
            </a:pPr>
            <a:r>
              <a:rPr lang="ru-RU" sz="2800" b="1" dirty="0">
                <a:latin typeface="Times New Roman" panose="02020603050405020304" pitchFamily="18" charset="0"/>
                <a:cs typeface="Times New Roman" panose="02020603050405020304" pitchFamily="18" charset="0"/>
              </a:rPr>
              <a:t>«Насос».</a:t>
            </a:r>
            <a:r>
              <a:rPr lang="ru-RU" sz="2800" dirty="0">
                <a:latin typeface="Times New Roman" panose="02020603050405020304" pitchFamily="18" charset="0"/>
                <a:cs typeface="Times New Roman" panose="02020603050405020304" pitchFamily="18" charset="0"/>
              </a:rPr>
              <a:t> Ноги на ширине плеч, наклоняемся немного вниз, спина округлена, руки спокойно свисают. Наклоняемся ниже с вдохом, как будто надуваем шину, до пола руками доставать не нужно. С выдохом поднимаемся в исходное положение.</a:t>
            </a:r>
          </a:p>
        </p:txBody>
      </p:sp>
      <p:pic>
        <p:nvPicPr>
          <p:cNvPr id="5122" name="Picture 2" descr="https://avatars.mds.yandex.net/get-zen_doc/1658683/pub_5ea8194f102eee24419d3025_5ea81c1150c3275eb74e469e/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3636386" cy="4509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053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092187"/>
            <a:ext cx="4392488" cy="4873752"/>
          </a:xfrm>
          <a:solidFill>
            <a:schemeClr val="bg2">
              <a:lumMod val="40000"/>
              <a:lumOff val="60000"/>
            </a:schemeClr>
          </a:solidFill>
        </p:spPr>
        <p:txBody>
          <a:bodyPr>
            <a:normAutofit fontScale="85000" lnSpcReduction="20000"/>
          </a:bodyPr>
          <a:lstStyle/>
          <a:p>
            <a:pPr marL="0" indent="0" algn="ctr">
              <a:buNone/>
            </a:pPr>
            <a:r>
              <a:rPr lang="ru-RU" b="1" dirty="0">
                <a:latin typeface="Times New Roman" panose="02020603050405020304" pitchFamily="18" charset="0"/>
                <a:cs typeface="Times New Roman" panose="02020603050405020304" pitchFamily="18" charset="0"/>
              </a:rPr>
              <a:t>«Обними плечи».</a:t>
            </a:r>
            <a:r>
              <a:rPr lang="ru-RU" dirty="0">
                <a:latin typeface="Times New Roman" panose="02020603050405020304" pitchFamily="18" charset="0"/>
                <a:cs typeface="Times New Roman" panose="02020603050405020304" pitchFamily="18" charset="0"/>
              </a:rPr>
              <a:t> Стоя, поднимите руки на уровень груди и согните. Делая вдох, резко обнимание себя за плечи ладонями, старайтесь руки свести максимально. Они должны быть параллельны, но не скрещены, во время упражнения руки не меняйте. Не рекомендуется после инфаркта, при пороках сердца.</a:t>
            </a:r>
          </a:p>
        </p:txBody>
      </p:sp>
      <p:pic>
        <p:nvPicPr>
          <p:cNvPr id="6146" name="Picture 2" descr="https://fsd.multiurok.ru/html/2018/12/02/s_5c0442e7a5d22/1015886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844824"/>
            <a:ext cx="4083791" cy="3368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7722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017702" cy="1368152"/>
          </a:xfrm>
          <a:solidFill>
            <a:schemeClr val="bg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ru-RU" sz="2800" b="1" i="1" dirty="0">
                <a:solidFill>
                  <a:schemeClr val="tx1"/>
                </a:solidFill>
                <a:latin typeface="Times New Roman" panose="02020603050405020304" pitchFamily="18" charset="0"/>
                <a:cs typeface="Times New Roman" panose="02020603050405020304" pitchFamily="18" charset="0"/>
              </a:rPr>
              <a:t>Дыхательная гимнастика А.Н. Стрельниковой. Проводит доктор Михаил Николаевич Щетинин. Видео урок, 11 минут</a:t>
            </a:r>
          </a:p>
        </p:txBody>
      </p:sp>
      <p:pic>
        <p:nvPicPr>
          <p:cNvPr id="4" name="yPAYTeoWsiI"/>
          <p:cNvPicPr>
            <a:picLocks noGrp="1" noRot="1" noChangeAspect="1"/>
          </p:cNvPicPr>
          <p:nvPr>
            <p:ph idx="1"/>
            <a:videoFile r:link="rId1"/>
          </p:nvPr>
        </p:nvPicPr>
        <p:blipFill>
          <a:blip r:embed="rId3"/>
          <a:stretch>
            <a:fillRect/>
          </a:stretch>
        </p:blipFill>
        <p:spPr>
          <a:xfrm>
            <a:off x="539552" y="1988840"/>
            <a:ext cx="7729670" cy="4347939"/>
          </a:xfrm>
          <a:prstGeom prst="rect">
            <a:avLst/>
          </a:prstGeom>
        </p:spPr>
      </p:pic>
    </p:spTree>
    <p:extLst>
      <p:ext uri="{BB962C8B-B14F-4D97-AF65-F5344CB8AC3E}">
        <p14:creationId xmlns:p14="http://schemas.microsoft.com/office/powerpoint/2010/main" val="2287905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620688"/>
            <a:ext cx="4479032" cy="667544"/>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r>
              <a:rPr lang="ru-RU" b="1" dirty="0">
                <a:solidFill>
                  <a:schemeClr val="tx1"/>
                </a:solidFill>
              </a:rPr>
              <a:t>На что влияет?</a:t>
            </a:r>
          </a:p>
        </p:txBody>
      </p:sp>
      <p:sp>
        <p:nvSpPr>
          <p:cNvPr id="3" name="Объект 2"/>
          <p:cNvSpPr>
            <a:spLocks noGrp="1"/>
          </p:cNvSpPr>
          <p:nvPr>
            <p:ph idx="1"/>
          </p:nvPr>
        </p:nvSpPr>
        <p:spPr>
          <a:xfrm>
            <a:off x="539552" y="1916832"/>
            <a:ext cx="8136904" cy="4752528"/>
          </a:xfrm>
          <a:solidFill>
            <a:schemeClr val="bg2">
              <a:lumMod val="40000"/>
              <a:lumOff val="60000"/>
            </a:schemeClr>
          </a:solidFill>
        </p:spPr>
        <p:txBody>
          <a:bodyPr/>
          <a:lstStyle/>
          <a:p>
            <a:pPr marL="0" indent="0">
              <a:spcBef>
                <a:spcPts val="0"/>
              </a:spcBef>
              <a:buNone/>
            </a:pPr>
            <a:r>
              <a:rPr lang="ru-RU" sz="2800" dirty="0">
                <a:latin typeface="Times New Roman" panose="02020603050405020304" pitchFamily="18" charset="0"/>
                <a:cs typeface="Times New Roman" panose="02020603050405020304" pitchFamily="18" charset="0"/>
              </a:rPr>
              <a:t>Гимнастика Стрельниковой влияет на легкие, бронхи, кожу и голосовой аппарат и лечит соответствующие заболевания: </a:t>
            </a:r>
          </a:p>
          <a:p>
            <a:pPr marL="457200" indent="-457200">
              <a:spcBef>
                <a:spcPts val="0"/>
              </a:spcBef>
              <a:buFont typeface="+mj-lt"/>
              <a:buAutoNum type="arabicPeriod"/>
            </a:pPr>
            <a:r>
              <a:rPr lang="ru-RU" sz="2800" dirty="0">
                <a:latin typeface="Times New Roman" panose="02020603050405020304" pitchFamily="18" charset="0"/>
                <a:cs typeface="Times New Roman" panose="02020603050405020304" pitchFamily="18" charset="0"/>
              </a:rPr>
              <a:t>Астма</a:t>
            </a:r>
          </a:p>
          <a:p>
            <a:pPr marL="457200" indent="-457200">
              <a:spcBef>
                <a:spcPts val="0"/>
              </a:spcBef>
              <a:buFont typeface="+mj-lt"/>
              <a:buAutoNum type="arabicPeriod"/>
            </a:pPr>
            <a:r>
              <a:rPr lang="ru-RU" sz="2800" dirty="0">
                <a:latin typeface="Times New Roman" panose="02020603050405020304" pitchFamily="18" charset="0"/>
                <a:cs typeface="Times New Roman" panose="02020603050405020304" pitchFamily="18" charset="0"/>
              </a:rPr>
              <a:t>Бронхит</a:t>
            </a:r>
          </a:p>
          <a:p>
            <a:pPr marL="457200" indent="-457200">
              <a:spcBef>
                <a:spcPts val="0"/>
              </a:spcBef>
              <a:buFont typeface="+mj-lt"/>
              <a:buAutoNum type="arabicPeriod"/>
            </a:pPr>
            <a:r>
              <a:rPr lang="ru-RU" sz="2800" dirty="0">
                <a:latin typeface="Times New Roman" panose="02020603050405020304" pitchFamily="18" charset="0"/>
                <a:cs typeface="Times New Roman" panose="02020603050405020304" pitchFamily="18" charset="0"/>
              </a:rPr>
              <a:t>Пневмония</a:t>
            </a:r>
          </a:p>
          <a:p>
            <a:pPr marL="457200" indent="-457200">
              <a:spcBef>
                <a:spcPts val="0"/>
              </a:spcBef>
              <a:buFont typeface="+mj-lt"/>
              <a:buAutoNum type="arabicPeriod"/>
            </a:pPr>
            <a:r>
              <a:rPr lang="ru-RU" sz="2800" dirty="0">
                <a:latin typeface="Times New Roman" panose="02020603050405020304" pitchFamily="18" charset="0"/>
                <a:cs typeface="Times New Roman" panose="02020603050405020304" pitchFamily="18" charset="0"/>
              </a:rPr>
              <a:t>Заикание</a:t>
            </a:r>
          </a:p>
          <a:p>
            <a:pPr marL="457200" indent="-457200">
              <a:spcBef>
                <a:spcPts val="0"/>
              </a:spcBef>
              <a:buFont typeface="+mj-lt"/>
              <a:buAutoNum type="arabicPeriod"/>
            </a:pPr>
            <a:r>
              <a:rPr lang="ru-RU" sz="2800" dirty="0">
                <a:latin typeface="Times New Roman" panose="02020603050405020304" pitchFamily="18" charset="0"/>
                <a:cs typeface="Times New Roman" panose="02020603050405020304" pitchFamily="18" charset="0"/>
              </a:rPr>
              <a:t>Сколиозы</a:t>
            </a:r>
          </a:p>
          <a:p>
            <a:pPr marL="457200" indent="-457200">
              <a:spcBef>
                <a:spcPts val="0"/>
              </a:spcBef>
              <a:buFont typeface="+mj-lt"/>
              <a:buAutoNum type="arabicPeriod"/>
            </a:pPr>
            <a:r>
              <a:rPr lang="ru-RU" sz="2800" dirty="0">
                <a:latin typeface="Times New Roman" panose="02020603050405020304" pitchFamily="18" charset="0"/>
                <a:cs typeface="Times New Roman" panose="02020603050405020304" pitchFamily="18" charset="0"/>
              </a:rPr>
              <a:t>Травмы позвоночника</a:t>
            </a:r>
          </a:p>
          <a:p>
            <a:pPr marL="457200" indent="-457200">
              <a:spcBef>
                <a:spcPts val="0"/>
              </a:spcBef>
              <a:buFont typeface="+mj-lt"/>
              <a:buAutoNum type="arabicPeriod"/>
            </a:pPr>
            <a:r>
              <a:rPr lang="ru-RU" sz="2800" dirty="0">
                <a:latin typeface="Times New Roman" panose="02020603050405020304" pitchFamily="18" charset="0"/>
                <a:cs typeface="Times New Roman" panose="02020603050405020304" pitchFamily="18" charset="0"/>
              </a:rPr>
              <a:t>Заболевания мочеполовой системы и даже неврозы.</a:t>
            </a:r>
          </a:p>
        </p:txBody>
      </p:sp>
    </p:spTree>
    <p:extLst>
      <p:ext uri="{BB962C8B-B14F-4D97-AF65-F5344CB8AC3E}">
        <p14:creationId xmlns:p14="http://schemas.microsoft.com/office/powerpoint/2010/main" val="269164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7160" y="188640"/>
            <a:ext cx="7315200" cy="1315616"/>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a:solidFill>
                  <a:schemeClr val="tx1"/>
                </a:solidFill>
              </a:rPr>
              <a:t>Дыхательная гимнастика К. Бутейко</a:t>
            </a:r>
            <a:endParaRPr lang="ru-RU" dirty="0">
              <a:solidFill>
                <a:schemeClr val="tx1"/>
              </a:solidFill>
            </a:endParaRPr>
          </a:p>
        </p:txBody>
      </p:sp>
      <p:sp>
        <p:nvSpPr>
          <p:cNvPr id="3" name="Объект 2"/>
          <p:cNvSpPr>
            <a:spLocks noGrp="1"/>
          </p:cNvSpPr>
          <p:nvPr>
            <p:ph idx="1"/>
          </p:nvPr>
        </p:nvSpPr>
        <p:spPr>
          <a:xfrm>
            <a:off x="395536" y="1916832"/>
            <a:ext cx="8352928" cy="3320008"/>
          </a:xfrm>
          <a:solidFill>
            <a:schemeClr val="bg2">
              <a:lumMod val="40000"/>
              <a:lumOff val="60000"/>
            </a:schemeClr>
          </a:solidFill>
        </p:spPr>
        <p:txBody>
          <a:bodyPr>
            <a:normAutofit lnSpcReduction="10000"/>
          </a:bodyPr>
          <a:lstStyle/>
          <a:p>
            <a:pPr marL="0" indent="0" algn="just">
              <a:buNone/>
            </a:pPr>
            <a:r>
              <a:rPr lang="ru-RU" dirty="0">
                <a:latin typeface="Times New Roman" panose="02020603050405020304" pitchFamily="18" charset="0"/>
                <a:cs typeface="Times New Roman" panose="02020603050405020304" pitchFamily="18" charset="0"/>
              </a:rPr>
              <a:t>Метод основана на принципе «меньше дышать». </a:t>
            </a:r>
          </a:p>
          <a:p>
            <a:pPr marL="0" indent="0" algn="just">
              <a:buNone/>
            </a:pPr>
            <a:r>
              <a:rPr lang="ru-RU" dirty="0">
                <a:latin typeface="Times New Roman" panose="02020603050405020304" pitchFamily="18" charset="0"/>
                <a:cs typeface="Times New Roman" panose="02020603050405020304" pitchFamily="18" charset="0"/>
              </a:rPr>
              <a:t>Все упражнения в системе Бутейко основаны на задержке или поверхностном дыхании. Задача состоит в уменьшении потребности в кислороде и хорошем насыщении организма углекислым газом.</a:t>
            </a:r>
          </a:p>
          <a:p>
            <a:pPr marL="0" indent="0" algn="just">
              <a:buNone/>
            </a:pPr>
            <a:endParaRPr lang="ru-RU" dirty="0"/>
          </a:p>
        </p:txBody>
      </p:sp>
      <p:pic>
        <p:nvPicPr>
          <p:cNvPr id="4" name="Picture 2" descr="https://avatars.mds.yandex.net/get-zen_doc/60808/pub_5b42ee9174a36700a9e7b9a0_5b42eebeb4639600aac86d5a/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5073360"/>
            <a:ext cx="5976664" cy="1665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612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6696744" cy="1584176"/>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sz="4000" b="1" dirty="0">
                <a:solidFill>
                  <a:schemeClr val="tx1"/>
                </a:solidFill>
                <a:latin typeface="Times New Roman" panose="02020603050405020304" pitchFamily="18" charset="0"/>
                <a:cs typeface="Times New Roman" panose="02020603050405020304" pitchFamily="18" charset="0"/>
              </a:rPr>
              <a:t>Функциональная здоровьесберегающая грамотность </a:t>
            </a:r>
          </a:p>
        </p:txBody>
      </p:sp>
      <p:sp>
        <p:nvSpPr>
          <p:cNvPr id="3" name="Объект 2"/>
          <p:cNvSpPr>
            <a:spLocks noGrp="1"/>
          </p:cNvSpPr>
          <p:nvPr>
            <p:ph idx="1"/>
          </p:nvPr>
        </p:nvSpPr>
        <p:spPr>
          <a:xfrm>
            <a:off x="251520" y="1988840"/>
            <a:ext cx="5256584" cy="4531473"/>
          </a:xfrm>
          <a:solidFill>
            <a:schemeClr val="bg2">
              <a:lumMod val="40000"/>
              <a:lumOff val="60000"/>
            </a:schemeClr>
          </a:solidFill>
        </p:spPr>
        <p:txBody>
          <a:bodyPr anchor="ctr">
            <a:noAutofit/>
          </a:bodyPr>
          <a:lstStyle/>
          <a:p>
            <a:pPr marL="0" indent="0" algn="ctr">
              <a:buNone/>
            </a:pPr>
            <a:r>
              <a:rPr lang="ru-RU" sz="2800" dirty="0">
                <a:latin typeface="Times New Roman" panose="02020603050405020304" pitchFamily="18" charset="0"/>
                <a:cs typeface="Times New Roman" panose="02020603050405020304" pitchFamily="18" charset="0"/>
              </a:rPr>
              <a:t>это элемент социальной грамотности, позволяющий адаптироваться и успешно существовать в социуме, сохранять здоровье на основе использования опыта и приобретения необходимых новых знаний и умений.</a:t>
            </a:r>
          </a:p>
        </p:txBody>
      </p:sp>
      <p:pic>
        <p:nvPicPr>
          <p:cNvPr id="4" name="Рисунок 3">
            <a:extLst>
              <a:ext uri="{FF2B5EF4-FFF2-40B4-BE49-F238E27FC236}">
                <a16:creationId xmlns:a16="http://schemas.microsoft.com/office/drawing/2014/main" id="{D54298B7-33C0-407B-BA8F-51968C5AF295}"/>
              </a:ext>
            </a:extLst>
          </p:cNvPr>
          <p:cNvPicPr>
            <a:picLocks noChangeAspect="1"/>
          </p:cNvPicPr>
          <p:nvPr/>
        </p:nvPicPr>
        <p:blipFill rotWithShape="1">
          <a:blip r:embed="rId2"/>
          <a:srcRect l="5035" t="29000" r="49211" b="15351"/>
          <a:stretch/>
        </p:blipFill>
        <p:spPr>
          <a:xfrm>
            <a:off x="5591939" y="2564904"/>
            <a:ext cx="3306897" cy="3021820"/>
          </a:xfrm>
          <a:prstGeom prst="rect">
            <a:avLst/>
          </a:prstGeom>
        </p:spPr>
      </p:pic>
    </p:spTree>
    <p:extLst>
      <p:ext uri="{BB962C8B-B14F-4D97-AF65-F5344CB8AC3E}">
        <p14:creationId xmlns:p14="http://schemas.microsoft.com/office/powerpoint/2010/main" val="2330657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0"/>
            <a:ext cx="7315200" cy="1772816"/>
          </a:xfrm>
          <a:solidFill>
            <a:schemeClr val="bg2">
              <a:lumMod val="40000"/>
              <a:lumOff val="60000"/>
            </a:schemeClr>
          </a:solidFill>
        </p:spPr>
        <p:txBody>
          <a:bodyPr/>
          <a:lstStyle/>
          <a:p>
            <a:pPr algn="ctr"/>
            <a:r>
              <a:rPr lang="ru-RU" b="1" dirty="0">
                <a:solidFill>
                  <a:schemeClr val="tx1"/>
                </a:solidFill>
                <a:latin typeface="Times New Roman" panose="02020603050405020304" pitchFamily="18" charset="0"/>
                <a:cs typeface="Times New Roman" panose="02020603050405020304" pitchFamily="18" charset="0"/>
              </a:rPr>
              <a:t>Показания для дыхательной гимнастики К. Бутейко </a:t>
            </a:r>
          </a:p>
        </p:txBody>
      </p:sp>
      <p:sp>
        <p:nvSpPr>
          <p:cNvPr id="3" name="Объект 2"/>
          <p:cNvSpPr>
            <a:spLocks noGrp="1"/>
          </p:cNvSpPr>
          <p:nvPr>
            <p:ph idx="1"/>
          </p:nvPr>
        </p:nvSpPr>
        <p:spPr>
          <a:xfrm>
            <a:off x="467544" y="2276872"/>
            <a:ext cx="7457256" cy="4464496"/>
          </a:xfrm>
        </p:spPr>
        <p:txBody>
          <a:bodyPr>
            <a:noAutofit/>
          </a:bodyPr>
          <a:lstStyle/>
          <a:p>
            <a:pPr>
              <a:spcBef>
                <a:spcPts val="0"/>
              </a:spcBef>
            </a:pPr>
            <a:r>
              <a:rPr lang="ru-RU" sz="2000" dirty="0">
                <a:latin typeface="Times New Roman" panose="02020603050405020304" pitchFamily="18" charset="0"/>
                <a:cs typeface="Times New Roman" panose="02020603050405020304" pitchFamily="18" charset="0"/>
              </a:rPr>
              <a:t>бронхиальная астма</a:t>
            </a:r>
          </a:p>
          <a:p>
            <a:pPr>
              <a:spcBef>
                <a:spcPts val="0"/>
              </a:spcBef>
            </a:pPr>
            <a:r>
              <a:rPr lang="ru-RU" sz="2000" dirty="0">
                <a:latin typeface="Times New Roman" panose="02020603050405020304" pitchFamily="18" charset="0"/>
                <a:cs typeface="Times New Roman" panose="02020603050405020304" pitchFamily="18" charset="0"/>
              </a:rPr>
              <a:t>эмфизема легких</a:t>
            </a:r>
          </a:p>
          <a:p>
            <a:pPr>
              <a:spcBef>
                <a:spcPts val="0"/>
              </a:spcBef>
            </a:pPr>
            <a:r>
              <a:rPr lang="ru-RU" sz="2000" dirty="0">
                <a:latin typeface="Times New Roman" panose="02020603050405020304" pitchFamily="18" charset="0"/>
                <a:cs typeface="Times New Roman" panose="02020603050405020304" pitchFamily="18" charset="0"/>
              </a:rPr>
              <a:t>желудочно-кишечного тракта</a:t>
            </a:r>
          </a:p>
          <a:p>
            <a:pPr>
              <a:spcBef>
                <a:spcPts val="0"/>
              </a:spcBef>
            </a:pPr>
            <a:r>
              <a:rPr lang="ru-RU" sz="2000" dirty="0">
                <a:latin typeface="Times New Roman" panose="02020603050405020304" pitchFamily="18" charset="0"/>
                <a:cs typeface="Times New Roman" panose="02020603050405020304" pitchFamily="18" charset="0"/>
              </a:rPr>
              <a:t>Пневмония</a:t>
            </a:r>
          </a:p>
          <a:p>
            <a:pPr>
              <a:spcBef>
                <a:spcPts val="0"/>
              </a:spcBef>
            </a:pPr>
            <a:r>
              <a:rPr lang="ru-RU" sz="2000" dirty="0">
                <a:latin typeface="Times New Roman" panose="02020603050405020304" pitchFamily="18" charset="0"/>
                <a:cs typeface="Times New Roman" panose="02020603050405020304" pitchFamily="18" charset="0"/>
              </a:rPr>
              <a:t>заболевания почек</a:t>
            </a:r>
          </a:p>
          <a:p>
            <a:pPr>
              <a:spcBef>
                <a:spcPts val="0"/>
              </a:spcBef>
            </a:pPr>
            <a:r>
              <a:rPr lang="ru-RU" sz="2000" dirty="0">
                <a:latin typeface="Times New Roman" panose="02020603050405020304" pitchFamily="18" charset="0"/>
                <a:cs typeface="Times New Roman" panose="02020603050405020304" pitchFamily="18" charset="0"/>
              </a:rPr>
              <a:t>артериальная гипертензия</a:t>
            </a:r>
          </a:p>
          <a:p>
            <a:pPr>
              <a:spcBef>
                <a:spcPts val="0"/>
              </a:spcBef>
            </a:pPr>
            <a:r>
              <a:rPr lang="ru-RU" sz="2000" dirty="0">
                <a:latin typeface="Times New Roman" panose="02020603050405020304" pitchFamily="18" charset="0"/>
                <a:cs typeface="Times New Roman" panose="02020603050405020304" pitchFamily="18" charset="0"/>
              </a:rPr>
              <a:t>нарушенное кровообращение в головном мозге</a:t>
            </a:r>
          </a:p>
          <a:p>
            <a:pPr>
              <a:spcBef>
                <a:spcPts val="0"/>
              </a:spcBef>
            </a:pPr>
            <a:r>
              <a:rPr lang="ru-RU" sz="2000" dirty="0">
                <a:latin typeface="Times New Roman" panose="02020603050405020304" pitchFamily="18" charset="0"/>
                <a:cs typeface="Times New Roman" panose="02020603050405020304" pitchFamily="18" charset="0"/>
              </a:rPr>
              <a:t>заболевания сосудов и сердца</a:t>
            </a:r>
          </a:p>
          <a:p>
            <a:pPr>
              <a:spcBef>
                <a:spcPts val="0"/>
              </a:spcBef>
            </a:pPr>
            <a:r>
              <a:rPr lang="ru-RU" sz="2000" dirty="0">
                <a:latin typeface="Times New Roman" panose="02020603050405020304" pitchFamily="18" charset="0"/>
                <a:cs typeface="Times New Roman" panose="02020603050405020304" pitchFamily="18" charset="0"/>
              </a:rPr>
              <a:t>нарушения эндокринной системы</a:t>
            </a:r>
          </a:p>
          <a:p>
            <a:pPr>
              <a:spcBef>
                <a:spcPts val="0"/>
              </a:spcBef>
            </a:pPr>
            <a:r>
              <a:rPr lang="ru-RU" sz="2000" dirty="0">
                <a:latin typeface="Times New Roman" panose="02020603050405020304" pitchFamily="18" charset="0"/>
                <a:cs typeface="Times New Roman" panose="02020603050405020304" pitchFamily="18" charset="0"/>
              </a:rPr>
              <a:t>заболевания глаз</a:t>
            </a:r>
          </a:p>
          <a:p>
            <a:pPr>
              <a:spcBef>
                <a:spcPts val="0"/>
              </a:spcBef>
            </a:pPr>
            <a:r>
              <a:rPr lang="ru-RU" sz="2000" dirty="0">
                <a:latin typeface="Times New Roman" panose="02020603050405020304" pitchFamily="18" charset="0"/>
                <a:cs typeface="Times New Roman" panose="02020603050405020304" pitchFamily="18" charset="0"/>
              </a:rPr>
              <a:t>ревматоидный артрит</a:t>
            </a:r>
          </a:p>
          <a:p>
            <a:pPr>
              <a:spcBef>
                <a:spcPts val="0"/>
              </a:spcBef>
            </a:pPr>
            <a:r>
              <a:rPr lang="ru-RU" sz="2000" dirty="0">
                <a:latin typeface="Times New Roman" panose="02020603050405020304" pitchFamily="18" charset="0"/>
                <a:cs typeface="Times New Roman" panose="02020603050405020304" pitchFamily="18" charset="0"/>
              </a:rPr>
              <a:t>Аллергия</a:t>
            </a:r>
          </a:p>
          <a:p>
            <a:pPr>
              <a:spcBef>
                <a:spcPts val="0"/>
              </a:spcBef>
            </a:pPr>
            <a:r>
              <a:rPr lang="ru-RU" sz="2000" dirty="0">
                <a:latin typeface="Times New Roman" panose="02020603050405020304" pitchFamily="18" charset="0"/>
                <a:cs typeface="Times New Roman" panose="02020603050405020304" pitchFamily="18" charset="0"/>
              </a:rPr>
              <a:t>Гайморит, ларингит, ринит</a:t>
            </a:r>
          </a:p>
          <a:p>
            <a:pPr marL="0" indent="0">
              <a:spcBef>
                <a:spcPts val="0"/>
              </a:spcBef>
              <a:buNone/>
            </a:pPr>
            <a:br>
              <a:rPr lang="ru-RU" sz="2000" dirty="0"/>
            </a:br>
            <a:br>
              <a:rPr lang="ru-RU" sz="2000" dirty="0"/>
            </a:b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823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942" y="260648"/>
            <a:ext cx="7315200" cy="1243608"/>
          </a:xfrm>
          <a:solidFill>
            <a:schemeClr val="bg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p:spPr>
        <p:txBody>
          <a:bodyPr/>
          <a:lstStyle/>
          <a:p>
            <a:r>
              <a:rPr lang="ru-RU" b="1" dirty="0">
                <a:solidFill>
                  <a:schemeClr val="tx1"/>
                </a:solidFill>
              </a:rPr>
              <a:t>Оценка своего состояния по </a:t>
            </a:r>
            <a:r>
              <a:rPr lang="ru-RU" b="1" dirty="0" err="1">
                <a:solidFill>
                  <a:schemeClr val="tx1"/>
                </a:solidFill>
              </a:rPr>
              <a:t>К.Бутейко</a:t>
            </a:r>
            <a:endParaRPr lang="ru-RU" b="1" dirty="0">
              <a:solidFill>
                <a:schemeClr val="tx1"/>
              </a:solidFill>
            </a:endParaRPr>
          </a:p>
        </p:txBody>
      </p:sp>
      <p:sp>
        <p:nvSpPr>
          <p:cNvPr id="3" name="Объект 2"/>
          <p:cNvSpPr>
            <a:spLocks noGrp="1"/>
          </p:cNvSpPr>
          <p:nvPr>
            <p:ph idx="1"/>
          </p:nvPr>
        </p:nvSpPr>
        <p:spPr>
          <a:xfrm>
            <a:off x="251520" y="1981200"/>
            <a:ext cx="8568952" cy="2023864"/>
          </a:xfrm>
          <a:solidFill>
            <a:schemeClr val="bg2">
              <a:lumMod val="40000"/>
              <a:lumOff val="60000"/>
            </a:schemeClr>
          </a:solidFill>
        </p:spPr>
        <p:txBody>
          <a:bodyPr>
            <a:normAutofit/>
          </a:bodyPr>
          <a:lstStyle/>
          <a:p>
            <a:pPr marL="457200" indent="-457200">
              <a:buFont typeface="+mj-lt"/>
              <a:buAutoNum type="arabicPeriod"/>
            </a:pPr>
            <a:r>
              <a:rPr lang="ru-RU" dirty="0">
                <a:latin typeface="Times New Roman" panose="02020603050405020304" pitchFamily="18" charset="0"/>
                <a:cs typeface="Times New Roman" panose="02020603050405020304" pitchFamily="18" charset="0"/>
              </a:rPr>
              <a:t>Сделайте самый обычный вдох.</a:t>
            </a:r>
          </a:p>
          <a:p>
            <a:pPr marL="457200" indent="-457200">
              <a:buFont typeface="+mj-lt"/>
              <a:buAutoNum type="arabicPeriod"/>
            </a:pPr>
            <a:r>
              <a:rPr lang="ru-RU" dirty="0">
                <a:latin typeface="Times New Roman" panose="02020603050405020304" pitchFamily="18" charset="0"/>
                <a:cs typeface="Times New Roman" panose="02020603050405020304" pitchFamily="18" charset="0"/>
              </a:rPr>
              <a:t>Задержите дыхание насколько сможете.</a:t>
            </a:r>
          </a:p>
          <a:p>
            <a:pPr marL="0" indent="0">
              <a:buNone/>
            </a:pPr>
            <a:r>
              <a:rPr lang="ru-RU" u="sng" dirty="0">
                <a:latin typeface="Times New Roman" panose="02020603050405020304" pitchFamily="18" charset="0"/>
                <a:cs typeface="Times New Roman" panose="02020603050405020304" pitchFamily="18" charset="0"/>
              </a:rPr>
              <a:t>Если задержка длилась</a:t>
            </a:r>
            <a:endParaRPr lang="ru-RU" u="sng" dirty="0"/>
          </a:p>
        </p:txBody>
      </p:sp>
      <p:graphicFrame>
        <p:nvGraphicFramePr>
          <p:cNvPr id="4" name="Таблица 3"/>
          <p:cNvGraphicFramePr>
            <a:graphicFrameLocks noGrp="1"/>
          </p:cNvGraphicFramePr>
          <p:nvPr>
            <p:extLst>
              <p:ext uri="{D42A27DB-BD31-4B8C-83A1-F6EECF244321}">
                <p14:modId xmlns:p14="http://schemas.microsoft.com/office/powerpoint/2010/main" val="1565349734"/>
              </p:ext>
            </p:extLst>
          </p:nvPr>
        </p:nvGraphicFramePr>
        <p:xfrm>
          <a:off x="1479888" y="4149080"/>
          <a:ext cx="6096000" cy="2590800"/>
        </p:xfrm>
        <a:graphic>
          <a:graphicData uri="http://schemas.openxmlformats.org/drawingml/2006/table">
            <a:tbl>
              <a:tblPr firstRow="1" bandRow="1">
                <a:tableStyleId>{21E4AEA4-8DFA-4A89-87EB-49C32662AFE0}</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ru-RU" sz="2000" dirty="0"/>
                        <a:t>Время</a:t>
                      </a:r>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2000" dirty="0"/>
                        <a:t>Оценка</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370840">
                <a:tc>
                  <a:txBody>
                    <a:bodyPr/>
                    <a:lstStyle/>
                    <a:p>
                      <a:r>
                        <a:rPr lang="ru-RU" sz="2000" dirty="0"/>
                        <a:t>менее чем 20 секунд </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a:t>плохо</a:t>
                      </a:r>
                    </a:p>
                    <a:p>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1"/>
                  </a:ext>
                </a:extLst>
              </a:tr>
              <a:tr h="370840">
                <a:tc>
                  <a:txBody>
                    <a:bodyPr/>
                    <a:lstStyle/>
                    <a:p>
                      <a:r>
                        <a:rPr lang="ru-RU" sz="2000" dirty="0"/>
                        <a:t>от 20 до 40 секунд </a:t>
                      </a:r>
                      <a:endParaRPr lang="ru-RU" sz="2000" dirty="0">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2000" dirty="0"/>
                        <a:t>удовлетворительно</a:t>
                      </a:r>
                    </a:p>
                    <a:p>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370840">
                <a:tc>
                  <a:txBody>
                    <a:bodyPr/>
                    <a:lstStyle/>
                    <a:p>
                      <a:r>
                        <a:rPr lang="ru-RU" sz="2000" dirty="0"/>
                        <a:t>это—от 40 до минуты </a:t>
                      </a:r>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2000" dirty="0"/>
                        <a:t>хорошо</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3"/>
                  </a:ext>
                </a:extLst>
              </a:tr>
              <a:tr h="370840">
                <a:tc>
                  <a:txBody>
                    <a:bodyPr/>
                    <a:lstStyle/>
                    <a:p>
                      <a:r>
                        <a:rPr lang="ru-RU" sz="2000" dirty="0"/>
                        <a:t>свыше 60 секунд </a:t>
                      </a:r>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2000" dirty="0"/>
                        <a:t>отлично</a:t>
                      </a:r>
                      <a:endParaRPr lang="ru-RU" sz="2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3988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457200"/>
            <a:ext cx="3830960" cy="1243608"/>
          </a:xfrm>
          <a:solidFill>
            <a:schemeClr val="bg2">
              <a:lumMod val="40000"/>
              <a:lumOff val="60000"/>
            </a:schemeClr>
          </a:solidFill>
        </p:spPr>
        <p:txBody>
          <a:bodyPr/>
          <a:lstStyle/>
          <a:p>
            <a:r>
              <a:rPr lang="ru-RU" sz="2800" b="1" dirty="0">
                <a:solidFill>
                  <a:schemeClr val="tx1"/>
                </a:solidFill>
              </a:rPr>
              <a:t>Предварительное упражнение </a:t>
            </a:r>
          </a:p>
        </p:txBody>
      </p:sp>
      <p:sp>
        <p:nvSpPr>
          <p:cNvPr id="3" name="Объект 2"/>
          <p:cNvSpPr>
            <a:spLocks noGrp="1"/>
          </p:cNvSpPr>
          <p:nvPr>
            <p:ph idx="1"/>
          </p:nvPr>
        </p:nvSpPr>
        <p:spPr>
          <a:xfrm>
            <a:off x="3050419" y="1979063"/>
            <a:ext cx="5904656" cy="4721721"/>
          </a:xfrm>
          <a:solidFill>
            <a:schemeClr val="bg2">
              <a:lumMod val="40000"/>
              <a:lumOff val="60000"/>
            </a:schemeClr>
          </a:solidFill>
        </p:spPr>
        <p:txBody>
          <a:bodyPr>
            <a:normAutofit fontScale="70000" lnSpcReduction="20000"/>
          </a:bodyPr>
          <a:lstStyle/>
          <a:p>
            <a:r>
              <a:rPr lang="ru-RU" dirty="0">
                <a:latin typeface="Times New Roman" panose="02020603050405020304" pitchFamily="18" charset="0"/>
                <a:cs typeface="Times New Roman" panose="02020603050405020304" pitchFamily="18" charset="0"/>
              </a:rPr>
              <a:t>Присядьте на край стула с ровной спинкой. </a:t>
            </a:r>
          </a:p>
          <a:p>
            <a:r>
              <a:rPr lang="ru-RU" dirty="0">
                <a:latin typeface="Times New Roman" panose="02020603050405020304" pitchFamily="18" charset="0"/>
                <a:cs typeface="Times New Roman" panose="02020603050405020304" pitchFamily="18" charset="0"/>
              </a:rPr>
              <a:t>Руки положите на колени, полностью расслабьте диафрагму. </a:t>
            </a:r>
          </a:p>
          <a:p>
            <a:r>
              <a:rPr lang="ru-RU" dirty="0">
                <a:latin typeface="Times New Roman" panose="02020603050405020304" pitchFamily="18" charset="0"/>
                <a:cs typeface="Times New Roman" panose="02020603050405020304" pitchFamily="18" charset="0"/>
              </a:rPr>
              <a:t>Взгляд направьте немного выше уровня глаз. </a:t>
            </a:r>
          </a:p>
          <a:p>
            <a:r>
              <a:rPr lang="ru-RU" dirty="0">
                <a:latin typeface="Times New Roman" panose="02020603050405020304" pitchFamily="18" charset="0"/>
                <a:cs typeface="Times New Roman" panose="02020603050405020304" pitchFamily="18" charset="0"/>
              </a:rPr>
              <a:t>Поверхностно и бесшумно вдыхайте и выдыхайте носом. </a:t>
            </a:r>
          </a:p>
          <a:p>
            <a:r>
              <a:rPr lang="ru-RU" dirty="0">
                <a:latin typeface="Times New Roman" panose="02020603050405020304" pitchFamily="18" charset="0"/>
                <a:cs typeface="Times New Roman" panose="02020603050405020304" pitchFamily="18" charset="0"/>
              </a:rPr>
              <a:t>Вскоре вы начнете ощущать недостаток воздуха. Важно продержаться 10 – 15 минут. Если чувствуете острую необходимость увеличить глубину вдоха, сделайте это один раз. </a:t>
            </a:r>
          </a:p>
          <a:p>
            <a:r>
              <a:rPr lang="ru-RU" dirty="0">
                <a:latin typeface="Times New Roman" panose="02020603050405020304" pitchFamily="18" charset="0"/>
                <a:cs typeface="Times New Roman" panose="02020603050405020304" pitchFamily="18" charset="0"/>
              </a:rPr>
              <a:t>Расслабьте диафрагму и снова начинайте продолжайте дышать верхней частью грудного отдела. Если все сделано правильно, вы почувствуете прилив тепла, тело может покрыть испарина</a:t>
            </a:r>
            <a:endParaRPr lang="ru-RU" dirty="0"/>
          </a:p>
        </p:txBody>
      </p:sp>
      <p:pic>
        <p:nvPicPr>
          <p:cNvPr id="7170" name="Picture 2" descr="https://libmir.com/i/19/210619/_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52936"/>
            <a:ext cx="2857500" cy="385762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s://avatars.mds.yandex.net/get-zen_doc/3769362/pub_5f00b4e9382c316e9bbb7afd_5f00b72f7f5e4f1e5da6d1cd/scale_1200"/>
          <p:cNvPicPr>
            <a:picLocks noChangeAspect="1" noChangeArrowheads="1"/>
          </p:cNvPicPr>
          <p:nvPr/>
        </p:nvPicPr>
        <p:blipFill rotWithShape="1">
          <a:blip r:embed="rId3">
            <a:extLst>
              <a:ext uri="{28A0092B-C50C-407E-A947-70E740481C1C}">
                <a14:useLocalDpi xmlns:a14="http://schemas.microsoft.com/office/drawing/2010/main" val="0"/>
              </a:ext>
            </a:extLst>
          </a:blip>
          <a:srcRect t="17103" b="11918"/>
          <a:stretch/>
        </p:blipFill>
        <p:spPr bwMode="auto">
          <a:xfrm>
            <a:off x="4499992" y="365"/>
            <a:ext cx="4481209" cy="172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5470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882" y="116632"/>
            <a:ext cx="7704856" cy="1656184"/>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ru-RU" b="1" dirty="0">
                <a:solidFill>
                  <a:schemeClr val="tx1"/>
                </a:solidFill>
              </a:rPr>
              <a:t>Стандартная дыхательная гимнастика по методу Бутейко:</a:t>
            </a:r>
            <a:endParaRPr lang="ru-RU" dirty="0">
              <a:solidFill>
                <a:schemeClr val="tx1"/>
              </a:solidFill>
            </a:endParaRPr>
          </a:p>
        </p:txBody>
      </p:sp>
      <p:sp>
        <p:nvSpPr>
          <p:cNvPr id="3" name="Объект 2"/>
          <p:cNvSpPr>
            <a:spLocks noGrp="1"/>
          </p:cNvSpPr>
          <p:nvPr>
            <p:ph idx="1"/>
          </p:nvPr>
        </p:nvSpPr>
        <p:spPr>
          <a:xfrm>
            <a:off x="914400" y="2132856"/>
            <a:ext cx="7315200" cy="2095872"/>
          </a:xfrm>
        </p:spPr>
        <p:txBody>
          <a:bodyPr/>
          <a:lstStyle/>
          <a:p>
            <a:r>
              <a:rPr lang="ru-RU" dirty="0">
                <a:latin typeface="Times New Roman" panose="02020603050405020304" pitchFamily="18" charset="0"/>
                <a:cs typeface="Times New Roman" panose="02020603050405020304" pitchFamily="18" charset="0"/>
              </a:rPr>
              <a:t>Вдох — 2 секунды.</a:t>
            </a:r>
          </a:p>
          <a:p>
            <a:r>
              <a:rPr lang="ru-RU" dirty="0">
                <a:latin typeface="Times New Roman" panose="02020603050405020304" pitchFamily="18" charset="0"/>
                <a:cs typeface="Times New Roman" panose="02020603050405020304" pitchFamily="18" charset="0"/>
              </a:rPr>
              <a:t>Выдох — 4 секунды.</a:t>
            </a:r>
          </a:p>
          <a:p>
            <a:r>
              <a:rPr lang="ru-RU" dirty="0">
                <a:latin typeface="Times New Roman" panose="02020603050405020304" pitchFamily="18" charset="0"/>
                <a:cs typeface="Times New Roman" panose="02020603050405020304" pitchFamily="18" charset="0"/>
              </a:rPr>
              <a:t>Задержка дыхания — 4 секунды.</a:t>
            </a:r>
          </a:p>
          <a:p>
            <a:endParaRPr lang="ru-RU" dirty="0"/>
          </a:p>
        </p:txBody>
      </p:sp>
      <p:pic>
        <p:nvPicPr>
          <p:cNvPr id="1026" name="Picture 2" descr="https://avatars.mds.yandex.net/get-zen_doc/60808/pub_5b42ee9174a36700a9e7b9a0_5b42eebeb4639600aac86d5a/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382701"/>
            <a:ext cx="6696744" cy="1865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00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457200"/>
            <a:ext cx="8079432" cy="715963"/>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sz="2800" b="1" dirty="0">
                <a:solidFill>
                  <a:schemeClr val="tx1"/>
                </a:solidFill>
              </a:rPr>
              <a:t>Б……………………….С </a:t>
            </a:r>
            <a:r>
              <a:rPr lang="ru-RU" sz="2800" dirty="0">
                <a:solidFill>
                  <a:schemeClr val="tx1"/>
                </a:solidFill>
              </a:rPr>
              <a:t>– </a:t>
            </a:r>
            <a:r>
              <a:rPr lang="ru-RU" sz="2800" b="1" dirty="0">
                <a:solidFill>
                  <a:schemeClr val="tx1"/>
                </a:solidFill>
              </a:rPr>
              <a:t>КОМПЛЕКС ДЫХАТЕЛЬНОЙ</a:t>
            </a:r>
            <a:br>
              <a:rPr lang="ru-RU" sz="2800" b="1" dirty="0">
                <a:solidFill>
                  <a:schemeClr val="tx1"/>
                </a:solidFill>
              </a:rPr>
            </a:br>
            <a:r>
              <a:rPr lang="ru-RU" sz="2800" b="1" dirty="0">
                <a:solidFill>
                  <a:schemeClr val="tx1"/>
                </a:solidFill>
              </a:rPr>
              <a:t>ГИМНАСТИКИ</a:t>
            </a:r>
            <a:endParaRPr lang="ru-RU" sz="2800" dirty="0">
              <a:solidFill>
                <a:schemeClr val="tx1"/>
              </a:solidFill>
            </a:endParaRPr>
          </a:p>
        </p:txBody>
      </p:sp>
      <p:pic>
        <p:nvPicPr>
          <p:cNvPr id="5" name="H89vZq2uyCA"/>
          <p:cNvPicPr>
            <a:picLocks noGrp="1" noRot="1" noChangeAspect="1"/>
          </p:cNvPicPr>
          <p:nvPr>
            <p:ph idx="1"/>
            <a:videoFile r:link="rId1"/>
          </p:nvPr>
        </p:nvPicPr>
        <p:blipFill>
          <a:blip r:embed="rId3"/>
          <a:stretch>
            <a:fillRect/>
          </a:stretch>
        </p:blipFill>
        <p:spPr>
          <a:xfrm>
            <a:off x="1475656" y="2204864"/>
            <a:ext cx="6078802" cy="3419326"/>
          </a:xfrm>
          <a:prstGeom prst="rect">
            <a:avLst/>
          </a:prstGeom>
        </p:spPr>
      </p:pic>
      <p:sp>
        <p:nvSpPr>
          <p:cNvPr id="4" name="Прямоугольник 3"/>
          <p:cNvSpPr/>
          <p:nvPr/>
        </p:nvSpPr>
        <p:spPr>
          <a:xfrm>
            <a:off x="2123729" y="6280732"/>
            <a:ext cx="4743868" cy="338554"/>
          </a:xfrm>
          <a:prstGeom prst="rect">
            <a:avLst/>
          </a:prstGeom>
          <a:solidFill>
            <a:schemeClr val="bg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r>
              <a:rPr lang="ru-RU" dirty="0">
                <a:solidFill>
                  <a:srgbClr val="000000"/>
                </a:solidFill>
                <a:latin typeface="Times New Roman" panose="02020603050405020304" pitchFamily="18" charset="0"/>
              </a:rPr>
              <a:t>Основная метода – аэробное дыхание и растяжка.</a:t>
            </a:r>
          </a:p>
        </p:txBody>
      </p:sp>
    </p:spTree>
    <p:extLst>
      <p:ext uri="{BB962C8B-B14F-4D97-AF65-F5344CB8AC3E}">
        <p14:creationId xmlns:p14="http://schemas.microsoft.com/office/powerpoint/2010/main" val="2009811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88640"/>
            <a:ext cx="7315200" cy="1210725"/>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a:solidFill>
                  <a:schemeClr val="tx1"/>
                </a:solidFill>
              </a:rPr>
              <a:t>Дыхательная гимнастика при </a:t>
            </a:r>
            <a:r>
              <a:rPr lang="ru-RU" b="1" dirty="0" err="1">
                <a:solidFill>
                  <a:schemeClr val="tx1"/>
                </a:solidFill>
              </a:rPr>
              <a:t>ковиде</a:t>
            </a:r>
            <a:r>
              <a:rPr lang="ru-RU" b="1" dirty="0">
                <a:solidFill>
                  <a:schemeClr val="tx1"/>
                </a:solidFill>
              </a:rPr>
              <a:t> </a:t>
            </a:r>
          </a:p>
        </p:txBody>
      </p:sp>
      <p:sp>
        <p:nvSpPr>
          <p:cNvPr id="3" name="Объект 2"/>
          <p:cNvSpPr>
            <a:spLocks noGrp="1"/>
          </p:cNvSpPr>
          <p:nvPr>
            <p:ph idx="1"/>
          </p:nvPr>
        </p:nvSpPr>
        <p:spPr>
          <a:xfrm>
            <a:off x="457200" y="1988840"/>
            <a:ext cx="8003232" cy="4485112"/>
          </a:xfrm>
          <a:solidFill>
            <a:schemeClr val="bg2">
              <a:lumMod val="40000"/>
              <a:lumOff val="60000"/>
            </a:schemeClr>
          </a:solidFill>
        </p:spPr>
        <p:txBody>
          <a:bodyPr>
            <a:normAutofit/>
          </a:bodyPr>
          <a:lstStyle/>
          <a:p>
            <a:pPr algn="ctr"/>
            <a:r>
              <a:rPr lang="ru-RU" sz="2200" dirty="0">
                <a:latin typeface="Times New Roman" panose="02020603050405020304" pitchFamily="18" charset="0"/>
                <a:cs typeface="Times New Roman" panose="02020603050405020304" pitchFamily="18" charset="0"/>
              </a:rPr>
              <a:t>Упражнения помогают справиться с основной проблемой </a:t>
            </a:r>
            <a:r>
              <a:rPr lang="ru-RU" sz="2200" dirty="0" err="1">
                <a:latin typeface="Times New Roman" panose="02020603050405020304" pitchFamily="18" charset="0"/>
                <a:cs typeface="Times New Roman" panose="02020603050405020304" pitchFamily="18" charset="0"/>
              </a:rPr>
              <a:t>коронавируса</a:t>
            </a:r>
            <a:r>
              <a:rPr lang="ru-RU" sz="2200" dirty="0">
                <a:latin typeface="Times New Roman" panose="02020603050405020304" pitchFamily="18" charset="0"/>
                <a:cs typeface="Times New Roman" panose="02020603050405020304" pitchFamily="18" charset="0"/>
              </a:rPr>
              <a:t> — снижением сатурации (насыщения крови кислородом), которая и вызывает у человека мучительную одышку, ощущение нехватки воздуха, слабость и головокружение.</a:t>
            </a:r>
          </a:p>
          <a:p>
            <a:pPr algn="ctr"/>
            <a:r>
              <a:rPr lang="ru-RU" sz="2200" dirty="0">
                <a:latin typeface="Times New Roman" panose="02020603050405020304" pitchFamily="18" charset="0"/>
                <a:cs typeface="Times New Roman" panose="02020603050405020304" pitchFamily="18" charset="0"/>
              </a:rPr>
              <a:t>Лечебные упражнения важны для предупреждения фиброзных изменений (рубцевания) легочной ткани, что часто наблюдается при новом </a:t>
            </a:r>
            <a:r>
              <a:rPr lang="ru-RU" sz="2200" dirty="0" err="1">
                <a:latin typeface="Times New Roman" panose="02020603050405020304" pitchFamily="18" charset="0"/>
                <a:cs typeface="Times New Roman" panose="02020603050405020304" pitchFamily="18" charset="0"/>
              </a:rPr>
              <a:t>coronavirus</a:t>
            </a:r>
            <a:r>
              <a:rPr lang="ru-RU" sz="2200" dirty="0">
                <a:latin typeface="Times New Roman" panose="02020603050405020304" pitchFamily="18" charset="0"/>
                <a:cs typeface="Times New Roman" panose="02020603050405020304" pitchFamily="18" charset="0"/>
              </a:rPr>
              <a:t>. Медикаменты для борьбы с этой проблемой недостаточно эффективны, поэтому дыхательные комплексы являются главной профилактической мерой.</a:t>
            </a:r>
          </a:p>
          <a:p>
            <a:endParaRPr lang="ru-RU" dirty="0"/>
          </a:p>
        </p:txBody>
      </p:sp>
      <p:pic>
        <p:nvPicPr>
          <p:cNvPr id="1026" name="Picture 2" descr="https://samozdrav.ru/blog/wp-content/uploads/2017/04/00_to_use_a_breathing_simulator_with_emphysem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5772662"/>
            <a:ext cx="2479746" cy="1085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594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7300664" cy="1173163"/>
          </a:xfrm>
          <a:solidFill>
            <a:schemeClr val="bg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ru-RU" b="1" dirty="0">
                <a:solidFill>
                  <a:schemeClr val="tx1"/>
                </a:solidFill>
              </a:rPr>
              <a:t>Противопоказания к дыхательной гимнастике</a:t>
            </a:r>
          </a:p>
        </p:txBody>
      </p:sp>
      <p:sp>
        <p:nvSpPr>
          <p:cNvPr id="3" name="Объект 2"/>
          <p:cNvSpPr>
            <a:spLocks noGrp="1"/>
          </p:cNvSpPr>
          <p:nvPr>
            <p:ph idx="1"/>
          </p:nvPr>
        </p:nvSpPr>
        <p:spPr>
          <a:solidFill>
            <a:schemeClr val="bg2">
              <a:lumMod val="40000"/>
              <a:lumOff val="60000"/>
            </a:schemeClr>
          </a:solidFill>
        </p:spPr>
        <p:txBody>
          <a:bodyPr>
            <a:normAutofit fontScale="85000" lnSpcReduction="20000"/>
          </a:bodyPr>
          <a:lstStyle/>
          <a:p>
            <a:pPr marL="0" indent="0">
              <a:buNone/>
            </a:pPr>
            <a:r>
              <a:rPr lang="ru-RU" u="sng" dirty="0">
                <a:effectLst>
                  <a:outerShdw blurRad="38100" dist="38100" dir="2700000" algn="tl">
                    <a:srgbClr val="000000">
                      <a:alpha val="43137"/>
                    </a:srgbClr>
                  </a:outerShdw>
                </a:effectLst>
              </a:rPr>
              <a:t>Упражнения запрещено проводить, если у больного </a:t>
            </a:r>
            <a:r>
              <a:rPr lang="ru-RU" u="sng" dirty="0" err="1">
                <a:effectLst>
                  <a:outerShdw blurRad="38100" dist="38100" dir="2700000" algn="tl">
                    <a:srgbClr val="000000">
                      <a:alpha val="43137"/>
                    </a:srgbClr>
                  </a:outerShdw>
                </a:effectLst>
              </a:rPr>
              <a:t>коронавирусом</a:t>
            </a:r>
            <a:r>
              <a:rPr lang="ru-RU" u="sng" dirty="0">
                <a:effectLst>
                  <a:outerShdw blurRad="38100" dist="38100" dir="2700000" algn="tl">
                    <a:srgbClr val="000000">
                      <a:alpha val="43137"/>
                    </a:srgbClr>
                  </a:outerShdw>
                </a:effectLst>
              </a:rPr>
              <a:t>:</a:t>
            </a:r>
          </a:p>
          <a:p>
            <a:r>
              <a:rPr lang="ru-RU" dirty="0">
                <a:latin typeface="Times New Roman" panose="02020603050405020304" pitchFamily="18" charset="0"/>
                <a:cs typeface="Times New Roman" panose="02020603050405020304" pitchFamily="18" charset="0"/>
              </a:rPr>
              <a:t>высокое артериальное давление и склонность к гипертоническим кризам;</a:t>
            </a:r>
          </a:p>
          <a:p>
            <a:r>
              <a:rPr lang="ru-RU" dirty="0">
                <a:latin typeface="Times New Roman" panose="02020603050405020304" pitchFamily="18" charset="0"/>
                <a:cs typeface="Times New Roman" panose="02020603050405020304" pitchFamily="18" charset="0"/>
              </a:rPr>
              <a:t>тяжелая форма миопии, резко повышенное внутриглазное давление;</a:t>
            </a:r>
          </a:p>
          <a:p>
            <a:r>
              <a:rPr lang="ru-RU" dirty="0">
                <a:latin typeface="Times New Roman" panose="02020603050405020304" pitchFamily="18" charset="0"/>
                <a:cs typeface="Times New Roman" panose="02020603050405020304" pitchFamily="18" charset="0"/>
              </a:rPr>
              <a:t>в анамнезе перенесенный инфаркт в течение последних 6 месяцев;</a:t>
            </a:r>
          </a:p>
          <a:p>
            <a:r>
              <a:rPr lang="ru-RU" dirty="0">
                <a:latin typeface="Times New Roman" panose="02020603050405020304" pitchFamily="18" charset="0"/>
                <a:cs typeface="Times New Roman" panose="02020603050405020304" pitchFamily="18" charset="0"/>
              </a:rPr>
              <a:t>острые невриты, миозиты и радикулиты, которые мешают полноценным движениям грудной клетки.</a:t>
            </a:r>
          </a:p>
          <a:p>
            <a:endParaRPr lang="ru-RU" dirty="0"/>
          </a:p>
        </p:txBody>
      </p:sp>
    </p:spTree>
    <p:extLst>
      <p:ext uri="{BB962C8B-B14F-4D97-AF65-F5344CB8AC3E}">
        <p14:creationId xmlns:p14="http://schemas.microsoft.com/office/powerpoint/2010/main" val="3606095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rticle-image-ix.nikkei.com/https%3A%2F%2Fimgix-proxy.n8s.jp%2FDSXZZO9904360030032016000000.jpg?auto=format%2Ccompress&amp;bg=ffffff&amp;ch=Width%2CDPR&amp;dpr=2&amp;fit=fill&amp;h=428&amp;ixlib=php-1.2.1&amp;w=813&amp;s=30c93cc10657342e28544d1a08277c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998474"/>
            <a:ext cx="4230672" cy="222721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179512" y="260648"/>
            <a:ext cx="6696744" cy="1224136"/>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a:solidFill>
                  <a:schemeClr val="tx1"/>
                </a:solidFill>
                <a:latin typeface="Times New Roman" panose="02020603050405020304" pitchFamily="18" charset="0"/>
                <a:cs typeface="Times New Roman" panose="02020603050405020304" pitchFamily="18" charset="0"/>
              </a:rPr>
              <a:t>Определение дыхательной гимнастики</a:t>
            </a:r>
          </a:p>
        </p:txBody>
      </p:sp>
      <p:sp>
        <p:nvSpPr>
          <p:cNvPr id="3" name="Объект 2"/>
          <p:cNvSpPr>
            <a:spLocks noGrp="1"/>
          </p:cNvSpPr>
          <p:nvPr>
            <p:ph idx="1"/>
          </p:nvPr>
        </p:nvSpPr>
        <p:spPr>
          <a:xfrm>
            <a:off x="251520" y="1988840"/>
            <a:ext cx="5256584" cy="4531473"/>
          </a:xfrm>
          <a:solidFill>
            <a:schemeClr val="bg2">
              <a:lumMod val="40000"/>
              <a:lumOff val="60000"/>
            </a:schemeClr>
          </a:solidFill>
        </p:spPr>
        <p:txBody>
          <a:bodyPr anchor="ctr">
            <a:noAutofit/>
          </a:bodyPr>
          <a:lstStyle/>
          <a:p>
            <a:pPr marL="0" indent="0" algn="ctr">
              <a:buNone/>
            </a:pPr>
            <a:r>
              <a:rPr lang="ru-RU" sz="2500" dirty="0">
                <a:latin typeface="Times New Roman" panose="02020603050405020304" pitchFamily="18" charset="0"/>
                <a:cs typeface="Times New Roman" panose="02020603050405020304" pitchFamily="18" charset="0"/>
              </a:rPr>
              <a:t>Это определенная последовательность дыхательных упражнений. При ее помощи лечатся заболевания бронхов, легких, а также упрочняется костно-связочная система. Улучшается общее состояние: повышается активность и концентрация, сон становится легким, а физические показатели лучше. </a:t>
            </a:r>
          </a:p>
        </p:txBody>
      </p:sp>
    </p:spTree>
    <p:extLst>
      <p:ext uri="{BB962C8B-B14F-4D97-AF65-F5344CB8AC3E}">
        <p14:creationId xmlns:p14="http://schemas.microsoft.com/office/powerpoint/2010/main" val="1513816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88640"/>
            <a:ext cx="5991200" cy="1440160"/>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a:solidFill>
                  <a:schemeClr val="tx1"/>
                </a:solidFill>
                <a:latin typeface="Times New Roman" panose="02020603050405020304" pitchFamily="18" charset="0"/>
                <a:cs typeface="Times New Roman" panose="02020603050405020304" pitchFamily="18" charset="0"/>
              </a:rPr>
              <a:t>Виды дыхательной гимнастики</a:t>
            </a:r>
            <a:endParaRPr lang="ru-RU" dirty="0">
              <a:solidFill>
                <a:schemeClr val="tx1"/>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1916832"/>
            <a:ext cx="4824536" cy="4760168"/>
          </a:xfrm>
          <a:solidFill>
            <a:schemeClr val="bg2">
              <a:lumMod val="40000"/>
              <a:lumOff val="60000"/>
            </a:schemeClr>
          </a:solidFill>
        </p:spPr>
        <p:txBody>
          <a:bodyPr/>
          <a:lstStyle/>
          <a:p>
            <a:pPr marL="0" indent="0" algn="ctr">
              <a:buNone/>
            </a:pPr>
            <a:r>
              <a:rPr lang="ru-RU" dirty="0">
                <a:latin typeface="Times New Roman" panose="02020603050405020304" pitchFamily="18" charset="0"/>
                <a:cs typeface="Times New Roman" panose="02020603050405020304" pitchFamily="18" charset="0"/>
              </a:rPr>
              <a:t>Существует множество видов дыхательной гимнастики, но все они работают по следующим принципам:</a:t>
            </a:r>
          </a:p>
          <a:p>
            <a:pPr algn="ctr"/>
            <a:r>
              <a:rPr lang="ru-RU" dirty="0">
                <a:latin typeface="Times New Roman" panose="02020603050405020304" pitchFamily="18" charset="0"/>
                <a:cs typeface="Times New Roman" panose="02020603050405020304" pitchFamily="18" charset="0"/>
              </a:rPr>
              <a:t>искусственное затруднение;</a:t>
            </a:r>
          </a:p>
          <a:p>
            <a:pPr algn="ctr"/>
            <a:r>
              <a:rPr lang="ru-RU" dirty="0">
                <a:latin typeface="Times New Roman" panose="02020603050405020304" pitchFamily="18" charset="0"/>
                <a:cs typeface="Times New Roman" panose="02020603050405020304" pitchFamily="18" charset="0"/>
              </a:rPr>
              <a:t>задержка дыхания;</a:t>
            </a:r>
          </a:p>
          <a:p>
            <a:pPr algn="ctr"/>
            <a:r>
              <a:rPr lang="ru-RU" dirty="0">
                <a:latin typeface="Times New Roman" panose="02020603050405020304" pitchFamily="18" charset="0"/>
                <a:cs typeface="Times New Roman" panose="02020603050405020304" pitchFamily="18" charset="0"/>
              </a:rPr>
              <a:t>замедление дыхания.</a:t>
            </a:r>
          </a:p>
        </p:txBody>
      </p:sp>
      <p:pic>
        <p:nvPicPr>
          <p:cNvPr id="2050" name="Picture 2" descr="https://avatars.mds.yandex.net/get-zen_doc/1897428/pub_5e832a7c5a232e3422b25fc2_5e83389af3df085a7f6d24fe/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2636912"/>
            <a:ext cx="3434926" cy="3117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916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188640"/>
            <a:ext cx="7431360" cy="1440160"/>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fontAlgn="auto"/>
            <a:r>
              <a:rPr lang="ru-RU" sz="3600" b="1" i="1" dirty="0">
                <a:solidFill>
                  <a:schemeClr val="tx1"/>
                </a:solidFill>
              </a:rPr>
              <a:t>ОБЩИЕ ПРИНЦИПЫ ДЫХАТЕЛЬНЫХ УПРАЖНЕНИЙ</a:t>
            </a:r>
            <a:endParaRPr lang="ru-RU" sz="3600" i="1" dirty="0">
              <a:solidFill>
                <a:schemeClr val="tx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953301513"/>
              </p:ext>
            </p:extLst>
          </p:nvPr>
        </p:nvGraphicFramePr>
        <p:xfrm>
          <a:off x="251520" y="1916832"/>
          <a:ext cx="8568952" cy="47601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4894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7704856" cy="1296144"/>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lgn="ctr"/>
            <a:r>
              <a:rPr lang="ru-RU" b="1" dirty="0">
                <a:solidFill>
                  <a:schemeClr val="tx1"/>
                </a:solidFill>
              </a:rPr>
              <a:t>Дыхательная гимнастика от давления и аритмии</a:t>
            </a:r>
            <a:endParaRPr lang="ru-RU" dirty="0">
              <a:solidFill>
                <a:schemeClr val="tx1"/>
              </a:solidFill>
            </a:endParaRPr>
          </a:p>
        </p:txBody>
      </p:sp>
      <p:pic>
        <p:nvPicPr>
          <p:cNvPr id="4" name="wEPxLzWN7lA"/>
          <p:cNvPicPr>
            <a:picLocks noGrp="1" noRot="1" noChangeAspect="1"/>
          </p:cNvPicPr>
          <p:nvPr>
            <p:ph idx="1"/>
            <a:videoFile r:link="rId1"/>
          </p:nvPr>
        </p:nvPicPr>
        <p:blipFill>
          <a:blip r:embed="rId3"/>
          <a:stretch>
            <a:fillRect/>
          </a:stretch>
        </p:blipFill>
        <p:spPr>
          <a:xfrm>
            <a:off x="193873" y="1988840"/>
            <a:ext cx="4735368" cy="2663645"/>
          </a:xfrm>
          <a:prstGeom prst="rect">
            <a:avLst/>
          </a:prstGeom>
        </p:spPr>
      </p:pic>
      <p:sp>
        <p:nvSpPr>
          <p:cNvPr id="5" name="Прямоугольник 4"/>
          <p:cNvSpPr/>
          <p:nvPr/>
        </p:nvSpPr>
        <p:spPr>
          <a:xfrm>
            <a:off x="4929241" y="1988840"/>
            <a:ext cx="4010175" cy="584775"/>
          </a:xfrm>
          <a:prstGeom prst="rect">
            <a:avLst/>
          </a:prstGeom>
          <a:solidFill>
            <a:schemeClr val="bg2">
              <a:lumMod val="40000"/>
              <a:lumOff val="60000"/>
            </a:schemeClr>
          </a:solidFill>
        </p:spPr>
        <p:txBody>
          <a:bodyPr wrap="square">
            <a:spAutoFit/>
          </a:bodyPr>
          <a:lstStyle/>
          <a:p>
            <a:r>
              <a:rPr lang="ru-RU" b="1" dirty="0"/>
              <a:t>Дыхательное упражнение № 1: глубокое брюшное дыхание</a:t>
            </a:r>
          </a:p>
        </p:txBody>
      </p:sp>
      <p:sp>
        <p:nvSpPr>
          <p:cNvPr id="6" name="Прямоугольник 5"/>
          <p:cNvSpPr/>
          <p:nvPr/>
        </p:nvSpPr>
        <p:spPr>
          <a:xfrm>
            <a:off x="4916178" y="3190973"/>
            <a:ext cx="4007376" cy="584775"/>
          </a:xfrm>
          <a:prstGeom prst="rect">
            <a:avLst/>
          </a:prstGeom>
          <a:solidFill>
            <a:schemeClr val="bg2">
              <a:lumMod val="40000"/>
              <a:lumOff val="60000"/>
            </a:schemeClr>
          </a:solidFill>
        </p:spPr>
        <p:txBody>
          <a:bodyPr wrap="square">
            <a:spAutoFit/>
          </a:bodyPr>
          <a:lstStyle/>
          <a:p>
            <a:r>
              <a:rPr lang="ru-RU" b="1" dirty="0"/>
              <a:t>Дыхательное упражнение № 2: замедление выдоха</a:t>
            </a:r>
          </a:p>
        </p:txBody>
      </p:sp>
      <p:sp>
        <p:nvSpPr>
          <p:cNvPr id="7" name="Прямоугольник 6"/>
          <p:cNvSpPr/>
          <p:nvPr/>
        </p:nvSpPr>
        <p:spPr>
          <a:xfrm>
            <a:off x="4893623" y="4268202"/>
            <a:ext cx="4162103" cy="584775"/>
          </a:xfrm>
          <a:prstGeom prst="rect">
            <a:avLst/>
          </a:prstGeom>
          <a:solidFill>
            <a:schemeClr val="bg2">
              <a:lumMod val="40000"/>
              <a:lumOff val="60000"/>
            </a:schemeClr>
          </a:solidFill>
        </p:spPr>
        <p:txBody>
          <a:bodyPr wrap="square">
            <a:spAutoFit/>
          </a:bodyPr>
          <a:lstStyle/>
          <a:p>
            <a:r>
              <a:rPr lang="ru-RU" b="1" dirty="0"/>
              <a:t>Дыхательное упражнение № 3: замедление дыхания на выдохе</a:t>
            </a:r>
          </a:p>
        </p:txBody>
      </p:sp>
      <p:sp>
        <p:nvSpPr>
          <p:cNvPr id="8" name="Прямоугольник 7"/>
          <p:cNvSpPr/>
          <p:nvPr/>
        </p:nvSpPr>
        <p:spPr>
          <a:xfrm>
            <a:off x="193873" y="5008324"/>
            <a:ext cx="4572000" cy="830997"/>
          </a:xfrm>
          <a:prstGeom prst="rect">
            <a:avLst/>
          </a:prstGeom>
          <a:solidFill>
            <a:schemeClr val="bg2">
              <a:lumMod val="40000"/>
              <a:lumOff val="60000"/>
            </a:schemeClr>
          </a:solidFill>
        </p:spPr>
        <p:txBody>
          <a:bodyPr>
            <a:spAutoFit/>
          </a:bodyPr>
          <a:lstStyle/>
          <a:p>
            <a:r>
              <a:rPr lang="ru-RU" dirty="0"/>
              <a:t>Глава из книги «Быть здоровым в нашей стране»</a:t>
            </a:r>
          </a:p>
          <a:p>
            <a:r>
              <a:rPr lang="ru-RU" dirty="0"/>
              <a:t>Автор — доктор Павел Евдокименко. </a:t>
            </a:r>
          </a:p>
        </p:txBody>
      </p:sp>
    </p:spTree>
    <p:extLst>
      <p:ext uri="{BB962C8B-B14F-4D97-AF65-F5344CB8AC3E}">
        <p14:creationId xmlns:p14="http://schemas.microsoft.com/office/powerpoint/2010/main" val="15698545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7560840" cy="1027584"/>
          </a:xfrm>
          <a:solidFill>
            <a:schemeClr val="bg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ru-RU" sz="4000" dirty="0">
                <a:solidFill>
                  <a:schemeClr val="tx1"/>
                </a:solidFill>
              </a:rPr>
              <a:t>Дыхательная гимнастика по А.Н. Стрельниковой способна: </a:t>
            </a:r>
          </a:p>
        </p:txBody>
      </p:sp>
      <p:graphicFrame>
        <p:nvGraphicFramePr>
          <p:cNvPr id="4" name="Объект 3"/>
          <p:cNvGraphicFramePr>
            <a:graphicFrameLocks noGrp="1"/>
          </p:cNvGraphicFramePr>
          <p:nvPr>
            <p:ph idx="1"/>
            <p:extLst>
              <p:ext uri="{D42A27DB-BD31-4B8C-83A1-F6EECF244321}">
                <p14:modId xmlns:p14="http://schemas.microsoft.com/office/powerpoint/2010/main" val="1509349491"/>
              </p:ext>
            </p:extLst>
          </p:nvPr>
        </p:nvGraphicFramePr>
        <p:xfrm>
          <a:off x="611560" y="1988840"/>
          <a:ext cx="7618040" cy="4259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285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7272808" cy="1027584"/>
          </a:xfrm>
          <a:solidFill>
            <a:schemeClr val="bg2">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a:r>
              <a:rPr lang="ru-RU" sz="4000" dirty="0">
                <a:solidFill>
                  <a:schemeClr val="tx1"/>
                </a:solidFill>
              </a:rPr>
              <a:t>Гимнастические упражнения помогают:</a:t>
            </a:r>
          </a:p>
        </p:txBody>
      </p:sp>
      <p:graphicFrame>
        <p:nvGraphicFramePr>
          <p:cNvPr id="4" name="Объект 3"/>
          <p:cNvGraphicFramePr>
            <a:graphicFrameLocks noGrp="1"/>
          </p:cNvGraphicFramePr>
          <p:nvPr>
            <p:ph idx="1"/>
            <p:extLst>
              <p:ext uri="{D42A27DB-BD31-4B8C-83A1-F6EECF244321}">
                <p14:modId xmlns:p14="http://schemas.microsoft.com/office/powerpoint/2010/main" val="2282011311"/>
              </p:ext>
            </p:extLst>
          </p:nvPr>
        </p:nvGraphicFramePr>
        <p:xfrm>
          <a:off x="611560" y="1988840"/>
          <a:ext cx="7618040" cy="4259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94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7300664" cy="1296144"/>
          </a:xfrm>
          <a:solidFill>
            <a:schemeClr val="bg2">
              <a:lumMod val="40000"/>
              <a:lumOff val="6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0000"/>
          </a:bodyPr>
          <a:lstStyle/>
          <a:p>
            <a:pPr algn="ctr"/>
            <a:r>
              <a:rPr lang="ru-RU" b="1" dirty="0">
                <a:solidFill>
                  <a:schemeClr val="tx1"/>
                </a:solidFill>
              </a:rPr>
              <a:t>Дыхательная гимнастика А.Н. Стрельниковой</a:t>
            </a:r>
            <a:endParaRPr lang="ru-RU" dirty="0">
              <a:solidFill>
                <a:schemeClr val="tx1"/>
              </a:solidFill>
            </a:endParaRPr>
          </a:p>
        </p:txBody>
      </p:sp>
      <p:sp>
        <p:nvSpPr>
          <p:cNvPr id="3" name="Объект 2"/>
          <p:cNvSpPr>
            <a:spLocks noGrp="1"/>
          </p:cNvSpPr>
          <p:nvPr>
            <p:ph idx="1"/>
          </p:nvPr>
        </p:nvSpPr>
        <p:spPr>
          <a:xfrm>
            <a:off x="611560" y="1700808"/>
            <a:ext cx="7992888" cy="3384376"/>
          </a:xfrm>
        </p:spPr>
        <p:txBody>
          <a:bodyPr/>
          <a:lstStyle/>
          <a:p>
            <a:pPr marL="0" indent="0" algn="ctr">
              <a:buNone/>
            </a:pPr>
            <a:r>
              <a:rPr lang="ru-RU" b="1" dirty="0">
                <a:latin typeface="Times New Roman" panose="02020603050405020304" pitchFamily="18" charset="0"/>
                <a:cs typeface="Times New Roman" panose="02020603050405020304" pitchFamily="18" charset="0"/>
              </a:rPr>
              <a:t>Суть методики А.Н. Стрельниковой</a:t>
            </a:r>
            <a:r>
              <a:rPr lang="ru-RU" dirty="0">
                <a:latin typeface="Times New Roman" panose="02020603050405020304" pitchFamily="18" charset="0"/>
                <a:cs typeface="Times New Roman" panose="02020603050405020304" pitchFamily="18" charset="0"/>
              </a:rPr>
              <a:t> — в ежесекундном резком вдохе через нос, который сопровождается рядом упражнений. Такой вдох должен быть активным, сильным и шумным — «нюханье воздуха». Выдох — незаметный, происходит сам по себе.</a:t>
            </a:r>
          </a:p>
        </p:txBody>
      </p:sp>
      <p:pic>
        <p:nvPicPr>
          <p:cNvPr id="1026" name="Picture 2" descr="Дыхательная гимнастика Стрельниковой"/>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5085184"/>
            <a:ext cx="5431963" cy="1686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01155"/>
      </p:ext>
    </p:extLst>
  </p:cSld>
  <p:clrMapOvr>
    <a:masterClrMapping/>
  </p:clrMapOvr>
</p:sld>
</file>

<file path=ppt/theme/theme1.xml><?xml version="1.0" encoding="utf-8"?>
<a:theme xmlns:a="http://schemas.openxmlformats.org/drawingml/2006/main" name="powerpoint-template">
  <a:themeElements>
    <a:clrScheme name="powerpoint-template 13">
      <a:dk1>
        <a:srgbClr val="4D4D4D"/>
      </a:dk1>
      <a:lt1>
        <a:srgbClr val="FFFFFF"/>
      </a:lt1>
      <a:dk2>
        <a:srgbClr val="4D4D4D"/>
      </a:dk2>
      <a:lt2>
        <a:srgbClr val="F4EE00"/>
      </a:lt2>
      <a:accent1>
        <a:srgbClr val="6BC4FF"/>
      </a:accent1>
      <a:accent2>
        <a:srgbClr val="DDB72C"/>
      </a:accent2>
      <a:accent3>
        <a:srgbClr val="FFFFFF"/>
      </a:accent3>
      <a:accent4>
        <a:srgbClr val="404040"/>
      </a:accent4>
      <a:accent5>
        <a:srgbClr val="BADEFF"/>
      </a:accent5>
      <a:accent6>
        <a:srgbClr val="C8A627"/>
      </a:accent6>
      <a:hlink>
        <a:srgbClr val="0091FF"/>
      </a:hlink>
      <a:folHlink>
        <a:srgbClr val="DDDDDD"/>
      </a:folHlink>
    </a:clrScheme>
    <a:fontScheme name="powerpoint-template">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2500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25000" smtClean="0">
            <a:ln>
              <a:noFill/>
            </a:ln>
            <a:solidFill>
              <a:schemeClr val="tx1"/>
            </a:solidFill>
            <a:effectLst/>
            <a:latin typeface="Arial" panose="020B0604020202020204" pitchFamily="34" charset="0"/>
          </a:defRPr>
        </a:defPPr>
      </a:lstStyle>
    </a:lnDef>
  </a:objectDefaults>
  <a:extraClrSchemeLst>
    <a:extraClrScheme>
      <a:clrScheme name="powerpoint-template 1">
        <a:dk1>
          <a:srgbClr val="4D4D4D"/>
        </a:dk1>
        <a:lt1>
          <a:srgbClr val="FFFFFF"/>
        </a:lt1>
        <a:dk2>
          <a:srgbClr val="4D4D4D"/>
        </a:dk2>
        <a:lt2>
          <a:srgbClr val="80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2">
        <a:dk1>
          <a:srgbClr val="4D4D4D"/>
        </a:dk1>
        <a:lt1>
          <a:srgbClr val="FFFFFF"/>
        </a:lt1>
        <a:dk2>
          <a:srgbClr val="4D4D4D"/>
        </a:dk2>
        <a:lt2>
          <a:srgbClr val="B92B2B"/>
        </a:lt2>
        <a:accent1>
          <a:srgbClr val="0095B7"/>
        </a:accent1>
        <a:accent2>
          <a:srgbClr val="FAAC8F"/>
        </a:accent2>
        <a:accent3>
          <a:srgbClr val="FFFFFF"/>
        </a:accent3>
        <a:accent4>
          <a:srgbClr val="404040"/>
        </a:accent4>
        <a:accent5>
          <a:srgbClr val="AAC8D8"/>
        </a:accent5>
        <a:accent6>
          <a:srgbClr val="E39B81"/>
        </a:accent6>
        <a:hlink>
          <a:srgbClr val="2D3289"/>
        </a:hlink>
        <a:folHlink>
          <a:srgbClr val="DDDDDD"/>
        </a:folHlink>
      </a:clrScheme>
      <a:clrMap bg1="lt1" tx1="dk1" bg2="lt2" tx2="dk2" accent1="accent1" accent2="accent2" accent3="accent3" accent4="accent4" accent5="accent5" accent6="accent6" hlink="hlink" folHlink="folHlink"/>
    </a:extraClrScheme>
    <a:extraClrScheme>
      <a:clrScheme name="powerpoint-template 3">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 4">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1FAAEF"/>
        </a:hlink>
        <a:folHlink>
          <a:srgbClr val="DDDDDD"/>
        </a:folHlink>
      </a:clrScheme>
      <a:clrMap bg1="lt1" tx1="dk1" bg2="lt2" tx2="dk2" accent1="accent1" accent2="accent2" accent3="accent3" accent4="accent4" accent5="accent5" accent6="accent6" hlink="hlink" folHlink="folHlink"/>
    </a:extraClrScheme>
    <a:extraClrScheme>
      <a:clrScheme name="powerpoint-template 5">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3BAEDB"/>
        </a:hlink>
        <a:folHlink>
          <a:srgbClr val="DDDDDD"/>
        </a:folHlink>
      </a:clrScheme>
      <a:clrMap bg1="lt1" tx1="dk1" bg2="lt2" tx2="dk2" accent1="accent1" accent2="accent2" accent3="accent3" accent4="accent4" accent5="accent5" accent6="accent6" hlink="hlink" folHlink="folHlink"/>
    </a:extraClrScheme>
    <a:extraClrScheme>
      <a:clrScheme name="powerpoint-template 6">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992E28"/>
        </a:hlink>
        <a:folHlink>
          <a:srgbClr val="DDDDDD"/>
        </a:folHlink>
      </a:clrScheme>
      <a:clrMap bg1="lt1" tx1="dk1" bg2="lt2" tx2="dk2" accent1="accent1" accent2="accent2" accent3="accent3" accent4="accent4" accent5="accent5" accent6="accent6" hlink="hlink" folHlink="folHlink"/>
    </a:extraClrScheme>
    <a:extraClrScheme>
      <a:clrScheme name="powerpoint-template 7">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B96203"/>
        </a:hlink>
        <a:folHlink>
          <a:srgbClr val="DDDDDD"/>
        </a:folHlink>
      </a:clrScheme>
      <a:clrMap bg1="lt1" tx1="dk1" bg2="lt2" tx2="dk2" accent1="accent1" accent2="accent2" accent3="accent3" accent4="accent4" accent5="accent5" accent6="accent6" hlink="hlink" folHlink="folHlink"/>
    </a:extraClrScheme>
    <a:extraClrScheme>
      <a:clrScheme name="powerpoint-template 8">
        <a:dk1>
          <a:srgbClr val="4D4D4D"/>
        </a:dk1>
        <a:lt1>
          <a:srgbClr val="FFFFFF"/>
        </a:lt1>
        <a:dk2>
          <a:srgbClr val="4D4D4D"/>
        </a:dk2>
        <a:lt2>
          <a:srgbClr val="1376BA"/>
        </a:lt2>
        <a:accent1>
          <a:srgbClr val="2091CB"/>
        </a:accent1>
        <a:accent2>
          <a:srgbClr val="2D76E4"/>
        </a:accent2>
        <a:accent3>
          <a:srgbClr val="FFFFFF"/>
        </a:accent3>
        <a:accent4>
          <a:srgbClr val="404040"/>
        </a:accent4>
        <a:accent5>
          <a:srgbClr val="ABC7E2"/>
        </a:accent5>
        <a:accent6>
          <a:srgbClr val="286ACF"/>
        </a:accent6>
        <a:hlink>
          <a:srgbClr val="813C8C"/>
        </a:hlink>
        <a:folHlink>
          <a:srgbClr val="DDDDDD"/>
        </a:folHlink>
      </a:clrScheme>
      <a:clrMap bg1="lt1" tx1="dk1" bg2="lt2" tx2="dk2" accent1="accent1" accent2="accent2" accent3="accent3" accent4="accent4" accent5="accent5" accent6="accent6" hlink="hlink" folHlink="folHlink"/>
    </a:extraClrScheme>
    <a:extraClrScheme>
      <a:clrScheme name="powerpoint-template 9">
        <a:dk1>
          <a:srgbClr val="4D4D4D"/>
        </a:dk1>
        <a:lt1>
          <a:srgbClr val="FFFFFF"/>
        </a:lt1>
        <a:dk2>
          <a:srgbClr val="4D4D4D"/>
        </a:dk2>
        <a:lt2>
          <a:srgbClr val="6BC4FF"/>
        </a:lt2>
        <a:accent1>
          <a:srgbClr val="F0C91D"/>
        </a:accent1>
        <a:accent2>
          <a:srgbClr val="4CD134"/>
        </a:accent2>
        <a:accent3>
          <a:srgbClr val="FFFFFF"/>
        </a:accent3>
        <a:accent4>
          <a:srgbClr val="404040"/>
        </a:accent4>
        <a:accent5>
          <a:srgbClr val="F6E1AB"/>
        </a:accent5>
        <a:accent6>
          <a:srgbClr val="44BD2E"/>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0">
        <a:dk1>
          <a:srgbClr val="4D4D4D"/>
        </a:dk1>
        <a:lt1>
          <a:srgbClr val="FFFFFF"/>
        </a:lt1>
        <a:dk2>
          <a:srgbClr val="4D4D4D"/>
        </a:dk2>
        <a:lt2>
          <a:srgbClr val="6BC4FF"/>
        </a:lt2>
        <a:accent1>
          <a:srgbClr val="F0C91D"/>
        </a:accent1>
        <a:accent2>
          <a:srgbClr val="DDCF15"/>
        </a:accent2>
        <a:accent3>
          <a:srgbClr val="FFFFFF"/>
        </a:accent3>
        <a:accent4>
          <a:srgbClr val="404040"/>
        </a:accent4>
        <a:accent5>
          <a:srgbClr val="F6E1AB"/>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1">
        <a:dk1>
          <a:srgbClr val="4D4D4D"/>
        </a:dk1>
        <a:lt1>
          <a:srgbClr val="FFFFFF"/>
        </a:lt1>
        <a:dk2>
          <a:srgbClr val="4D4D4D"/>
        </a:dk2>
        <a:lt2>
          <a:srgbClr val="C9CF15"/>
        </a:lt2>
        <a:accent1>
          <a:srgbClr val="6BC4FF"/>
        </a:accent1>
        <a:accent2>
          <a:srgbClr val="DDCF15"/>
        </a:accent2>
        <a:accent3>
          <a:srgbClr val="FFFFFF"/>
        </a:accent3>
        <a:accent4>
          <a:srgbClr val="404040"/>
        </a:accent4>
        <a:accent5>
          <a:srgbClr val="BADEFF"/>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2">
        <a:dk1>
          <a:srgbClr val="4D4D4D"/>
        </a:dk1>
        <a:lt1>
          <a:srgbClr val="FFFFFF"/>
        </a:lt1>
        <a:dk2>
          <a:srgbClr val="4D4D4D"/>
        </a:dk2>
        <a:lt2>
          <a:srgbClr val="F4EE00"/>
        </a:lt2>
        <a:accent1>
          <a:srgbClr val="6BC4FF"/>
        </a:accent1>
        <a:accent2>
          <a:srgbClr val="DDCF15"/>
        </a:accent2>
        <a:accent3>
          <a:srgbClr val="FFFFFF"/>
        </a:accent3>
        <a:accent4>
          <a:srgbClr val="404040"/>
        </a:accent4>
        <a:accent5>
          <a:srgbClr val="BADEFF"/>
        </a:accent5>
        <a:accent6>
          <a:srgbClr val="C8BB12"/>
        </a:accent6>
        <a:hlink>
          <a:srgbClr val="0091FF"/>
        </a:hlink>
        <a:folHlink>
          <a:srgbClr val="DDDDDD"/>
        </a:folHlink>
      </a:clrScheme>
      <a:clrMap bg1="lt1" tx1="dk1" bg2="lt2" tx2="dk2" accent1="accent1" accent2="accent2" accent3="accent3" accent4="accent4" accent5="accent5" accent6="accent6" hlink="hlink" folHlink="folHlink"/>
    </a:extraClrScheme>
    <a:extraClrScheme>
      <a:clrScheme name="powerpoint-template 13">
        <a:dk1>
          <a:srgbClr val="4D4D4D"/>
        </a:dk1>
        <a:lt1>
          <a:srgbClr val="FFFFFF"/>
        </a:lt1>
        <a:dk2>
          <a:srgbClr val="4D4D4D"/>
        </a:dk2>
        <a:lt2>
          <a:srgbClr val="F4EE00"/>
        </a:lt2>
        <a:accent1>
          <a:srgbClr val="6BC4FF"/>
        </a:accent1>
        <a:accent2>
          <a:srgbClr val="DDB72C"/>
        </a:accent2>
        <a:accent3>
          <a:srgbClr val="FFFFFF"/>
        </a:accent3>
        <a:accent4>
          <a:srgbClr val="404040"/>
        </a:accent4>
        <a:accent5>
          <a:srgbClr val="BADEFF"/>
        </a:accent5>
        <a:accent6>
          <a:srgbClr val="C8A627"/>
        </a:accent6>
        <a:hlink>
          <a:srgbClr val="0091FF"/>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802</TotalTime>
  <Words>1304</Words>
  <Application>Microsoft Office PowerPoint</Application>
  <PresentationFormat>Экран (4:3)</PresentationFormat>
  <Paragraphs>134</Paragraphs>
  <Slides>26</Slides>
  <Notes>0</Notes>
  <HiddenSlides>0</HiddenSlides>
  <MMClips>3</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Microsoft Sans Serif</vt:lpstr>
      <vt:lpstr>Times New Roman</vt:lpstr>
      <vt:lpstr>powerpoint-template</vt:lpstr>
      <vt:lpstr>Койкова Эльзара Имдатовна, кандидат педагогических наук, доцент ГПА(филиал) ФГА ОУ ВО «КФУ им. В.И. Вернадского» в г. Ялте</vt:lpstr>
      <vt:lpstr>Функциональная здоровьесберегающая грамотность </vt:lpstr>
      <vt:lpstr>Определение дыхательной гимнастики</vt:lpstr>
      <vt:lpstr>Виды дыхательной гимнастики</vt:lpstr>
      <vt:lpstr>ОБЩИЕ ПРИНЦИПЫ ДЫХАТЕЛЬНЫХ УПРАЖНЕНИЙ</vt:lpstr>
      <vt:lpstr>Дыхательная гимнастика от давления и аритмии</vt:lpstr>
      <vt:lpstr>Дыхательная гимнастика по А.Н. Стрельниковой способна: </vt:lpstr>
      <vt:lpstr>Гимнастические упражнения помогают:</vt:lpstr>
      <vt:lpstr>Дыхательная гимнастика А.Н. Стрельниковой</vt:lpstr>
      <vt:lpstr>11 видов приемов, выполняющиеся в любом порядке</vt:lpstr>
      <vt:lpstr>11 видов приемов, выполняющиеся в любом порядке</vt:lpstr>
      <vt:lpstr>Правила выполнения</vt:lpstr>
      <vt:lpstr>Правила выполнения </vt:lpstr>
      <vt:lpstr>Комплекс упражнений дыхательной гимнастики Стрельниковой</vt:lpstr>
      <vt:lpstr>Презентация PowerPoint</vt:lpstr>
      <vt:lpstr>Презентация PowerPoint</vt:lpstr>
      <vt:lpstr>Дыхательная гимнастика А.Н. Стрельниковой. Проводит доктор Михаил Николаевич Щетинин. Видео урок, 11 минут</vt:lpstr>
      <vt:lpstr>На что влияет?</vt:lpstr>
      <vt:lpstr>Дыхательная гимнастика К. Бутейко</vt:lpstr>
      <vt:lpstr>Показания для дыхательной гимнастики К. Бутейко </vt:lpstr>
      <vt:lpstr>Оценка своего состояния по К.Бутейко</vt:lpstr>
      <vt:lpstr>Предварительное упражнение </vt:lpstr>
      <vt:lpstr>Стандартная дыхательная гимнастика по методу Бутейко:</vt:lpstr>
      <vt:lpstr>Б……………………….С – КОМПЛЕКС ДЫХАТЕЛЬНОЙ ГИМНАСТИКИ</vt:lpstr>
      <vt:lpstr>Дыхательная гимнастика при ковиде </vt:lpstr>
      <vt:lpstr>Противопоказания к дыхательной гимнастике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Дыхательная гимнастика: виды, техника, в чем польза</dc:title>
  <dc:creator>Мартынова</dc:creator>
  <cp:lastModifiedBy>Admin</cp:lastModifiedBy>
  <cp:revision>69</cp:revision>
  <dcterms:created xsi:type="dcterms:W3CDTF">2021-01-30T10:37:18Z</dcterms:created>
  <dcterms:modified xsi:type="dcterms:W3CDTF">2023-11-30T06:55:46Z</dcterms:modified>
</cp:coreProperties>
</file>