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74" r:id="rId3"/>
    <p:sldId id="268" r:id="rId4"/>
    <p:sldId id="259" r:id="rId5"/>
    <p:sldId id="260" r:id="rId6"/>
    <p:sldId id="275" r:id="rId7"/>
    <p:sldId id="276" r:id="rId8"/>
    <p:sldId id="278" r:id="rId9"/>
    <p:sldId id="261" r:id="rId10"/>
    <p:sldId id="263" r:id="rId11"/>
    <p:sldId id="264" r:id="rId12"/>
    <p:sldId id="265" r:id="rId13"/>
    <p:sldId id="266" r:id="rId14"/>
    <p:sldId id="269" r:id="rId15"/>
    <p:sldId id="270" r:id="rId16"/>
    <p:sldId id="277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A7318-19C0-4565-B34E-8CA52A307E81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39067-FDC3-4E19-9875-2BEB3F215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4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9067-FDC3-4E19-9875-2BEB3F2159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9067-FDC3-4E19-9875-2BEB3F2159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9067-FDC3-4E19-9875-2BEB3F2159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2DEC26-BADD-4A9C-9ACA-51E5D56C52A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842E68-8E76-40CA-99DE-882AF91B7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«Ялтинская средняя школа №7 имени Нади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Лисановой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00240"/>
            <a:ext cx="3886200" cy="142876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инновационная площадка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участников образовательных отношений в области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52" y="4725145"/>
            <a:ext cx="583264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Admin\Рабочий стол\фото 2015-2016\День Конституции\DSC_5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536504" cy="323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953125" cy="485775"/>
          </a:xfrm>
          <a:prstGeom prst="rect">
            <a:avLst/>
          </a:prstGeom>
          <a:solidFill>
            <a:srgbClr val="00B0F0"/>
          </a:solidFill>
          <a:extLst/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223628" y="1682527"/>
            <a:ext cx="1080120" cy="1223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987824" y="1682527"/>
            <a:ext cx="144016" cy="1746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51140" y="1604036"/>
            <a:ext cx="528290" cy="2007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00192" y="1720290"/>
            <a:ext cx="1308840" cy="2788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17272" y="2906035"/>
            <a:ext cx="1977512" cy="104230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5576" y="4977172"/>
            <a:ext cx="2016224" cy="10441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19872" y="4509120"/>
            <a:ext cx="2160240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12258" y="3611853"/>
            <a:ext cx="2136006" cy="10113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16258" y="2906035"/>
            <a:ext cx="1872208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95736" y="3450242"/>
            <a:ext cx="1872208" cy="105887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72928" y="4509120"/>
            <a:ext cx="1872208" cy="11349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140980" y="1720290"/>
            <a:ext cx="647841" cy="1185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835697" y="1682527"/>
            <a:ext cx="792087" cy="3310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62361" y="3242521"/>
            <a:ext cx="1754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Учебная работа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09539" y="5176064"/>
            <a:ext cx="1833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Воспитательная </a:t>
            </a:r>
            <a:endParaRPr lang="ru-RU" b="1" dirty="0" smtClean="0"/>
          </a:p>
          <a:p>
            <a:pPr algn="ctr"/>
            <a:r>
              <a:rPr lang="ru-RU" b="1" dirty="0" smtClean="0"/>
              <a:t>работа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284600" y="3687145"/>
            <a:ext cx="1591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Внеурочная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деятельность</a:t>
            </a:r>
            <a:endParaRPr lang="ru-RU" sz="16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555160" y="1682527"/>
            <a:ext cx="0" cy="2826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0" name="Прямоугольник 5119"/>
          <p:cNvSpPr/>
          <p:nvPr/>
        </p:nvSpPr>
        <p:spPr>
          <a:xfrm>
            <a:off x="3525205" y="4680405"/>
            <a:ext cx="1935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Дополнительное </a:t>
            </a:r>
            <a:endParaRPr lang="ru-RU" b="1" dirty="0" smtClean="0"/>
          </a:p>
          <a:p>
            <a:pPr algn="ctr"/>
            <a:r>
              <a:rPr lang="ru-RU" b="1" dirty="0" smtClean="0"/>
              <a:t>образование</a:t>
            </a:r>
            <a:endParaRPr lang="ru-RU" dirty="0"/>
          </a:p>
        </p:txBody>
      </p:sp>
      <p:sp>
        <p:nvSpPr>
          <p:cNvPr id="5125" name="Прямоугольник 5124"/>
          <p:cNvSpPr/>
          <p:nvPr/>
        </p:nvSpPr>
        <p:spPr>
          <a:xfrm>
            <a:off x="4901820" y="3794385"/>
            <a:ext cx="1956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Психологическое </a:t>
            </a:r>
            <a:endParaRPr lang="ru-RU" b="1" dirty="0" smtClean="0"/>
          </a:p>
          <a:p>
            <a:pPr algn="ctr"/>
            <a:r>
              <a:rPr lang="ru-RU" b="1" dirty="0" smtClean="0"/>
              <a:t>сопровождение</a:t>
            </a:r>
            <a:endParaRPr lang="ru-RU" dirty="0"/>
          </a:p>
        </p:txBody>
      </p:sp>
      <p:sp>
        <p:nvSpPr>
          <p:cNvPr id="5126" name="Прямоугольник 5125"/>
          <p:cNvSpPr/>
          <p:nvPr/>
        </p:nvSpPr>
        <p:spPr>
          <a:xfrm>
            <a:off x="6826884" y="4707286"/>
            <a:ext cx="156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Работа </a:t>
            </a:r>
            <a:endParaRPr lang="ru-RU" b="1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/>
              <a:t>родителями</a:t>
            </a:r>
            <a:endParaRPr lang="ru-RU" dirty="0"/>
          </a:p>
        </p:txBody>
      </p:sp>
      <p:sp>
        <p:nvSpPr>
          <p:cNvPr id="5127" name="Прямоугольник 5126"/>
          <p:cNvSpPr/>
          <p:nvPr/>
        </p:nvSpPr>
        <p:spPr>
          <a:xfrm>
            <a:off x="7340633" y="3050921"/>
            <a:ext cx="1623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Работа </a:t>
            </a:r>
            <a:endParaRPr lang="ru-RU" b="1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 err="1"/>
              <a:t>педсоставом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886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500594"/>
          </a:xfrm>
        </p:spPr>
        <p:txBody>
          <a:bodyPr>
            <a:normAutofit fontScale="25000" lnSpcReduction="20000"/>
          </a:bodyPr>
          <a:lstStyle/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200" dirty="0" smtClean="0"/>
              <a:t>-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Корректировка нормативно-правовой  базы, регламентирующей деятельность школы по теме РИП (нормативно-правовая база на сайте школы)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Стартовый педсовет по теме РИП (протокол педсовета)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Формирование творческих групп по поиску научно-методических материалов по теме РИП (положение о творческой группе)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Заключение договоров и соглашений о сетевом взаимодействии и социальном партнерстве по теме РИП (договора и соглашения о сетевом взаимодействии)</a:t>
            </a:r>
          </a:p>
          <a:p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Оформление наглядных материалов  инновационной деятельности в библиотеке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(выставка наглядных материалов)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Дополнение электронного банка научно-методических материалов по теме РИП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(информация на сайте школы)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Повышение квалификации педагогов по теме проекта 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(перспективный план повышения квалификации педагогов)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Усовершенствование материально-технической базы ОУ (информационный отчет)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Работа по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технологии Базарного В.Ф. (аналитическая справка)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Реализация целевых подпрограмм (планы мероприятий, справки по выполнению планов)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Анализ состояния здоровья обучающихся, разработка тестов и анкет по выявлению уровня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функциональной грамотности в вопросах здоровья (справки, анкеты, тесты)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Трансляция опыта работы на семинарах и конференциях (программы семинаров, конференций)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Разработка и издание программ внеурочной деятельности и дополнительного образования, разработка логически завершенных дней (программы, разработки педагогов)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-Проведение семинаров и мастер-классов (программы семинаров, информационные карты мастер-классов)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Создание базы учебно-методических, образовательных, информационных материалов (информация на сайте школы)</a:t>
            </a:r>
          </a:p>
          <a:p>
            <a:pPr algn="r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Проведение общешкольного фестиваля педагогического мастерства «Логически завершенный день» (справка, приказ  директора)</a:t>
            </a:r>
          </a:p>
          <a:p>
            <a:pPr algn="r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Педагогический совет по итогам 1 этапа РИП (протокол педсовета, отчет)</a:t>
            </a:r>
            <a:endParaRPr lang="ru-RU" sz="5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(2023-2024 учебный год) –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организационно-внедренческий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и прогнозируемые результаты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-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Корректировка нормативно-правовой  базы, регламентирующей деятельность школы по теме РИП (приказ)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Представление педагогическому коллективу концепции формирования функциональной грамотности в сфере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и модели её реализации (протокол педсовета)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Оформление наглядных материалов  инновационной деятельности в библиотеке (выставка наглядных материалов)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Дополнение электронного банка научно-методических материалов по теме РИП (информация на сайте школы)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Повышение квалификации педагогов по теме проекта (справка)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Усовершенствование материально-технической базы ОУ (информационный отче)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Работа по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технологии Базарного В.Ф. (аналитическая справка)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Реализация целевых подпрограмм (планы мероприятий, справки по выполнению планов)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Анализ состояния здоровья обучающихся, разработка тестов и анкет по выявлению уровня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функциональной грамотности в вопросах здоровья (справки, анкеты, тесты)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Трансляция опыта работы на семинарах и конференциях (программы семинаров, конференций)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Разработка и издание методических рекомендаций (методические рекомендации)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-Проведение семинаров и мастер-классов (программы семинаров, информационные карты мастер-классов)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Дополнение базы учебно-методических, образовательных, информационных материалов (информация на сайте школы)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Проведение общешкольного фестиваля внеурочной деятельности и дополнительного образования (справка, приказ  директора)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Педагогический совет по итогам 2 этапа РИП (протокол педсовета, отчет)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- содержательно-творческий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(2024-2025 учебный год)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-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Стабилизация и отработка всех  элементов  системы работы, оформление результатов работы (аналитический отчет)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Диссеминация концепции формирования функциональной грамотности в области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обучающихся и модели её реализации (программы семинаров, конференций)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Соблюдение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технологии Базарного В.Ф. (аналитическая справка)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Подведение итогов реализации целевых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подпрограмм (аналитическая справка)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Подведение итогов апробации программ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внеурочной деятельности и дополнительного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образования (аналитическая справка)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Анализ состояния здоровья участников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 (аналитическая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справка)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Издание буклетов, брошюр, проектных работ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 теме РИП (сборник)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-Издание сборника научно-методических материалов по итогам реализации РИП (сборник)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Участие в семинарах  и конференциях на городском, республиканском и всероссийском уровнях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(программы семинаров, конференций)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Оценка полученных резуль­татов,  внедрение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полученного опыта в городе, регионе  (отчет)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-системно-обобщающий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(2025-2026 учебный год)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2143108" y="1071546"/>
            <a:ext cx="514353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Проблемы и риски на инновационном пути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143248"/>
            <a:ext cx="2786082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существующая материально-техническая база не всегда соответствует нормам законодательства России в сфере образования</a:t>
            </a:r>
            <a:endParaRPr lang="ru-RU" sz="1600" dirty="0"/>
          </a:p>
        </p:txBody>
      </p:sp>
      <p:sp>
        <p:nvSpPr>
          <p:cNvPr id="3076" name="AutoShape 4" descr="&amp;Kcy;&amp;acy;&amp;rcy;&amp;tcy;&amp;icy;&amp;ncy;&amp;kcy;&amp;icy; &amp;pcy;&amp;ocy; &amp;zcy;&amp;acy;&amp;pcy;&amp;rcy;&amp;ocy;&amp;scy;&amp;ucy; &amp;kcy;&amp;acy;&amp;rcy;&amp;tcy;&amp;icy;&amp;ncy;&amp;kcy;&amp;acy;  &amp;vcy;&amp;ncy;&amp;icy;&amp;mcy;&amp;acy;&amp;ncy;&amp;icy;&amp;iecy;"/>
          <p:cNvSpPr>
            <a:spLocks noChangeAspect="1" noChangeArrowheads="1"/>
          </p:cNvSpPr>
          <p:nvPr/>
        </p:nvSpPr>
        <p:spPr bwMode="auto">
          <a:xfrm>
            <a:off x="155575" y="-1760538"/>
            <a:ext cx="3667125" cy="3667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www.becker.edu/wp-content/uploads/2011/11/Campus-Police_Alerts-Notif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1289600" cy="1285884"/>
          </a:xfrm>
          <a:prstGeom prst="rect">
            <a:avLst/>
          </a:prstGeom>
          <a:noFill/>
        </p:spPr>
      </p:pic>
      <p:pic>
        <p:nvPicPr>
          <p:cNvPr id="10" name="Picture 6" descr="http://www.becker.edu/wp-content/uploads/2011/11/Campus-Police_Alerts-Notif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43380"/>
            <a:ext cx="1289600" cy="1285884"/>
          </a:xfrm>
          <a:prstGeom prst="rect">
            <a:avLst/>
          </a:prstGeom>
          <a:noFill/>
        </p:spPr>
      </p:pic>
      <p:pic>
        <p:nvPicPr>
          <p:cNvPr id="11" name="Picture 6" descr="http://www.becker.edu/wp-content/uploads/2011/11/Campus-Police_Alerts-Notif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1289600" cy="1285884"/>
          </a:xfrm>
          <a:prstGeom prst="rect">
            <a:avLst/>
          </a:prstGeom>
          <a:noFill/>
        </p:spPr>
      </p:pic>
      <p:pic>
        <p:nvPicPr>
          <p:cNvPr id="12" name="Picture 6" descr="http://www.becker.edu/wp-content/uploads/2011/11/Campus-Police_Alerts-Notif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786058"/>
            <a:ext cx="1289600" cy="12858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14612" y="5500702"/>
            <a:ext cx="225137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профессиональное выгорание педагогов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4143380"/>
            <a:ext cx="292892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отсутствие дополнительного финансирования на инновационную и экспериментальную работу</a:t>
            </a:r>
            <a:endParaRPr lang="ru-RU" sz="1600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643306" y="3071810"/>
            <a:ext cx="292895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безразличие родителей обучающихся к проблемам здоровья детей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s44.radikal.ru/i106/0811/29/831758b003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1334516" cy="1113133"/>
          </a:xfrm>
          <a:prstGeom prst="rect">
            <a:avLst/>
          </a:prstGeom>
          <a:noFill/>
        </p:spPr>
      </p:pic>
      <p:pic>
        <p:nvPicPr>
          <p:cNvPr id="5" name="Picture 6" descr="http://s44.radikal.ru/i106/0811/29/831758b003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876"/>
            <a:ext cx="1334516" cy="1113133"/>
          </a:xfrm>
          <a:prstGeom prst="rect">
            <a:avLst/>
          </a:prstGeom>
          <a:noFill/>
        </p:spPr>
      </p:pic>
      <p:pic>
        <p:nvPicPr>
          <p:cNvPr id="6" name="Picture 6" descr="http://s44.radikal.ru/i106/0811/29/831758b003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1334516" cy="1113133"/>
          </a:xfrm>
          <a:prstGeom prst="rect">
            <a:avLst/>
          </a:prstGeom>
          <a:noFill/>
        </p:spPr>
      </p:pic>
      <p:pic>
        <p:nvPicPr>
          <p:cNvPr id="7" name="Picture 6" descr="http://s44.radikal.ru/i106/0811/29/831758b003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285992"/>
            <a:ext cx="1334516" cy="1113133"/>
          </a:xfrm>
          <a:prstGeom prst="rect">
            <a:avLst/>
          </a:prstGeom>
          <a:noFill/>
        </p:spPr>
      </p:pic>
      <p:pic>
        <p:nvPicPr>
          <p:cNvPr id="8" name="Picture 6" descr="http://s44.radikal.ru/i106/0811/29/831758b003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000504"/>
            <a:ext cx="1334516" cy="1113133"/>
          </a:xfrm>
          <a:prstGeom prst="rect">
            <a:avLst/>
          </a:prstGeo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6786578" y="3357562"/>
            <a:ext cx="2214578" cy="68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2934"/>
                </a:solidFill>
                <a:effectLst/>
                <a:latin typeface="Arial Black"/>
              </a:rPr>
              <a:t>профессиональный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2934"/>
                </a:solidFill>
                <a:effectLst/>
                <a:latin typeface="Arial Black"/>
              </a:rPr>
              <a:t>рост учителей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12934"/>
              </a:solidFill>
              <a:effectLst/>
              <a:latin typeface="Arial Black"/>
            </a:endParaRP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857488" y="857232"/>
            <a:ext cx="3162300" cy="647700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2934"/>
                </a:solidFill>
                <a:effectLst/>
                <a:latin typeface="Arial Black"/>
              </a:rPr>
              <a:t>Точки роста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12934"/>
              </a:solidFill>
              <a:effectLst/>
              <a:latin typeface="Arial Black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571744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Выпускник школы - </a:t>
            </a:r>
          </a:p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конкурентно способная личность  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 Black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072074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Повышение интереса  </a:t>
            </a:r>
          </a:p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к школе как территории</a:t>
            </a:r>
          </a:p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качественного образования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 Blac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4643446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2934"/>
                </a:solidFill>
                <a:latin typeface="Arial Black" pitchFamily="34" charset="0"/>
              </a:rPr>
              <a:t>Улучшение материально-технической базы школы за счёт дополнительных инвестиций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12934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2714620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Выпускники здоровы физически и нравственно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Инновационный проект «Функциональная грамотность в области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можно будет признать эффективным, если в МБОУ «ЯСШ № 7» будут созданы следующие организационно-педагогические условия: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концептуально обосновано образовательное пространство современной школы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педагогическая система и создана модель концепции сохранения и укрепления здоровья обучающихся через формирование функциональной грамотности в области здоровья;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разработана и обоснована структурно-функциональная модель образовательного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пространства школы как педагогической системы;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определены и обоснованы возможности учебного процесса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деятельности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здоровьесбережении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учащихся, которые состоят в усилении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функций содержания образования и педагогических технологий, во взаимодействии учащихся и педагогов в деятельности по овладению учащимися опытом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разработаны методические рекомендации по формированию функциональной грамотности в области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методические разработки по реализации интегрированного обучения на основе сюжетного построения учебных занятий как средства сохранения здоровья учащихся; методические разработки программ внеурочной деятельности и дополнительного образования;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показано, что образовательное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пространство школы обладает ресурсом сохранения и укрепления здоровья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показатели эффективности инновационной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29000"/>
            <a:ext cx="7801004" cy="1905000"/>
          </a:xfrm>
        </p:spPr>
        <p:txBody>
          <a:bodyPr/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42852"/>
            <a:ext cx="7479792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не боюсь еще и еще раз повторить: забота о здоровье – это важнейший  труд учителя. От жизнерадостности, бодрости детей зависит их духовная жизнь, мировоззрение, умственное развитие, прочность знаний, вера в свои силы»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14678" y="5355102"/>
            <a:ext cx="5179514" cy="914400"/>
          </a:xfrm>
        </p:spPr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2" descr="C:\Users\1\Desktop\РИП отчёт\20180428_100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86190"/>
            <a:ext cx="3571900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РИП отчёт\IMG_0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143380"/>
            <a:ext cx="4599278" cy="2714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000100" y="1357298"/>
            <a:ext cx="7291397" cy="107157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/>
                <a:latin typeface="Impact"/>
              </a:rPr>
              <a:t>Спасибо  за  внимание!!!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/>
              <a:latin typeface="Impact"/>
            </a:endParaRPr>
          </a:p>
        </p:txBody>
      </p:sp>
      <p:pic>
        <p:nvPicPr>
          <p:cNvPr id="5" name="Picture 2" descr="Sticky note PNG"/>
          <p:cNvPicPr>
            <a:picLocks noChangeAspect="1" noChangeArrowheads="1"/>
          </p:cNvPicPr>
          <p:nvPr/>
        </p:nvPicPr>
        <p:blipFill>
          <a:blip r:embed="rId2" cstate="print"/>
          <a:srcRect l="8789" t="8789" r="9179" b="9179"/>
          <a:stretch>
            <a:fillRect/>
          </a:stretch>
        </p:blipFill>
        <p:spPr bwMode="auto">
          <a:xfrm>
            <a:off x="928662" y="2643182"/>
            <a:ext cx="2786082" cy="2786082"/>
          </a:xfrm>
          <a:prstGeom prst="rect">
            <a:avLst/>
          </a:prstGeom>
          <a:noFill/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28662" y="2786058"/>
            <a:ext cx="2786082" cy="17859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/>
              </a:rPr>
              <a:t>Информация 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/>
              </a:rPr>
              <a:t>о  МБОУ "ЯСШ № 7" - 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/>
              </a:rPr>
              <a:t>на официальном сайте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/>
              </a:rPr>
              <a:t>yaosh7.ru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Black"/>
            </a:endParaRPr>
          </a:p>
        </p:txBody>
      </p:sp>
      <p:pic>
        <p:nvPicPr>
          <p:cNvPr id="6" name="Picture 2" descr="Sticky note PNG"/>
          <p:cNvPicPr>
            <a:picLocks noChangeAspect="1" noChangeArrowheads="1"/>
          </p:cNvPicPr>
          <p:nvPr/>
        </p:nvPicPr>
        <p:blipFill>
          <a:blip r:embed="rId2" cstate="print"/>
          <a:srcRect l="8789" t="8789" r="9179" b="9179"/>
          <a:stretch>
            <a:fillRect/>
          </a:stretch>
        </p:blipFill>
        <p:spPr bwMode="auto">
          <a:xfrm>
            <a:off x="4929190" y="2643182"/>
            <a:ext cx="2786082" cy="2786082"/>
          </a:xfrm>
          <a:prstGeom prst="rect">
            <a:avLst/>
          </a:prstGeom>
          <a:noFill/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5000628" y="3000372"/>
            <a:ext cx="2571768" cy="14287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/>
              </a:rPr>
              <a:t>Электронный адрес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/>
              </a:rPr>
              <a:t>МБОУ «ЯСШ № 7 -  </a:t>
            </a:r>
          </a:p>
          <a:p>
            <a:pPr algn="ctr" rtl="0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/>
              </a:rPr>
              <a:t>yalta7777777@mail.ru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национального проекта «Образование» грамотность в области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обозначена как </a:t>
            </a:r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планируемый образовательный результат.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безопасность жизнедеятельности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определены как компоненты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грамотности. </a:t>
            </a:r>
          </a:p>
          <a:p>
            <a:endParaRPr lang="ru-RU" dirty="0"/>
          </a:p>
        </p:txBody>
      </p:sp>
      <p:pic>
        <p:nvPicPr>
          <p:cNvPr id="8" name="Picture 2" descr="C:\Users\acer\Desktop\2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6"/>
            <a:ext cx="4143404" cy="19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57752" y="1142984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грамотностью в области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понимается определенный уровень образованности показывающий степень овладения ключевых компетенций ЗОЖ, позволяющих успешно адаптироваться в условиях изменяющегося внешнего мира, и эффективно реализовать себя в различных видах деятельности, заботясь о сохранении собственного психического и физического здоровья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Лера\Desktop\otkrytaja-konferencija-po-problemam-i-sredstvam-formirovanija-funk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653136"/>
            <a:ext cx="2376264" cy="2021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75973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Традиции инновационной деятельности МБОУ «ЯСШ № 7» берут начало в 1996 году, когда школа начала работать по </a:t>
            </a:r>
            <a:r>
              <a:rPr lang="ru-RU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д.м.н., профессора Базарного В.Ф.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6" y="3356992"/>
            <a:ext cx="4303133" cy="2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376052"/>
            <a:ext cx="4247581" cy="318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cky note PNG"/>
          <p:cNvPicPr>
            <a:picLocks noChangeAspect="1" noChangeArrowheads="1"/>
          </p:cNvPicPr>
          <p:nvPr/>
        </p:nvPicPr>
        <p:blipFill>
          <a:blip r:embed="rId2" cstate="print"/>
          <a:srcRect l="8789" t="8789" r="9179" b="9179"/>
          <a:stretch>
            <a:fillRect/>
          </a:stretch>
        </p:blipFill>
        <p:spPr bwMode="auto">
          <a:xfrm>
            <a:off x="0" y="928670"/>
            <a:ext cx="2643206" cy="2643206"/>
          </a:xfrm>
          <a:prstGeom prst="rect">
            <a:avLst/>
          </a:prstGeom>
          <a:noFill/>
        </p:spPr>
      </p:pic>
      <p:pic>
        <p:nvPicPr>
          <p:cNvPr id="3" name="Picture 2" descr="Sticky note PNG"/>
          <p:cNvPicPr>
            <a:picLocks noChangeAspect="1" noChangeArrowheads="1"/>
          </p:cNvPicPr>
          <p:nvPr/>
        </p:nvPicPr>
        <p:blipFill>
          <a:blip r:embed="rId2" cstate="print"/>
          <a:srcRect l="8789" t="8789" r="9179" b="9179"/>
          <a:stretch>
            <a:fillRect/>
          </a:stretch>
        </p:blipFill>
        <p:spPr bwMode="auto">
          <a:xfrm>
            <a:off x="2857488" y="3714752"/>
            <a:ext cx="3357586" cy="2786082"/>
          </a:xfrm>
          <a:prstGeom prst="rect">
            <a:avLst/>
          </a:prstGeom>
          <a:noFill/>
        </p:spPr>
      </p:pic>
      <p:pic>
        <p:nvPicPr>
          <p:cNvPr id="4" name="Picture 2" descr="Sticky note PNG"/>
          <p:cNvPicPr>
            <a:picLocks noChangeAspect="1" noChangeArrowheads="1"/>
          </p:cNvPicPr>
          <p:nvPr/>
        </p:nvPicPr>
        <p:blipFill>
          <a:blip r:embed="rId2" cstate="print"/>
          <a:srcRect l="8789" t="8789" r="9179" b="9179"/>
          <a:stretch>
            <a:fillRect/>
          </a:stretch>
        </p:blipFill>
        <p:spPr bwMode="auto">
          <a:xfrm>
            <a:off x="3143240" y="857232"/>
            <a:ext cx="2786082" cy="2786082"/>
          </a:xfrm>
          <a:prstGeom prst="rect">
            <a:avLst/>
          </a:prstGeom>
          <a:noFill/>
        </p:spPr>
      </p:pic>
      <p:pic>
        <p:nvPicPr>
          <p:cNvPr id="5" name="Picture 2" descr="Sticky note PNG"/>
          <p:cNvPicPr>
            <a:picLocks noChangeAspect="1" noChangeArrowheads="1"/>
          </p:cNvPicPr>
          <p:nvPr/>
        </p:nvPicPr>
        <p:blipFill>
          <a:blip r:embed="rId2" cstate="print"/>
          <a:srcRect l="8789" t="8789" r="9179" b="9179"/>
          <a:stretch>
            <a:fillRect/>
          </a:stretch>
        </p:blipFill>
        <p:spPr bwMode="auto">
          <a:xfrm>
            <a:off x="6357918" y="928670"/>
            <a:ext cx="2786082" cy="2286016"/>
          </a:xfrm>
          <a:prstGeom prst="rect">
            <a:avLst/>
          </a:prstGeom>
          <a:noFill/>
        </p:spPr>
      </p:pic>
      <p:pic>
        <p:nvPicPr>
          <p:cNvPr id="6" name="Picture 2" descr="Sticky note PNG"/>
          <p:cNvPicPr>
            <a:picLocks noChangeAspect="1" noChangeArrowheads="1"/>
          </p:cNvPicPr>
          <p:nvPr/>
        </p:nvPicPr>
        <p:blipFill>
          <a:blip r:embed="rId2" cstate="print"/>
          <a:srcRect l="8789" t="8789" r="9179" b="9179"/>
          <a:stretch>
            <a:fillRect/>
          </a:stretch>
        </p:blipFill>
        <p:spPr bwMode="auto">
          <a:xfrm>
            <a:off x="6215042" y="3643314"/>
            <a:ext cx="2928958" cy="2428892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" y="0"/>
            <a:ext cx="9144000" cy="857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МБОУ «Ялтинская средняя школа № 7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имени Нади 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Лисановой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»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42844" y="1214422"/>
            <a:ext cx="2495551" cy="157163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2022-2023 учебном году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школе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520 обучающихся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214422"/>
            <a:ext cx="2786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Директор </a:t>
            </a:r>
          </a:p>
          <a:p>
            <a:pPr algn="ctr"/>
            <a:r>
              <a:rPr lang="ru-RU" sz="2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МБОУ «ЯСШ № 7» - </a:t>
            </a:r>
          </a:p>
          <a:p>
            <a:pPr algn="ctr"/>
            <a:r>
              <a:rPr lang="ru-RU" sz="2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Бышевая</a:t>
            </a:r>
            <a:endParaRPr lang="ru-RU" sz="22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Майя Виссарионовна</a:t>
            </a:r>
            <a:endParaRPr lang="ru-RU" sz="2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18" y="928670"/>
            <a:ext cx="27860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Зам. директора, курирующий инновационную работу – Черненко  </a:t>
            </a:r>
          </a:p>
          <a:p>
            <a:pPr algn="ctr"/>
            <a:r>
              <a:rPr lang="ru-RU" sz="20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Алие</a:t>
            </a:r>
            <a:r>
              <a:rPr lang="ru-RU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</a:t>
            </a:r>
            <a:r>
              <a:rPr lang="ru-RU" sz="20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Арсеновнаа</a:t>
            </a:r>
            <a:endParaRPr lang="ru-RU" sz="20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3714752"/>
            <a:ext cx="3357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30.06.2017 МБОУ «ЯСШ № 7» – экспериментальная площадка ФГАУ «ФИРО» по теме «Психолого-педагогическое сопровождение самоопределения учащихся в системе общего образования», </a:t>
            </a:r>
          </a:p>
          <a:p>
            <a:pPr algn="ctr"/>
            <a:r>
              <a:rPr lang="ru-RU" sz="1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 31.03.2021 экспериментальная площадка ФГАУ «ФИРО» по теме «Организационное, методическое и кадровое  обеспечение воспитательного процесса в условиях непрерывного образования»</a:t>
            </a:r>
            <a:endParaRPr lang="ru-RU" sz="1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42" y="3786190"/>
            <a:ext cx="29289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04.06.2018 МБОУ«ЯСШ №7»-</a:t>
            </a:r>
          </a:p>
          <a:p>
            <a:pPr algn="ctr"/>
            <a:r>
              <a:rPr lang="ru-RU" sz="1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региональная инновационная площадка по теме «Школа – территория здоровья</a:t>
            </a:r>
            <a:r>
              <a:rPr lang="ru-RU" sz="1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»</a:t>
            </a:r>
          </a:p>
          <a:p>
            <a:pPr algn="ctr"/>
            <a:endParaRPr lang="ru-RU" sz="1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28.08.2023 РИП по теме «Функциональная грамотность участников образовательных отношений в области </a:t>
            </a:r>
            <a:r>
              <a:rPr lang="ru-RU" sz="1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здоровьесбережения</a:t>
            </a:r>
            <a:r>
              <a:rPr lang="ru-RU" sz="1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»</a:t>
            </a:r>
            <a:endParaRPr lang="ru-RU" sz="1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3" name="Picture 2" descr="Sticky note PNG"/>
          <p:cNvPicPr>
            <a:picLocks noChangeAspect="1" noChangeArrowheads="1"/>
          </p:cNvPicPr>
          <p:nvPr/>
        </p:nvPicPr>
        <p:blipFill>
          <a:blip r:embed="rId2" cstate="print"/>
          <a:srcRect l="8789" t="8789" r="9179" b="9179"/>
          <a:stretch>
            <a:fillRect/>
          </a:stretch>
        </p:blipFill>
        <p:spPr bwMode="auto">
          <a:xfrm>
            <a:off x="0" y="3786190"/>
            <a:ext cx="2786082" cy="278608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" y="4000504"/>
            <a:ext cx="2714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06.10.15 МБОУ «ЯСШ № 7» –  базовый центр Министерства образования, науки и молодёжи Республики Крым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1.Разработать концепцию формирования функциональной грамотности в области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участников образовательных отношений и модель её реализации.</a:t>
            </a:r>
          </a:p>
          <a:p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Формировать функциональную грамотность участников образовательных отношений в области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Совершенствовать систему мониторинга уровня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функциональной грамотности участников образовательных отношений в области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4.Разработать учебно-методические, образовательные, информационные материалы, технологии по формированию функциональной грамотности участников образовательных отношений в области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Распространять учебно-методические, образовательные, информационные материалы, технологии по формированию функциональной грамотности участников образовательных отношений  в области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РИП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2023-2026 годы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	 систему	координации	 деятельности 	по  формированию функциональной грамотности участников образовательных отношений в области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диссеминация передового педагогического опыта по формированию функциональной грамотности в области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согласованности между школьными стратегиями и практикой в сферах, признаваемых и осознаваемых местным сообществом, которое заинтересовано в качестве работы по сохранению здоровья учащихся: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  и	обучение,   ориентируемые   на   действия   участников образовательного процесса по  вопросам здоровья, в рамках учебных программ;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собственного взгляда участников образовательного процесса на здоровье;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стратегии здоровой школы;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среды жизнедеятельности обучающихся и педагогов в школе;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жизненных компетенций;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Эффективная связь с семьей и общественностью.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Стратегический план работы школы по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571500"/>
            <a:ext cx="8229600" cy="5435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Учитывая принципы согласованности между школьными стратегиями и практикой, пожелания родителей учащихся, социальными партнерами было определено девять направлений проекта (целевых подпрограмм):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Комфортная среда образовательного учреждения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Двигательная активность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Рациональное питание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Профилактика нездорового образа жизни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Профилактика травматизма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Школа здоровья для родителей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Медицинская грамотность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Школа здоровья для работников школы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Каждое из направлений представлено соответствующей подпрограммой, которая предполагает активное участие партнеров, родителей и самих учащихся.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Распространение продуктов проекта планируется: на семинарах по плану школы, в докладах и сообщениях на конференциях и круглых столах, средствами публикаций, сетевым способом на сайте школы.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Школьная политика и действия, направленные на поддержку и улучшение состояния здоровья школьников, нуждаются в солидарности работников школ, специалистов и родителей. Таким образом, проект предполагает мобилизацию широкого круга партнеров по целому ряду конкретных направлений работы на различных уровнях управления и регулирования. Создание коалиции для эффективности действий требует дополнительных ресурсов, ввиду этого школа планирует установление контактов по данному направлению работы с муниципальными учреждениями общего и дополнительного образования.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Устойчивость результатов будет достигнута достаточным уровнем интеграции эффективных педагогических технологий обучения, удовлетворённостью качеством образовательных услуг со стороны социальных партнеров, численностью педагогических работников, включенных в инновационную деятельность, участием школы и социальных партнеров в различных конференциях, семинарах, круглых столах, консультациях, презентациях, доступностью инновационных продуктов педагогической общественности, широкой сетью социального партнерства.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Обоснование устойчивости результатов проекта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ea typeface="Yu Gothic UI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 1-11 классов, педагогический коллектив, родительская общественность, медицинские работники школы, образовательные учреждения города, общественные организации, учреждения дополнительного образования.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esktop\РИП отчёт\IMG_95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2"/>
          <a:stretch/>
        </p:blipFill>
        <p:spPr bwMode="auto">
          <a:xfrm>
            <a:off x="0" y="3286124"/>
            <a:ext cx="3571900" cy="19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Рабочий стол\Учитель года фото\46167437_141873053452485_590239671820432179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714884"/>
            <a:ext cx="300036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Admin\Рабочий стол\Учитель года фото\46148645_141872966785827_843336362510358937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928934"/>
            <a:ext cx="319089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1\Desktop\РИП отчёт\46514003_1293697567439083_874716566101006745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786298"/>
            <a:ext cx="2571768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:\на семинар 20.12.2017\21761944_1001560956652747_6124696310498605700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"/>
          <a:stretch/>
        </p:blipFill>
        <p:spPr bwMode="auto">
          <a:xfrm>
            <a:off x="5857884" y="3929066"/>
            <a:ext cx="3143272" cy="1895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367</TotalTime>
  <Words>1627</Words>
  <Application>Microsoft Office PowerPoint</Application>
  <PresentationFormat>Экран (4:3)</PresentationFormat>
  <Paragraphs>163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Муниципальное бюджетное общеобразовательное учреждение  «Ялтинская средняя школа №7 имени Нади Лисановой» </vt:lpstr>
      <vt:lpstr>В рамках национального проекта «Образование» грамотность в области здоровьесбережения обозначена как планируемый образовательный результат. </vt:lpstr>
      <vt:lpstr>Презентация PowerPoint</vt:lpstr>
      <vt:lpstr>Презентация PowerPoint</vt:lpstr>
      <vt:lpstr>Цель РИП на 2023-2026 годы Создать  систему координации  деятельности  по  формированию функциональной грамотности участников образовательных отношений в области здоровьесбережения,  диссеминация передового педагогического опыта по формированию функциональной грамотности в области здоровьесбережения</vt:lpstr>
      <vt:lpstr>Стратегический план работы школы по реализации проекта </vt:lpstr>
      <vt:lpstr>Презентация PowerPoint</vt:lpstr>
      <vt:lpstr>Обоснование устойчивости результатов проекта</vt:lpstr>
      <vt:lpstr>Участники проекта</vt:lpstr>
      <vt:lpstr>Презентация PowerPoint</vt:lpstr>
      <vt:lpstr>Этапы реализации проекта 1 этап (2023-2024 учебный год) –  организационно-внедренческий Мероприятия и прогнозируемые результаты</vt:lpstr>
      <vt:lpstr>Этапы реализации проекта 2 этап - содержательно-творческий (2024-2025 учебный год) </vt:lpstr>
      <vt:lpstr>Этапы реализации проекта 3 этап -системно-обобщающий (2025-2026 учебный год) </vt:lpstr>
      <vt:lpstr>Презентация PowerPoint</vt:lpstr>
      <vt:lpstr>Презентация PowerPoint</vt:lpstr>
      <vt:lpstr>Ожидаемые показатели эффективности инновационной деятельности </vt:lpstr>
      <vt:lpstr>В. А. Сухомлинский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«Ялтинская средняя школа №7 имени Нади Лисановой»</dc:title>
  <dc:creator>Лера</dc:creator>
  <cp:lastModifiedBy>ПК-5-Л</cp:lastModifiedBy>
  <cp:revision>35</cp:revision>
  <dcterms:created xsi:type="dcterms:W3CDTF">2023-05-24T09:16:55Z</dcterms:created>
  <dcterms:modified xsi:type="dcterms:W3CDTF">2023-11-28T11:40:04Z</dcterms:modified>
</cp:coreProperties>
</file>