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5" r:id="rId11"/>
    <p:sldId id="258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enis" initials="d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1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B382D-B9D6-4476-BE7D-828D4C02721C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AC9C8-2957-488B-99FB-D5EB43C8AB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B382D-B9D6-4476-BE7D-828D4C02721C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AC9C8-2957-488B-99FB-D5EB43C8AB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B382D-B9D6-4476-BE7D-828D4C02721C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AC9C8-2957-488B-99FB-D5EB43C8AB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B382D-B9D6-4476-BE7D-828D4C02721C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AC9C8-2957-488B-99FB-D5EB43C8AB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B382D-B9D6-4476-BE7D-828D4C02721C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AC9C8-2957-488B-99FB-D5EB43C8AB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B382D-B9D6-4476-BE7D-828D4C02721C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AC9C8-2957-488B-99FB-D5EB43C8AB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B382D-B9D6-4476-BE7D-828D4C02721C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AC9C8-2957-488B-99FB-D5EB43C8AB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B382D-B9D6-4476-BE7D-828D4C02721C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AC9C8-2957-488B-99FB-D5EB43C8AB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B382D-B9D6-4476-BE7D-828D4C02721C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AC9C8-2957-488B-99FB-D5EB43C8AB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B382D-B9D6-4476-BE7D-828D4C02721C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AC9C8-2957-488B-99FB-D5EB43C8AB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B382D-B9D6-4476-BE7D-828D4C02721C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AC9C8-2957-488B-99FB-D5EB43C8AB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EB382D-B9D6-4476-BE7D-828D4C02721C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9AC9C8-2957-488B-99FB-D5EB43C8ABA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newsflash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detky.info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4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39999">
                <a:srgbClr val="85C2FF"/>
              </a:gs>
              <a:gs pos="70000">
                <a:srgbClr val="C4D6EB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6572264" y="2000240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642910" y="1571612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2071670" y="357166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 rot="20133885">
            <a:off x="7904453" y="2546612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714348" y="2714620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 rot="1749118">
            <a:off x="3623368" y="1194485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 rot="637190">
            <a:off x="7429520" y="785794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5-конечная звезда 11"/>
          <p:cNvSpPr/>
          <p:nvPr/>
        </p:nvSpPr>
        <p:spPr>
          <a:xfrm>
            <a:off x="2428860" y="2285992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5-конечная звезда 12"/>
          <p:cNvSpPr/>
          <p:nvPr/>
        </p:nvSpPr>
        <p:spPr>
          <a:xfrm rot="20735244">
            <a:off x="4674504" y="531107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5-конечная звезда 13"/>
          <p:cNvSpPr/>
          <p:nvPr/>
        </p:nvSpPr>
        <p:spPr>
          <a:xfrm>
            <a:off x="3143240" y="1785926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5-конечная звезда 14"/>
          <p:cNvSpPr/>
          <p:nvPr/>
        </p:nvSpPr>
        <p:spPr>
          <a:xfrm>
            <a:off x="5643570" y="928670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5-конечная звезда 15"/>
          <p:cNvSpPr/>
          <p:nvPr/>
        </p:nvSpPr>
        <p:spPr>
          <a:xfrm flipH="1">
            <a:off x="6715140" y="500042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6" name="Picture 2" descr="Space Rocket Silver Icon - Space Rocket Icons - Free Icons - SoftIcons.c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7863093">
            <a:off x="7106783" y="875168"/>
            <a:ext cx="1733529" cy="1733529"/>
          </a:xfrm>
          <a:prstGeom prst="rect">
            <a:avLst/>
          </a:prstGeom>
          <a:noFill/>
        </p:spPr>
      </p:pic>
      <p:pic>
        <p:nvPicPr>
          <p:cNvPr id="11268" name="Picture 4" descr="Петербурга Планеты солнечной системы познавательноэкспериментальная непосредственно образ."/>
          <p:cNvPicPr>
            <a:picLocks noChangeAspect="1" noChangeArrowheads="1"/>
          </p:cNvPicPr>
          <p:nvPr/>
        </p:nvPicPr>
        <p:blipFill>
          <a:blip r:embed="rId3"/>
          <a:srcRect l="60000" t="1313" b="42206"/>
          <a:stretch>
            <a:fillRect/>
          </a:stretch>
        </p:blipFill>
        <p:spPr bwMode="auto">
          <a:xfrm rot="5109413">
            <a:off x="782464" y="699531"/>
            <a:ext cx="1536566" cy="1548598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2000232" y="4786322"/>
            <a:ext cx="5715040" cy="2500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ArchUp">
              <a:avLst/>
            </a:prstTxWarp>
          </a:bodyPr>
          <a:lstStyle/>
          <a:p>
            <a:pPr algn="ctr"/>
            <a:r>
              <a:rPr lang="ru-RU" sz="6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ДЕТЯМ </a:t>
            </a:r>
          </a:p>
          <a:p>
            <a:pPr algn="ctr"/>
            <a:r>
              <a:rPr lang="ru-RU" sz="6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 </a:t>
            </a:r>
            <a:br>
              <a:rPr lang="ru-RU" sz="6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6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КОСМОСЕ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8429652" y="6643710"/>
            <a:ext cx="714348" cy="2142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" dirty="0"/>
          </a:p>
        </p:txBody>
      </p:sp>
    </p:spTree>
  </p:cSld>
  <p:clrMapOvr>
    <a:masterClrMapping/>
  </p:clrMapOvr>
  <p:transition>
    <p:newsfla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39999">
                <a:srgbClr val="85C2FF"/>
              </a:gs>
              <a:gs pos="70000">
                <a:srgbClr val="C4D6EB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214282" y="1071546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285720" y="5429264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1428728" y="142852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 rot="20133885">
            <a:off x="8618833" y="1403603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1357290" y="6286520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 rot="1749118">
            <a:off x="8806746" y="6266583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 rot="637190">
            <a:off x="7429520" y="785794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5-конечная звезда 11"/>
          <p:cNvSpPr/>
          <p:nvPr/>
        </p:nvSpPr>
        <p:spPr>
          <a:xfrm>
            <a:off x="357158" y="6215082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5-конечная звезда 12"/>
          <p:cNvSpPr/>
          <p:nvPr/>
        </p:nvSpPr>
        <p:spPr>
          <a:xfrm rot="20735244">
            <a:off x="8389280" y="4531636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5-конечная звезда 13"/>
          <p:cNvSpPr/>
          <p:nvPr/>
        </p:nvSpPr>
        <p:spPr>
          <a:xfrm>
            <a:off x="285720" y="142852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5-конечная звезда 14"/>
          <p:cNvSpPr/>
          <p:nvPr/>
        </p:nvSpPr>
        <p:spPr>
          <a:xfrm>
            <a:off x="6072198" y="285728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5-конечная звезда 15"/>
          <p:cNvSpPr/>
          <p:nvPr/>
        </p:nvSpPr>
        <p:spPr>
          <a:xfrm flipH="1">
            <a:off x="6715140" y="500042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6" name="Picture 2" descr="Space Rocket Silver Icon - Space Rocket Icons - Free Icons - SoftIcons.co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7863093">
            <a:off x="7763971" y="191576"/>
            <a:ext cx="1093560" cy="1093560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1500166" y="928670"/>
            <a:ext cx="6500858" cy="51435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14348" y="785794"/>
            <a:ext cx="4572032" cy="23574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Уран – вращается в противоположную сторону от всех планет. Некоторые учёные считают, что поверхность этой планеты – огромный океан, а внутри у него каменное ядро. Кольца Урана состоят из звёздной пыли и слегка различимы.</a:t>
            </a:r>
          </a:p>
        </p:txBody>
      </p:sp>
      <p:pic>
        <p:nvPicPr>
          <p:cNvPr id="2050" name="Picture 2" descr="Планета Уран. Астрономия для дете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9363909">
            <a:off x="6040170" y="679044"/>
            <a:ext cx="1790700" cy="2857500"/>
          </a:xfrm>
          <a:prstGeom prst="rect">
            <a:avLst/>
          </a:prstGeom>
          <a:noFill/>
        </p:spPr>
      </p:pic>
      <p:sp>
        <p:nvSpPr>
          <p:cNvPr id="19" name="Прямоугольник 18"/>
          <p:cNvSpPr/>
          <p:nvPr/>
        </p:nvSpPr>
        <p:spPr>
          <a:xfrm>
            <a:off x="3714744" y="3500438"/>
            <a:ext cx="5000660" cy="26432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Эту планету обнаружили всего 200 лет назад. Вокруг Нептуна постоянно движется белое облако. Оно является причиной сильных ветров на планете. Красивая </a:t>
            </a:r>
            <a:r>
              <a:rPr lang="ru-RU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голубая</a:t>
            </a: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планета напоминает водяной шар.</a:t>
            </a:r>
          </a:p>
        </p:txBody>
      </p:sp>
      <p:pic>
        <p:nvPicPr>
          <p:cNvPr id="2052" name="Picture 4" descr="Планета Нептун. Астрономия для детей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3500438"/>
            <a:ext cx="2286016" cy="2194576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39999">
                <a:srgbClr val="85C2FF"/>
              </a:gs>
              <a:gs pos="70000">
                <a:srgbClr val="C4D6EB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6572264" y="2000240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642910" y="1571612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2071670" y="357166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 rot="20133885">
            <a:off x="7904453" y="2546612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714348" y="2714620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 rot="1749118">
            <a:off x="3623368" y="1194485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 rot="637190">
            <a:off x="7429520" y="785794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5-конечная звезда 11"/>
          <p:cNvSpPr/>
          <p:nvPr/>
        </p:nvSpPr>
        <p:spPr>
          <a:xfrm>
            <a:off x="2428860" y="2285992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5-конечная звезда 12"/>
          <p:cNvSpPr/>
          <p:nvPr/>
        </p:nvSpPr>
        <p:spPr>
          <a:xfrm rot="20735244">
            <a:off x="4674504" y="531107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5-конечная звезда 13"/>
          <p:cNvSpPr/>
          <p:nvPr/>
        </p:nvSpPr>
        <p:spPr>
          <a:xfrm>
            <a:off x="3143240" y="1785926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5-конечная звезда 14"/>
          <p:cNvSpPr/>
          <p:nvPr/>
        </p:nvSpPr>
        <p:spPr>
          <a:xfrm>
            <a:off x="5643570" y="928670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5-конечная звезда 15"/>
          <p:cNvSpPr/>
          <p:nvPr/>
        </p:nvSpPr>
        <p:spPr>
          <a:xfrm flipH="1">
            <a:off x="6715140" y="500042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6" name="Picture 2" descr="Space Rocket Silver Icon - Space Rocket Icons - Free Icons - SoftIcons.c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7863093">
            <a:off x="7106783" y="875168"/>
            <a:ext cx="1733529" cy="1733529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785786" y="2928934"/>
            <a:ext cx="4714908" cy="26432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Эта планета – Плутон. Самая холодная, потому что самая далёкая от солнца. Она напоминает вечную мерзлоту. На её поверхности все предметы становятся в 50 раз легче. Размером Плутон даже меньше, чем луна.</a:t>
            </a:r>
          </a:p>
        </p:txBody>
      </p:sp>
      <p:pic>
        <p:nvPicPr>
          <p:cNvPr id="1026" name="Picture 2" descr="Планета Плутон. Астрономия для дете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98" y="2857496"/>
            <a:ext cx="2857500" cy="285750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39999">
                <a:srgbClr val="85C2FF"/>
              </a:gs>
              <a:gs pos="70000">
                <a:srgbClr val="C4D6EB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6572264" y="2000240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642910" y="1571612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2071670" y="357166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 rot="20133885">
            <a:off x="7904453" y="2546612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714348" y="2714620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 rot="1749118">
            <a:off x="3623368" y="1194485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 rot="637190">
            <a:off x="7429520" y="785794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5-конечная звезда 11"/>
          <p:cNvSpPr/>
          <p:nvPr/>
        </p:nvSpPr>
        <p:spPr>
          <a:xfrm>
            <a:off x="2428860" y="2285992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5-конечная звезда 12"/>
          <p:cNvSpPr/>
          <p:nvPr/>
        </p:nvSpPr>
        <p:spPr>
          <a:xfrm rot="20735244">
            <a:off x="4674504" y="531107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5-конечная звезда 13"/>
          <p:cNvSpPr/>
          <p:nvPr/>
        </p:nvSpPr>
        <p:spPr>
          <a:xfrm>
            <a:off x="3143240" y="1785926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5-конечная звезда 14"/>
          <p:cNvSpPr/>
          <p:nvPr/>
        </p:nvSpPr>
        <p:spPr>
          <a:xfrm>
            <a:off x="5643570" y="928670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5-конечная звезда 15"/>
          <p:cNvSpPr/>
          <p:nvPr/>
        </p:nvSpPr>
        <p:spPr>
          <a:xfrm flipH="1">
            <a:off x="6715140" y="500042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6" name="Picture 2" descr="Space Rocket Silver Icon - Space Rocket Icons - Free Icons - SoftIcons.c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7863093">
            <a:off x="7106783" y="875168"/>
            <a:ext cx="1733529" cy="1733529"/>
          </a:xfrm>
          <a:prstGeom prst="rect">
            <a:avLst/>
          </a:prstGeom>
          <a:noFill/>
        </p:spPr>
      </p:pic>
      <p:pic>
        <p:nvPicPr>
          <p:cNvPr id="11268" name="Picture 4" descr="Петербурга Планеты солнечной системы познавательноэкспериментальная непосредственно образ."/>
          <p:cNvPicPr>
            <a:picLocks noChangeAspect="1" noChangeArrowheads="1"/>
          </p:cNvPicPr>
          <p:nvPr/>
        </p:nvPicPr>
        <p:blipFill>
          <a:blip r:embed="rId3"/>
          <a:srcRect l="60000" t="1313" b="42206"/>
          <a:stretch>
            <a:fillRect/>
          </a:stretch>
        </p:blipFill>
        <p:spPr bwMode="auto">
          <a:xfrm rot="5109413">
            <a:off x="782464" y="699531"/>
            <a:ext cx="1536566" cy="1548598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2714612" y="1357298"/>
            <a:ext cx="4500594" cy="22145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Прежде чем закончить космическое путешествие, давай поиграем.</a:t>
            </a:r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Доскажи словечко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714348" y="3500438"/>
            <a:ext cx="3571900" cy="19288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Чтобы глаз вооружить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 со звездами дружить,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Млечный путь увидеть чтоб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Нужен мощный …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85786" y="4643446"/>
            <a:ext cx="3357586" cy="17859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Астроном - он звездочет,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Знает все наперечет!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Только лучше звезд видна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 небе полная …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5072066" y="3357562"/>
            <a:ext cx="3929090" cy="1428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До Луны не может птица</a:t>
            </a:r>
          </a:p>
          <a:p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Долететь и прилуниться,</a:t>
            </a:r>
          </a:p>
          <a:p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Но зато умеет это</a:t>
            </a:r>
          </a:p>
          <a:p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Делать быстрая …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4929190" y="5000636"/>
            <a:ext cx="3786214" cy="1428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Звездолет - стальная птица,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Он быстрее света мчится.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Познает на практике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Звездные …</a:t>
            </a:r>
          </a:p>
        </p:txBody>
      </p:sp>
    </p:spTree>
  </p:cSld>
  <p:clrMapOvr>
    <a:masterClrMapping/>
  </p:clrMapOvr>
  <p:transition>
    <p:newsfla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39999">
                <a:srgbClr val="85C2FF"/>
              </a:gs>
              <a:gs pos="70000">
                <a:srgbClr val="C4D6EB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8001024" y="428604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642910" y="1571612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428596" y="357166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 rot="20133885">
            <a:off x="7904453" y="2546612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714348" y="2714620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 rot="1749118">
            <a:off x="2980427" y="408667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 rot="637190">
            <a:off x="8167784" y="1595496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5-конечная звезда 11"/>
          <p:cNvSpPr/>
          <p:nvPr/>
        </p:nvSpPr>
        <p:spPr>
          <a:xfrm>
            <a:off x="1714480" y="6000768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5-конечная звезда 12"/>
          <p:cNvSpPr/>
          <p:nvPr/>
        </p:nvSpPr>
        <p:spPr>
          <a:xfrm rot="20735244">
            <a:off x="531099" y="4745950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5-конечная звезда 13"/>
          <p:cNvSpPr/>
          <p:nvPr/>
        </p:nvSpPr>
        <p:spPr>
          <a:xfrm>
            <a:off x="8358214" y="4071942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5-конечная звезда 14"/>
          <p:cNvSpPr/>
          <p:nvPr/>
        </p:nvSpPr>
        <p:spPr>
          <a:xfrm>
            <a:off x="7072330" y="428604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5-конечная звезда 15"/>
          <p:cNvSpPr/>
          <p:nvPr/>
        </p:nvSpPr>
        <p:spPr>
          <a:xfrm flipH="1">
            <a:off x="8501090" y="6000768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142976" y="571480"/>
            <a:ext cx="7000924" cy="7143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СКОЛЬКО РАКЕТ ЛЕТИТ НА ЛУНУ ?</a:t>
            </a:r>
          </a:p>
        </p:txBody>
      </p:sp>
      <p:pic>
        <p:nvPicPr>
          <p:cNvPr id="18" name="Рисунок 17" descr="raketa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6566" y="2928933"/>
            <a:ext cx="2280483" cy="3040645"/>
          </a:xfrm>
          <a:prstGeom prst="rect">
            <a:avLst/>
          </a:prstGeom>
        </p:spPr>
      </p:pic>
      <p:pic>
        <p:nvPicPr>
          <p:cNvPr id="19" name="Рисунок 18" descr="raketa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9026672">
            <a:off x="3857620" y="2643182"/>
            <a:ext cx="2280483" cy="3040645"/>
          </a:xfrm>
          <a:prstGeom prst="rect">
            <a:avLst/>
          </a:prstGeom>
        </p:spPr>
      </p:pic>
      <p:pic>
        <p:nvPicPr>
          <p:cNvPr id="20" name="Рисунок 19" descr="raketa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433014">
            <a:off x="1786077" y="1519146"/>
            <a:ext cx="2280483" cy="3040645"/>
          </a:xfrm>
          <a:prstGeom prst="rect">
            <a:avLst/>
          </a:prstGeom>
        </p:spPr>
      </p:pic>
      <p:pic>
        <p:nvPicPr>
          <p:cNvPr id="21" name="Рисунок 20" descr="raketa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3758022">
            <a:off x="3041901" y="1335639"/>
            <a:ext cx="2280483" cy="3040645"/>
          </a:xfrm>
          <a:prstGeom prst="rect">
            <a:avLst/>
          </a:prstGeom>
        </p:spPr>
      </p:pic>
      <p:pic>
        <p:nvPicPr>
          <p:cNvPr id="22" name="Рисунок 21" descr="raketa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529352">
            <a:off x="5011657" y="2657992"/>
            <a:ext cx="2280483" cy="3040645"/>
          </a:xfrm>
          <a:prstGeom prst="rect">
            <a:avLst/>
          </a:prstGeom>
        </p:spPr>
      </p:pic>
      <p:pic>
        <p:nvPicPr>
          <p:cNvPr id="23" name="Рисунок 22" descr="raketa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363499">
            <a:off x="4974781" y="867824"/>
            <a:ext cx="2280483" cy="3040645"/>
          </a:xfrm>
          <a:prstGeom prst="rect">
            <a:avLst/>
          </a:prstGeom>
        </p:spPr>
      </p:pic>
      <p:sp>
        <p:nvSpPr>
          <p:cNvPr id="24" name="Овал 23"/>
          <p:cNvSpPr/>
          <p:nvPr/>
        </p:nvSpPr>
        <p:spPr>
          <a:xfrm>
            <a:off x="2786050" y="6000768"/>
            <a:ext cx="642942" cy="642942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</a:t>
            </a:r>
          </a:p>
        </p:txBody>
      </p:sp>
      <p:sp>
        <p:nvSpPr>
          <p:cNvPr id="25" name="Овал 24"/>
          <p:cNvSpPr/>
          <p:nvPr/>
        </p:nvSpPr>
        <p:spPr>
          <a:xfrm>
            <a:off x="4286248" y="6000768"/>
            <a:ext cx="642942" cy="642942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8</a:t>
            </a:r>
          </a:p>
        </p:txBody>
      </p:sp>
      <p:sp>
        <p:nvSpPr>
          <p:cNvPr id="26" name="Овал 25"/>
          <p:cNvSpPr/>
          <p:nvPr/>
        </p:nvSpPr>
        <p:spPr>
          <a:xfrm>
            <a:off x="5715008" y="6000768"/>
            <a:ext cx="642942" cy="642942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6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39999">
                <a:srgbClr val="85C2FF"/>
              </a:gs>
              <a:gs pos="70000">
                <a:srgbClr val="C4D6EB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6572264" y="2000240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642910" y="1571612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2071670" y="357166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 rot="20133885">
            <a:off x="7904453" y="2546612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714348" y="2714620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 rot="1749118">
            <a:off x="3623368" y="1194485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 rot="637190">
            <a:off x="7429520" y="785794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5-конечная звезда 11"/>
          <p:cNvSpPr/>
          <p:nvPr/>
        </p:nvSpPr>
        <p:spPr>
          <a:xfrm>
            <a:off x="2428860" y="2285992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5-конечная звезда 12"/>
          <p:cNvSpPr/>
          <p:nvPr/>
        </p:nvSpPr>
        <p:spPr>
          <a:xfrm rot="20735244">
            <a:off x="4674504" y="531107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5-конечная звезда 13"/>
          <p:cNvSpPr/>
          <p:nvPr/>
        </p:nvSpPr>
        <p:spPr>
          <a:xfrm>
            <a:off x="3143240" y="1785926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5-конечная звезда 14"/>
          <p:cNvSpPr/>
          <p:nvPr/>
        </p:nvSpPr>
        <p:spPr>
          <a:xfrm>
            <a:off x="5643570" y="928670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5-конечная звезда 15"/>
          <p:cNvSpPr/>
          <p:nvPr/>
        </p:nvSpPr>
        <p:spPr>
          <a:xfrm flipH="1">
            <a:off x="6715140" y="500042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6" name="Picture 2" descr="Space Rocket Silver Icon - Space Rocket Icons - Free Icons - SoftIcons.c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7863093">
            <a:off x="7106783" y="875168"/>
            <a:ext cx="1733529" cy="1733529"/>
          </a:xfrm>
          <a:prstGeom prst="rect">
            <a:avLst/>
          </a:prstGeom>
          <a:noFill/>
        </p:spPr>
      </p:pic>
      <p:pic>
        <p:nvPicPr>
          <p:cNvPr id="11268" name="Picture 4" descr="Петербурга Планеты солнечной системы познавательноэкспериментальная непосредственно образ."/>
          <p:cNvPicPr>
            <a:picLocks noChangeAspect="1" noChangeArrowheads="1"/>
          </p:cNvPicPr>
          <p:nvPr/>
        </p:nvPicPr>
        <p:blipFill>
          <a:blip r:embed="rId3"/>
          <a:srcRect l="60000" t="1313" b="42206"/>
          <a:stretch>
            <a:fillRect/>
          </a:stretch>
        </p:blipFill>
        <p:spPr bwMode="auto">
          <a:xfrm rot="5109413">
            <a:off x="782464" y="699531"/>
            <a:ext cx="1536566" cy="1548598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1857356" y="2285992"/>
            <a:ext cx="6215106" cy="42862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ПОДБЕРИ СЕМЕЙКУ СЛОВ</a:t>
            </a:r>
            <a:br>
              <a:rPr lang="ru-RU" dirty="0"/>
            </a:b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Человек, который считает звезды- звездочет, </a:t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Космический корабль летящий к звездам- звездолет,</a:t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Скопление звезд на небе- созвездие,</a:t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Момент, когда звезды «падают»- звездопад,</a:t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Небо, на котором много звезд - звездное, </a:t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Небо на котором нет звезд - беззвездное</a:t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Бывает большая звезда, а бывает маленькая - звездочка</a:t>
            </a:r>
            <a:endParaRPr lang="ru-RU" dirty="0"/>
          </a:p>
        </p:txBody>
      </p:sp>
    </p:spTree>
  </p:cSld>
  <p:clrMapOvr>
    <a:masterClrMapping/>
  </p:clrMapOvr>
  <p:transition>
    <p:newsfla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39999">
                <a:srgbClr val="85C2FF"/>
              </a:gs>
              <a:gs pos="70000">
                <a:srgbClr val="C4D6EB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8215338" y="285728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642910" y="1571612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2071670" y="357166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 rot="20133885">
            <a:off x="7904453" y="2546612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642910" y="2071678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 rot="1749118">
            <a:off x="3909121" y="265791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 rot="637190">
            <a:off x="7429520" y="785794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5-конечная звезда 11"/>
          <p:cNvSpPr/>
          <p:nvPr/>
        </p:nvSpPr>
        <p:spPr>
          <a:xfrm>
            <a:off x="285720" y="3214686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5-конечная звезда 12"/>
          <p:cNvSpPr/>
          <p:nvPr/>
        </p:nvSpPr>
        <p:spPr>
          <a:xfrm rot="20735244">
            <a:off x="8460717" y="3317189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5-конечная звезда 13"/>
          <p:cNvSpPr/>
          <p:nvPr/>
        </p:nvSpPr>
        <p:spPr>
          <a:xfrm>
            <a:off x="5857884" y="357166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5-конечная звезда 14"/>
          <p:cNvSpPr/>
          <p:nvPr/>
        </p:nvSpPr>
        <p:spPr>
          <a:xfrm>
            <a:off x="8286776" y="4143380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5-конечная звезда 15"/>
          <p:cNvSpPr/>
          <p:nvPr/>
        </p:nvSpPr>
        <p:spPr>
          <a:xfrm flipH="1">
            <a:off x="6715140" y="500042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6" name="Picture 2" descr="Space Rocket Silver Icon - Space Rocket Icons - Free Icons - SoftIcons.c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7863093">
            <a:off x="7233142" y="589416"/>
            <a:ext cx="1733529" cy="1733529"/>
          </a:xfrm>
          <a:prstGeom prst="rect">
            <a:avLst/>
          </a:prstGeom>
          <a:noFill/>
        </p:spPr>
      </p:pic>
      <p:pic>
        <p:nvPicPr>
          <p:cNvPr id="11268" name="Picture 4" descr="Петербурга Планеты солнечной системы познавательноэкспериментальная непосредственно образ."/>
          <p:cNvPicPr>
            <a:picLocks noChangeAspect="1" noChangeArrowheads="1"/>
          </p:cNvPicPr>
          <p:nvPr/>
        </p:nvPicPr>
        <p:blipFill>
          <a:blip r:embed="rId3"/>
          <a:srcRect l="60000" t="1313" b="42206"/>
          <a:stretch>
            <a:fillRect/>
          </a:stretch>
        </p:blipFill>
        <p:spPr bwMode="auto">
          <a:xfrm rot="5109413">
            <a:off x="840773" y="474305"/>
            <a:ext cx="1240399" cy="1250112"/>
          </a:xfrm>
          <a:prstGeom prst="rect">
            <a:avLst/>
          </a:prstGeom>
          <a:noFill/>
        </p:spPr>
      </p:pic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1571604" y="1785926"/>
          <a:ext cx="6096000" cy="292895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7631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631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631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" name="4-конечная звезда 17"/>
          <p:cNvSpPr/>
          <p:nvPr/>
        </p:nvSpPr>
        <p:spPr>
          <a:xfrm rot="3995302">
            <a:off x="2214546" y="2000240"/>
            <a:ext cx="642942" cy="642942"/>
          </a:xfrm>
          <a:prstGeom prst="star4">
            <a:avLst>
              <a:gd name="adj" fmla="val 11158"/>
            </a:avLst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4-конечная звезда 18"/>
          <p:cNvSpPr/>
          <p:nvPr/>
        </p:nvSpPr>
        <p:spPr>
          <a:xfrm rot="3178347">
            <a:off x="4286248" y="2928934"/>
            <a:ext cx="642942" cy="642942"/>
          </a:xfrm>
          <a:prstGeom prst="star4">
            <a:avLst>
              <a:gd name="adj" fmla="val 11158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4-конечная звезда 19"/>
          <p:cNvSpPr/>
          <p:nvPr/>
        </p:nvSpPr>
        <p:spPr>
          <a:xfrm>
            <a:off x="2285984" y="5429264"/>
            <a:ext cx="642942" cy="642942"/>
          </a:xfrm>
          <a:prstGeom prst="star4">
            <a:avLst>
              <a:gd name="adj" fmla="val 11158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4-конечная звезда 20"/>
          <p:cNvSpPr/>
          <p:nvPr/>
        </p:nvSpPr>
        <p:spPr>
          <a:xfrm rot="2910700">
            <a:off x="6429388" y="3929066"/>
            <a:ext cx="642942" cy="642942"/>
          </a:xfrm>
          <a:prstGeom prst="star4">
            <a:avLst>
              <a:gd name="adj" fmla="val 11158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6-конечная звезда 21"/>
          <p:cNvSpPr/>
          <p:nvPr/>
        </p:nvSpPr>
        <p:spPr>
          <a:xfrm rot="1381754">
            <a:off x="2214546" y="2928934"/>
            <a:ext cx="642942" cy="714380"/>
          </a:xfrm>
          <a:prstGeom prst="star6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6-конечная звезда 22"/>
          <p:cNvSpPr/>
          <p:nvPr/>
        </p:nvSpPr>
        <p:spPr>
          <a:xfrm rot="1379707">
            <a:off x="6429388" y="1928802"/>
            <a:ext cx="642942" cy="714380"/>
          </a:xfrm>
          <a:prstGeom prst="star6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6-конечная звезда 23"/>
          <p:cNvSpPr/>
          <p:nvPr/>
        </p:nvSpPr>
        <p:spPr>
          <a:xfrm rot="1246760">
            <a:off x="3428992" y="5429264"/>
            <a:ext cx="642942" cy="714380"/>
          </a:xfrm>
          <a:prstGeom prst="star6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6-конечная звезда 24"/>
          <p:cNvSpPr/>
          <p:nvPr/>
        </p:nvSpPr>
        <p:spPr>
          <a:xfrm>
            <a:off x="6643702" y="5286388"/>
            <a:ext cx="642942" cy="714380"/>
          </a:xfrm>
          <a:prstGeom prst="star6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8-конечная звезда 25"/>
          <p:cNvSpPr/>
          <p:nvPr/>
        </p:nvSpPr>
        <p:spPr>
          <a:xfrm>
            <a:off x="2214546" y="3929066"/>
            <a:ext cx="642942" cy="642942"/>
          </a:xfrm>
          <a:prstGeom prst="star8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8-конечная звезда 26"/>
          <p:cNvSpPr/>
          <p:nvPr/>
        </p:nvSpPr>
        <p:spPr>
          <a:xfrm>
            <a:off x="4357686" y="2000240"/>
            <a:ext cx="642942" cy="642942"/>
          </a:xfrm>
          <a:prstGeom prst="star8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8-конечная звезда 27"/>
          <p:cNvSpPr/>
          <p:nvPr/>
        </p:nvSpPr>
        <p:spPr>
          <a:xfrm>
            <a:off x="6429388" y="2928934"/>
            <a:ext cx="642942" cy="642942"/>
          </a:xfrm>
          <a:prstGeom prst="star8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8-конечная звезда 28"/>
          <p:cNvSpPr/>
          <p:nvPr/>
        </p:nvSpPr>
        <p:spPr>
          <a:xfrm>
            <a:off x="4572000" y="5429264"/>
            <a:ext cx="642942" cy="642942"/>
          </a:xfrm>
          <a:prstGeom prst="star8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4-конечная звезда 29"/>
          <p:cNvSpPr/>
          <p:nvPr/>
        </p:nvSpPr>
        <p:spPr>
          <a:xfrm>
            <a:off x="5572132" y="5357826"/>
            <a:ext cx="642942" cy="642942"/>
          </a:xfrm>
          <a:prstGeom prst="star4">
            <a:avLst>
              <a:gd name="adj" fmla="val 1115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2643174" y="928670"/>
            <a:ext cx="4214842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Какой звёздочки не хватает?</a:t>
            </a: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3 0.00278 L 0.08993 -0.2178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00" y="-11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0" grpId="0" animBg="1"/>
      <p:bldP spid="24" grpId="0" animBg="1"/>
      <p:bldP spid="25" grpId="0" animBg="1"/>
      <p:bldP spid="29" grpId="0" animBg="1"/>
      <p:bldP spid="3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39999">
                <a:srgbClr val="85C2FF"/>
              </a:gs>
              <a:gs pos="70000">
                <a:srgbClr val="C4D6EB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6643702" y="1714488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642910" y="5572140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2071670" y="357166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 rot="20133885">
            <a:off x="7904453" y="2546612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428596" y="2928934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 rot="1749118">
            <a:off x="7623897" y="4980699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 rot="637190">
            <a:off x="7429520" y="785794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5-конечная звезда 11"/>
          <p:cNvSpPr/>
          <p:nvPr/>
        </p:nvSpPr>
        <p:spPr>
          <a:xfrm>
            <a:off x="214282" y="4714884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5-конечная звезда 12"/>
          <p:cNvSpPr/>
          <p:nvPr/>
        </p:nvSpPr>
        <p:spPr>
          <a:xfrm rot="20735244">
            <a:off x="4674504" y="531107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5-конечная звезда 13"/>
          <p:cNvSpPr/>
          <p:nvPr/>
        </p:nvSpPr>
        <p:spPr>
          <a:xfrm>
            <a:off x="3286116" y="1285860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5-конечная звезда 14"/>
          <p:cNvSpPr/>
          <p:nvPr/>
        </p:nvSpPr>
        <p:spPr>
          <a:xfrm>
            <a:off x="5643570" y="928670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5-конечная звезда 15"/>
          <p:cNvSpPr/>
          <p:nvPr/>
        </p:nvSpPr>
        <p:spPr>
          <a:xfrm flipH="1">
            <a:off x="6715140" y="500042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6" name="Picture 2" descr="Space Rocket Silver Icon - Space Rocket Icons - Free Icons - SoftIcons.c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7863093">
            <a:off x="7106783" y="875168"/>
            <a:ext cx="1733529" cy="1733529"/>
          </a:xfrm>
          <a:prstGeom prst="rect">
            <a:avLst/>
          </a:prstGeom>
          <a:noFill/>
        </p:spPr>
      </p:pic>
      <p:pic>
        <p:nvPicPr>
          <p:cNvPr id="11268" name="Picture 4" descr="Петербурга Планеты солнечной системы познавательноэкспериментальная непосредственно образ."/>
          <p:cNvPicPr>
            <a:picLocks noChangeAspect="1" noChangeArrowheads="1"/>
          </p:cNvPicPr>
          <p:nvPr/>
        </p:nvPicPr>
        <p:blipFill>
          <a:blip r:embed="rId3"/>
          <a:srcRect l="60000" t="1313" b="42206"/>
          <a:stretch>
            <a:fillRect/>
          </a:stretch>
        </p:blipFill>
        <p:spPr bwMode="auto">
          <a:xfrm rot="5109413">
            <a:off x="782465" y="628092"/>
            <a:ext cx="1536566" cy="1548598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3857620" y="1000108"/>
            <a:ext cx="2571768" cy="12858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ПРОВЕРЬ СЕБЯ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857224" y="1928802"/>
            <a:ext cx="7858180" cy="44291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Как называется планета, на которой мы живем?</a:t>
            </a:r>
            <a:endParaRPr lang="ru-RU" sz="7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Как называется ближайшая к нам звезда?</a:t>
            </a:r>
            <a:endParaRPr lang="ru-RU" sz="7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Что такое Солнечная система?</a:t>
            </a:r>
            <a:endParaRPr lang="ru-RU" sz="7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Какие планеты ты знаешь в Солнечной системе? Какая из них самая большая?</a:t>
            </a:r>
            <a:endParaRPr lang="ru-RU" sz="7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Какую планету называют красной? Почему? Эту планету римляне назвали в честь бога войны Марса. Как ты думаешь, почему?</a:t>
            </a:r>
            <a:endParaRPr lang="ru-RU" sz="7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Какая планета находится ближе всех к Солнцу?</a:t>
            </a:r>
            <a:endParaRPr lang="ru-RU" sz="7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Кто был первым космонавтом Земли?</a:t>
            </a:r>
            <a:endParaRPr lang="ru-RU" sz="7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Когда впервые человек полетел в космос?</a:t>
            </a:r>
            <a:endParaRPr lang="ru-RU" sz="7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Каких российских космонавтов ты знаешь?</a:t>
            </a:r>
            <a:endParaRPr lang="ru-RU" sz="7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Какие стихи ты знаешь о космосе?</a:t>
            </a:r>
            <a:endParaRPr lang="ru-RU" sz="7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Ты бы хотел стать космонавтом? Почему?</a:t>
            </a:r>
            <a:endParaRPr lang="ru-RU" sz="7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Как ты считаешь, какими качествами должен обладать космонавт?</a:t>
            </a:r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newsfla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39999">
                <a:srgbClr val="85C2FF"/>
              </a:gs>
              <a:gs pos="70000">
                <a:srgbClr val="C4D6EB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6572264" y="2000240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642910" y="1571612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2071670" y="357166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 rot="20133885">
            <a:off x="7904453" y="2546612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714348" y="2714620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 rot="1749118">
            <a:off x="3623368" y="1194485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 rot="637190">
            <a:off x="7429520" y="785794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5-конечная звезда 11"/>
          <p:cNvSpPr/>
          <p:nvPr/>
        </p:nvSpPr>
        <p:spPr>
          <a:xfrm>
            <a:off x="2428860" y="2285992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5-конечная звезда 12"/>
          <p:cNvSpPr/>
          <p:nvPr/>
        </p:nvSpPr>
        <p:spPr>
          <a:xfrm rot="20735244">
            <a:off x="4674504" y="531107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5-конечная звезда 13"/>
          <p:cNvSpPr/>
          <p:nvPr/>
        </p:nvSpPr>
        <p:spPr>
          <a:xfrm>
            <a:off x="3143240" y="1785926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5-конечная звезда 14"/>
          <p:cNvSpPr/>
          <p:nvPr/>
        </p:nvSpPr>
        <p:spPr>
          <a:xfrm>
            <a:off x="5643570" y="928670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5-конечная звезда 15"/>
          <p:cNvSpPr/>
          <p:nvPr/>
        </p:nvSpPr>
        <p:spPr>
          <a:xfrm flipH="1">
            <a:off x="6715140" y="500042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6" name="Picture 2" descr="Space Rocket Silver Icon - Space Rocket Icons - Free Icons - SoftIcons.c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7863093">
            <a:off x="7106783" y="875168"/>
            <a:ext cx="1733529" cy="1733529"/>
          </a:xfrm>
          <a:prstGeom prst="rect">
            <a:avLst/>
          </a:prstGeom>
          <a:noFill/>
        </p:spPr>
      </p:pic>
      <p:pic>
        <p:nvPicPr>
          <p:cNvPr id="11268" name="Picture 4" descr="Петербурга Планеты солнечной системы познавательноэкспериментальная непосредственно образ."/>
          <p:cNvPicPr>
            <a:picLocks noChangeAspect="1" noChangeArrowheads="1"/>
          </p:cNvPicPr>
          <p:nvPr/>
        </p:nvPicPr>
        <p:blipFill>
          <a:blip r:embed="rId3"/>
          <a:srcRect l="60000" t="1313" b="42206"/>
          <a:stretch>
            <a:fillRect/>
          </a:stretch>
        </p:blipFill>
        <p:spPr bwMode="auto">
          <a:xfrm rot="5109413">
            <a:off x="782464" y="699531"/>
            <a:ext cx="1536566" cy="1548598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1857356" y="2857496"/>
            <a:ext cx="6143668" cy="2500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hevron">
              <a:avLst/>
            </a:prstTxWarp>
          </a:bodyPr>
          <a:lstStyle/>
          <a:p>
            <a:pPr algn="ctr"/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ВОТ И ЗАКОНЧИЛОСЬ НАШЕ </a:t>
            </a:r>
          </a:p>
          <a:p>
            <a:pPr algn="ctr"/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КОСМИЧЕСКОЕ ПУТЕШЕСТВИЕ,</a:t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ДО СКОРОЙ ВСТРЕЧИ, </a:t>
            </a:r>
          </a:p>
          <a:p>
            <a:pPr algn="ctr"/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ДОРОГОЙ ДРУГ!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14282" y="6286520"/>
            <a:ext cx="8786874" cy="428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C00000"/>
                </a:solidFill>
              </a:rPr>
              <a:t>Другие интересные презентации и развивающие игры вы найдете на сайте </a:t>
            </a:r>
            <a:r>
              <a:rPr lang="ru-RU" sz="1600" dirty="0">
                <a:solidFill>
                  <a:srgbClr val="C00000"/>
                </a:solidFill>
                <a:hlinkClick r:id="rId4"/>
              </a:rPr>
              <a:t>ДЕТКИ-ИНФО</a:t>
            </a:r>
            <a:endParaRPr lang="ru-RU" sz="16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newsfla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39999">
                <a:srgbClr val="85C2FF"/>
              </a:gs>
              <a:gs pos="70000">
                <a:srgbClr val="C4D6EB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214282" y="1071546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285720" y="5429264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1428728" y="142852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 rot="20133885">
            <a:off x="8618833" y="1403603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1357290" y="6286520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 rot="1749118">
            <a:off x="8806746" y="6266583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 rot="637190">
            <a:off x="7429520" y="785794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5-конечная звезда 11"/>
          <p:cNvSpPr/>
          <p:nvPr/>
        </p:nvSpPr>
        <p:spPr>
          <a:xfrm>
            <a:off x="357158" y="6215082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5-конечная звезда 12"/>
          <p:cNvSpPr/>
          <p:nvPr/>
        </p:nvSpPr>
        <p:spPr>
          <a:xfrm rot="20735244">
            <a:off x="8389280" y="4531636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5-конечная звезда 13"/>
          <p:cNvSpPr/>
          <p:nvPr/>
        </p:nvSpPr>
        <p:spPr>
          <a:xfrm>
            <a:off x="285720" y="142852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5-конечная звезда 14"/>
          <p:cNvSpPr/>
          <p:nvPr/>
        </p:nvSpPr>
        <p:spPr>
          <a:xfrm>
            <a:off x="6072198" y="285728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5-конечная звезда 15"/>
          <p:cNvSpPr/>
          <p:nvPr/>
        </p:nvSpPr>
        <p:spPr>
          <a:xfrm flipH="1">
            <a:off x="6715140" y="500042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6" name="Picture 2" descr="Space Rocket Silver Icon - Space Rocket Icons - Free Icons - SoftIcons.co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7863093">
            <a:off x="7763971" y="191576"/>
            <a:ext cx="1093560" cy="1093560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1500166" y="928670"/>
            <a:ext cx="6500858" cy="51435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Дорогой друг!</a:t>
            </a:r>
          </a:p>
          <a:p>
            <a:pPr algn="ctr"/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Ты наверняка видел сколько много звёзд появляется на ночном небе, их спутницу- Луну и, конечно же, Солнце -  яркое, горячее. Всё это жители Солнечной системы. А ты хочешь отправиться в путешествие и узнать о космических просторах нашей Вселенной? Тогда приготовься – мы полетели!</a:t>
            </a:r>
          </a:p>
          <a:p>
            <a:pPr algn="ctr"/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Мы с тобою на рассвете</a:t>
            </a:r>
          </a:p>
          <a:p>
            <a:pPr algn="ctr"/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Улетаем на ракете,</a:t>
            </a:r>
          </a:p>
          <a:p>
            <a:pPr algn="ctr"/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Ноги шире, подтянись –</a:t>
            </a:r>
          </a:p>
          <a:p>
            <a:pPr algn="ctr"/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Вот летит ракета ввысь! </a:t>
            </a:r>
          </a:p>
        </p:txBody>
      </p:sp>
    </p:spTree>
  </p:cSld>
  <p:clrMapOvr>
    <a:masterClrMapping/>
  </p:clrMapOvr>
  <p:transition>
    <p:newsfla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39999">
                <a:srgbClr val="85C2FF"/>
              </a:gs>
              <a:gs pos="70000">
                <a:srgbClr val="C4D6EB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8215338" y="6215082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642910" y="1571612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2071670" y="357166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 rot="20133885">
            <a:off x="8690271" y="5475569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214282" y="1928802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 rot="1749118">
            <a:off x="8624028" y="194353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 rot="637190">
            <a:off x="8596411" y="1166867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5-конечная звезда 11"/>
          <p:cNvSpPr/>
          <p:nvPr/>
        </p:nvSpPr>
        <p:spPr>
          <a:xfrm>
            <a:off x="357158" y="6143644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5-конечная звезда 12"/>
          <p:cNvSpPr/>
          <p:nvPr/>
        </p:nvSpPr>
        <p:spPr>
          <a:xfrm rot="20735244">
            <a:off x="7460586" y="245355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5-конечная звезда 13"/>
          <p:cNvSpPr/>
          <p:nvPr/>
        </p:nvSpPr>
        <p:spPr>
          <a:xfrm>
            <a:off x="785786" y="6429396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5-конечная звезда 14"/>
          <p:cNvSpPr/>
          <p:nvPr/>
        </p:nvSpPr>
        <p:spPr>
          <a:xfrm>
            <a:off x="8643966" y="6429396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5-конечная звезда 15"/>
          <p:cNvSpPr/>
          <p:nvPr/>
        </p:nvSpPr>
        <p:spPr>
          <a:xfrm flipH="1">
            <a:off x="8072462" y="642918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8" name="Picture 4" descr="Петербурга Планеты солнечной системы познавательноэкспериментальная непосредственно образ."/>
          <p:cNvPicPr>
            <a:picLocks noChangeAspect="1" noChangeArrowheads="1"/>
          </p:cNvPicPr>
          <p:nvPr/>
        </p:nvPicPr>
        <p:blipFill>
          <a:blip r:embed="rId2" cstate="print"/>
          <a:srcRect l="60000" t="1313" b="42206"/>
          <a:stretch>
            <a:fillRect/>
          </a:stretch>
        </p:blipFill>
        <p:spPr bwMode="auto">
          <a:xfrm rot="5109413">
            <a:off x="540904" y="319698"/>
            <a:ext cx="921973" cy="929192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1428728" y="285728"/>
            <a:ext cx="6572296" cy="16430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Система называется солнечной потому что всё движется вокруг самой большой звезды – Солнца: спутники, кометы, астероиды, разные планеты и даже наша планета Земля. </a:t>
            </a:r>
          </a:p>
        </p:txBody>
      </p:sp>
      <p:pic>
        <p:nvPicPr>
          <p:cNvPr id="9218" name="Picture 2" descr="Core Presentations on authorSTREAM: Page 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1714488"/>
            <a:ext cx="6858048" cy="4714908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39999">
                <a:srgbClr val="85C2FF"/>
              </a:gs>
              <a:gs pos="70000">
                <a:srgbClr val="C4D6EB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8001024" y="6357958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642910" y="1571612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2071670" y="357166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 rot="20133885">
            <a:off x="8690271" y="5475569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214282" y="1928802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 rot="1749118">
            <a:off x="8624028" y="194353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 rot="637190">
            <a:off x="8596411" y="1166867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5-конечная звезда 11"/>
          <p:cNvSpPr/>
          <p:nvPr/>
        </p:nvSpPr>
        <p:spPr>
          <a:xfrm>
            <a:off x="357158" y="6143644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5-конечная звезда 13"/>
          <p:cNvSpPr/>
          <p:nvPr/>
        </p:nvSpPr>
        <p:spPr>
          <a:xfrm>
            <a:off x="785786" y="6429396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5-конечная звезда 14"/>
          <p:cNvSpPr/>
          <p:nvPr/>
        </p:nvSpPr>
        <p:spPr>
          <a:xfrm>
            <a:off x="8643966" y="6429396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5-конечная звезда 15"/>
          <p:cNvSpPr/>
          <p:nvPr/>
        </p:nvSpPr>
        <p:spPr>
          <a:xfrm flipH="1">
            <a:off x="8072462" y="642918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8" name="Picture 4" descr="Петербурга Планеты солнечной системы познавательноэкспериментальная непосредственно образ."/>
          <p:cNvPicPr>
            <a:picLocks noChangeAspect="1" noChangeArrowheads="1"/>
          </p:cNvPicPr>
          <p:nvPr/>
        </p:nvPicPr>
        <p:blipFill>
          <a:blip r:embed="rId2" cstate="print"/>
          <a:srcRect l="60000" t="1313" b="42206"/>
          <a:stretch>
            <a:fillRect/>
          </a:stretch>
        </p:blipFill>
        <p:spPr bwMode="auto">
          <a:xfrm rot="5109413">
            <a:off x="540904" y="319698"/>
            <a:ext cx="921973" cy="929192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1928794" y="4714884"/>
            <a:ext cx="5929354" cy="17859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Солнце настолько большое, что притягивает к себе все объекты и не даёт им улететь в открытый космос, а планеты и другие жители солнечной системы, пытаясь улететь, всё время движутся по кругу. Так и танцуют свои танцы вокруг Солнца туманности, кометы, астероиды.</a:t>
            </a:r>
          </a:p>
        </p:txBody>
      </p:sp>
      <p:pic>
        <p:nvPicPr>
          <p:cNvPr id="7170" name="Picture 2" descr="http://std3.ru/E8/71/30786-cc12a80c0b42b507bff8abc1019c72e6.jpg"/>
          <p:cNvPicPr>
            <a:picLocks noChangeAspect="1" noChangeArrowheads="1"/>
          </p:cNvPicPr>
          <p:nvPr/>
        </p:nvPicPr>
        <p:blipFill>
          <a:blip r:embed="rId3"/>
          <a:srcRect l="10976" r="8537"/>
          <a:stretch>
            <a:fillRect/>
          </a:stretch>
        </p:blipFill>
        <p:spPr bwMode="auto">
          <a:xfrm>
            <a:off x="2071670" y="285728"/>
            <a:ext cx="5632542" cy="4286280"/>
          </a:xfrm>
          <a:prstGeom prst="rect">
            <a:avLst/>
          </a:prstGeom>
          <a:noFill/>
        </p:spPr>
      </p:pic>
      <p:sp>
        <p:nvSpPr>
          <p:cNvPr id="13" name="5-конечная звезда 12"/>
          <p:cNvSpPr/>
          <p:nvPr/>
        </p:nvSpPr>
        <p:spPr>
          <a:xfrm rot="20735244">
            <a:off x="7460586" y="245355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newsfla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39999">
                <a:srgbClr val="85C2FF"/>
              </a:gs>
              <a:gs pos="70000">
                <a:srgbClr val="C4D6EB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8001024" y="6357958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642910" y="1571612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2071670" y="357166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 rot="20133885">
            <a:off x="8690271" y="5475569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214282" y="1928802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 rot="1749118">
            <a:off x="8624028" y="194353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 rot="637190">
            <a:off x="8596411" y="1166867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5-конечная звезда 11"/>
          <p:cNvSpPr/>
          <p:nvPr/>
        </p:nvSpPr>
        <p:spPr>
          <a:xfrm>
            <a:off x="357158" y="6143644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5-конечная звезда 12"/>
          <p:cNvSpPr/>
          <p:nvPr/>
        </p:nvSpPr>
        <p:spPr>
          <a:xfrm rot="20735244">
            <a:off x="7460586" y="245355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5-конечная звезда 13"/>
          <p:cNvSpPr/>
          <p:nvPr/>
        </p:nvSpPr>
        <p:spPr>
          <a:xfrm>
            <a:off x="785786" y="6429396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5-конечная звезда 14"/>
          <p:cNvSpPr/>
          <p:nvPr/>
        </p:nvSpPr>
        <p:spPr>
          <a:xfrm>
            <a:off x="8643966" y="6429396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5-конечная звезда 15"/>
          <p:cNvSpPr/>
          <p:nvPr/>
        </p:nvSpPr>
        <p:spPr>
          <a:xfrm flipH="1">
            <a:off x="8072462" y="642918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8" name="Picture 4" descr="Петербурга Планеты солнечной системы познавательноэкспериментальная непосредственно образ."/>
          <p:cNvPicPr>
            <a:picLocks noChangeAspect="1" noChangeArrowheads="1"/>
          </p:cNvPicPr>
          <p:nvPr/>
        </p:nvPicPr>
        <p:blipFill>
          <a:blip r:embed="rId2" cstate="print"/>
          <a:srcRect l="60000" t="1313" b="42206"/>
          <a:stretch>
            <a:fillRect/>
          </a:stretch>
        </p:blipFill>
        <p:spPr bwMode="auto">
          <a:xfrm rot="5109413">
            <a:off x="540904" y="319698"/>
            <a:ext cx="921973" cy="929192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1857356" y="-357214"/>
            <a:ext cx="5786478" cy="7215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Как ты думаешь, почему планеты </a:t>
            </a:r>
          </a:p>
          <a:p>
            <a:pPr algn="ctr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не сталкиваются друг с другом?</a:t>
            </a:r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Оказывается каждая из них бежит по своей дорожке – орбите, и дорожки эти не пересекаются, поэтому планеты никогда не сталкиваются друг с другом. В солнечной системе есть свой порядок.</a:t>
            </a:r>
          </a:p>
        </p:txBody>
      </p:sp>
      <p:pic>
        <p:nvPicPr>
          <p:cNvPr id="6146" name="Picture 2" descr="Карта солнечной системы планеты &quot; эта карта здесь, Загрузить для Windows Seven, Vista, ХП, 200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1214422"/>
            <a:ext cx="6076950" cy="3429001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39999">
                <a:srgbClr val="85C2FF"/>
              </a:gs>
              <a:gs pos="70000">
                <a:srgbClr val="C4D6EB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214282" y="1071546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285720" y="5429264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1428728" y="142852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 rot="20133885">
            <a:off x="8618833" y="1403603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1357290" y="6286520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 rot="1749118">
            <a:off x="8806746" y="6266583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 rot="637190">
            <a:off x="7429520" y="785794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5-конечная звезда 11"/>
          <p:cNvSpPr/>
          <p:nvPr/>
        </p:nvSpPr>
        <p:spPr>
          <a:xfrm>
            <a:off x="357158" y="6215082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5-конечная звезда 12"/>
          <p:cNvSpPr/>
          <p:nvPr/>
        </p:nvSpPr>
        <p:spPr>
          <a:xfrm rot="20735244">
            <a:off x="8389280" y="4531636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5-конечная звезда 13"/>
          <p:cNvSpPr/>
          <p:nvPr/>
        </p:nvSpPr>
        <p:spPr>
          <a:xfrm>
            <a:off x="285720" y="142852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5-конечная звезда 14"/>
          <p:cNvSpPr/>
          <p:nvPr/>
        </p:nvSpPr>
        <p:spPr>
          <a:xfrm>
            <a:off x="6072198" y="285728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5-конечная звезда 15"/>
          <p:cNvSpPr/>
          <p:nvPr/>
        </p:nvSpPr>
        <p:spPr>
          <a:xfrm flipH="1">
            <a:off x="6715140" y="500042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6" name="Picture 2" descr="Space Rocket Silver Icon - Space Rocket Icons - Free Icons - SoftIcons.co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7863093">
            <a:off x="7763971" y="191576"/>
            <a:ext cx="1093560" cy="1093560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1500166" y="928670"/>
            <a:ext cx="6500858" cy="51435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28662" y="642918"/>
            <a:ext cx="7286676" cy="55721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Планет в солнечной системе 9 и запомнить их </a:t>
            </a:r>
          </a:p>
          <a:p>
            <a:pPr algn="ctr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названия поможет весёлая игра</a:t>
            </a:r>
          </a:p>
          <a:p>
            <a:pPr algn="ctr"/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 порядку все планеты</a:t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Назовёт любой из нас:</a:t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Раз — Меркурий,</a:t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Два — Венера,</a:t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Три — Земля,</a:t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Четыре — Марс.</a:t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Пять — Юпитер,</a:t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Шесть — Сатурн,</a:t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Семь — Уран,</a:t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За ним — Нептун.</a:t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Он восьмым идёт по счёту.</a:t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А за ним уже, потом,</a:t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 девятая планета</a:t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Под названием Плутон.</a:t>
            </a:r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  <p:pic>
        <p:nvPicPr>
          <p:cNvPr id="5122" name="Picture 2" descr="http://img-fotki.yandex.ru/get/5823/66124276.21/0_63c8f_66c9f8a1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2143116"/>
            <a:ext cx="1428750" cy="1428750"/>
          </a:xfrm>
          <a:prstGeom prst="rect">
            <a:avLst/>
          </a:prstGeom>
          <a:noFill/>
        </p:spPr>
      </p:pic>
      <p:pic>
        <p:nvPicPr>
          <p:cNvPr id="5124" name="Picture 4" descr="http://img-fotki.yandex.ru/get/4422/66124276.21/0_63c7f_b7d17898_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728" y="4786322"/>
            <a:ext cx="785818" cy="785818"/>
          </a:xfrm>
          <a:prstGeom prst="rect">
            <a:avLst/>
          </a:prstGeom>
          <a:noFill/>
        </p:spPr>
      </p:pic>
      <p:pic>
        <p:nvPicPr>
          <p:cNvPr id="5126" name="Picture 6" descr="Клипарт &quot;Парад планет&quot;. Обсуждение на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72132" y="2857496"/>
            <a:ext cx="1428750" cy="1190625"/>
          </a:xfrm>
          <a:prstGeom prst="rect">
            <a:avLst/>
          </a:prstGeom>
          <a:noFill/>
        </p:spPr>
      </p:pic>
      <p:pic>
        <p:nvPicPr>
          <p:cNvPr id="5128" name="Picture 8" descr="http://img-fotki.yandex.ru/get/4614/66124276.21/0_63c91_da0cf241_S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86578" y="5072074"/>
            <a:ext cx="928694" cy="928694"/>
          </a:xfrm>
          <a:prstGeom prst="rect">
            <a:avLst/>
          </a:prstGeom>
          <a:noFill/>
        </p:spPr>
      </p:pic>
      <p:pic>
        <p:nvPicPr>
          <p:cNvPr id="5130" name="Picture 10" descr="http://img-fotki.yandex.ru/get/4614/66124276.21/0_63c95_d507fd6b_S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43834" y="1785926"/>
            <a:ext cx="500056" cy="500056"/>
          </a:xfrm>
          <a:prstGeom prst="rect">
            <a:avLst/>
          </a:prstGeom>
          <a:noFill/>
        </p:spPr>
      </p:pic>
      <p:pic>
        <p:nvPicPr>
          <p:cNvPr id="5132" name="Picture 12" descr="http://img-fotki.yandex.ru/get/5413/66124276.21/0_63c88_6b8598ef_S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00034" y="2714620"/>
            <a:ext cx="928662" cy="928662"/>
          </a:xfrm>
          <a:prstGeom prst="rect">
            <a:avLst/>
          </a:prstGeom>
          <a:noFill/>
        </p:spPr>
      </p:pic>
      <p:pic>
        <p:nvPicPr>
          <p:cNvPr id="5134" name="Picture 14" descr="http://img-fotki.yandex.ru/get/4423/66124276.21/0_63c7b_d86b271f_S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786710" y="3286124"/>
            <a:ext cx="571504" cy="571504"/>
          </a:xfrm>
          <a:prstGeom prst="rect">
            <a:avLst/>
          </a:prstGeom>
          <a:noFill/>
        </p:spPr>
      </p:pic>
      <p:pic>
        <p:nvPicPr>
          <p:cNvPr id="5136" name="Picture 16" descr="http://s6.uploads.ru/HkBKN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786182" y="5857892"/>
            <a:ext cx="592774" cy="557208"/>
          </a:xfrm>
          <a:prstGeom prst="rect">
            <a:avLst/>
          </a:prstGeom>
          <a:noFill/>
        </p:spPr>
      </p:pic>
      <p:pic>
        <p:nvPicPr>
          <p:cNvPr id="26" name="Picture 4" descr="Петербурга Планеты солнечной системы познавательноэкспериментальная непосредственно образ."/>
          <p:cNvPicPr>
            <a:picLocks noChangeAspect="1" noChangeArrowheads="1"/>
          </p:cNvPicPr>
          <p:nvPr/>
        </p:nvPicPr>
        <p:blipFill>
          <a:blip r:embed="rId11" cstate="print"/>
          <a:srcRect l="60000" t="1313" b="42206"/>
          <a:stretch>
            <a:fillRect/>
          </a:stretch>
        </p:blipFill>
        <p:spPr bwMode="auto">
          <a:xfrm rot="5109413">
            <a:off x="826656" y="676888"/>
            <a:ext cx="921973" cy="929192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39999">
                <a:srgbClr val="85C2FF"/>
              </a:gs>
              <a:gs pos="70000">
                <a:srgbClr val="C4D6EB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5-конечная звезда 4"/>
          <p:cNvSpPr/>
          <p:nvPr/>
        </p:nvSpPr>
        <p:spPr>
          <a:xfrm>
            <a:off x="214282" y="1071546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285720" y="5429264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1428728" y="142852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 rot="20133885">
            <a:off x="8618833" y="1403603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1357290" y="6286520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 rot="1749118">
            <a:off x="8806746" y="6266583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 rot="637190">
            <a:off x="7429520" y="785794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5-конечная звезда 11"/>
          <p:cNvSpPr/>
          <p:nvPr/>
        </p:nvSpPr>
        <p:spPr>
          <a:xfrm>
            <a:off x="357158" y="6215082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5-конечная звезда 12"/>
          <p:cNvSpPr/>
          <p:nvPr/>
        </p:nvSpPr>
        <p:spPr>
          <a:xfrm rot="20735244">
            <a:off x="8389280" y="4531636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5-конечная звезда 13"/>
          <p:cNvSpPr/>
          <p:nvPr/>
        </p:nvSpPr>
        <p:spPr>
          <a:xfrm>
            <a:off x="285720" y="142852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5-конечная звезда 14"/>
          <p:cNvSpPr/>
          <p:nvPr/>
        </p:nvSpPr>
        <p:spPr>
          <a:xfrm>
            <a:off x="6072198" y="285728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5-конечная звезда 15"/>
          <p:cNvSpPr/>
          <p:nvPr/>
        </p:nvSpPr>
        <p:spPr>
          <a:xfrm flipH="1">
            <a:off x="6715140" y="500042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6" name="Picture 2" descr="Space Rocket Silver Icon - Space Rocket Icons - Free Icons - SoftIcons.co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7863093">
            <a:off x="7763971" y="191576"/>
            <a:ext cx="1093560" cy="1093560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1500166" y="928670"/>
            <a:ext cx="6500858" cy="51435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929058" y="857232"/>
            <a:ext cx="4572032" cy="19288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Самая близкая к солнцу планета – Меркурий.</a:t>
            </a:r>
          </a:p>
          <a:p>
            <a:pPr algn="ctr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Эту планету можно увидеть с земли ранним утром. Она светится очень ярко перед восходом солнца и люди называют её утренней звездой.</a:t>
            </a:r>
          </a:p>
          <a:p>
            <a:pPr algn="ctr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Как ты думаешь, можно ли жить на Меркурии? К сожалению нет, ведь она так близка к солнцу и температура на поверхности планеты очень высокая. Всё, что не ней окажется – сразу сгорит.</a:t>
            </a:r>
          </a:p>
        </p:txBody>
      </p:sp>
      <p:pic>
        <p:nvPicPr>
          <p:cNvPr id="4098" name="Picture 2" descr="Планета Меркурий. Астрономия для дете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642918"/>
            <a:ext cx="2381250" cy="2381250"/>
          </a:xfrm>
          <a:prstGeom prst="rect">
            <a:avLst/>
          </a:prstGeom>
          <a:noFill/>
        </p:spPr>
      </p:pic>
      <p:sp>
        <p:nvSpPr>
          <p:cNvPr id="19" name="Прямоугольник 18"/>
          <p:cNvSpPr/>
          <p:nvPr/>
        </p:nvSpPr>
        <p:spPr>
          <a:xfrm>
            <a:off x="357158" y="3571876"/>
            <a:ext cx="4857784" cy="30003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Венера – самая загадочная планета, она вся затянута облаками. У Венеры есть атмосфера, но воздух такой тяжёлый, что человек не сможет его вдохнуть. Эту планету называют сестрой Земли потому, что на ней тоже есть вулканы, горы и песок.  Температуру Венеры можно сравнить с разогретой сковородой и жарить там яичницу. </a:t>
            </a:r>
          </a:p>
        </p:txBody>
      </p:sp>
      <p:pic>
        <p:nvPicPr>
          <p:cNvPr id="4100" name="Picture 4" descr="Планета Венера. Астрономия для детей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7884" y="3786190"/>
            <a:ext cx="2381250" cy="238125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39999">
                <a:srgbClr val="85C2FF"/>
              </a:gs>
              <a:gs pos="70000">
                <a:srgbClr val="C4D6EB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214282" y="1071546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285720" y="5429264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1428728" y="142852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 rot="20133885">
            <a:off x="8618833" y="1403603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1357290" y="6286520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 rot="1749118">
            <a:off x="8806746" y="6266583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 rot="637190">
            <a:off x="7429520" y="785794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5-конечная звезда 11"/>
          <p:cNvSpPr/>
          <p:nvPr/>
        </p:nvSpPr>
        <p:spPr>
          <a:xfrm>
            <a:off x="357158" y="6215082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5-конечная звезда 12"/>
          <p:cNvSpPr/>
          <p:nvPr/>
        </p:nvSpPr>
        <p:spPr>
          <a:xfrm rot="20735244">
            <a:off x="8389280" y="4531636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5-конечная звезда 13"/>
          <p:cNvSpPr/>
          <p:nvPr/>
        </p:nvSpPr>
        <p:spPr>
          <a:xfrm>
            <a:off x="285720" y="142852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5-конечная звезда 14"/>
          <p:cNvSpPr/>
          <p:nvPr/>
        </p:nvSpPr>
        <p:spPr>
          <a:xfrm>
            <a:off x="6072198" y="285728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5-конечная звезда 15"/>
          <p:cNvSpPr/>
          <p:nvPr/>
        </p:nvSpPr>
        <p:spPr>
          <a:xfrm flipH="1">
            <a:off x="6715140" y="500042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6" name="Picture 2" descr="Space Rocket Silver Icon - Space Rocket Icons - Free Icons - SoftIcons.co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7863093">
            <a:off x="7763971" y="191576"/>
            <a:ext cx="1093560" cy="1093560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1500166" y="928670"/>
            <a:ext cx="6500858" cy="51435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85786" y="571480"/>
            <a:ext cx="4857784" cy="27146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Как называется планета, на которой мы живём?  Это единственная планета, на которой живут люди, растут деревья. Есть моря, горы, разные животные. Всё потому, что вокруг земли есть атмосфера – воздух, которым мы дышим. Учёные называют Землю космическим оазисом.</a:t>
            </a:r>
          </a:p>
        </p:txBody>
      </p:sp>
      <p:pic>
        <p:nvPicPr>
          <p:cNvPr id="3074" name="Picture 2" descr="Планета Земля. Астрономия для дете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60" y="1142984"/>
            <a:ext cx="2381250" cy="2381250"/>
          </a:xfrm>
          <a:prstGeom prst="rect">
            <a:avLst/>
          </a:prstGeom>
          <a:noFill/>
        </p:spPr>
      </p:pic>
      <p:sp>
        <p:nvSpPr>
          <p:cNvPr id="19" name="Прямоугольник 18"/>
          <p:cNvSpPr/>
          <p:nvPr/>
        </p:nvSpPr>
        <p:spPr>
          <a:xfrm>
            <a:off x="3500430" y="3714752"/>
            <a:ext cx="5072098" cy="27860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Космические корабли очень близко подлетали к Марсу и узнали, что на нём когда-то были озёра и реки, но со временем они испарились, оставив на поверхности красные следы. Её так и называют – Красная планета. Кстати, на Марсе все предметы становятся легче.</a:t>
            </a:r>
          </a:p>
        </p:txBody>
      </p:sp>
      <p:pic>
        <p:nvPicPr>
          <p:cNvPr id="3076" name="Picture 4" descr="Планета Марс. Астрономия для детей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3429000"/>
            <a:ext cx="2381250" cy="238125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39999">
                <a:srgbClr val="85C2FF"/>
              </a:gs>
              <a:gs pos="70000">
                <a:srgbClr val="C4D6EB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214282" y="1071546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285720" y="5429264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1428728" y="142852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 rot="20133885">
            <a:off x="8618833" y="1403603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1357290" y="6286520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 rot="1749118">
            <a:off x="8806746" y="6266583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 rot="637190">
            <a:off x="7429520" y="785794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5-конечная звезда 11"/>
          <p:cNvSpPr/>
          <p:nvPr/>
        </p:nvSpPr>
        <p:spPr>
          <a:xfrm>
            <a:off x="357158" y="6215082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5-конечная звезда 12"/>
          <p:cNvSpPr/>
          <p:nvPr/>
        </p:nvSpPr>
        <p:spPr>
          <a:xfrm rot="20735244">
            <a:off x="8389280" y="4531636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5-конечная звезда 13"/>
          <p:cNvSpPr/>
          <p:nvPr/>
        </p:nvSpPr>
        <p:spPr>
          <a:xfrm>
            <a:off x="285720" y="142852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5-конечная звезда 14"/>
          <p:cNvSpPr/>
          <p:nvPr/>
        </p:nvSpPr>
        <p:spPr>
          <a:xfrm>
            <a:off x="6072198" y="285728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5-конечная звезда 15"/>
          <p:cNvSpPr/>
          <p:nvPr/>
        </p:nvSpPr>
        <p:spPr>
          <a:xfrm flipH="1">
            <a:off x="6715140" y="500042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6" name="Picture 2" descr="Space Rocket Silver Icon - Space Rocket Icons - Free Icons - SoftIcons.co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7863093">
            <a:off x="7763971" y="191576"/>
            <a:ext cx="1093560" cy="1093560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1500166" y="928670"/>
            <a:ext cx="6500858" cy="51435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929058" y="500042"/>
            <a:ext cx="4500594" cy="27860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Юпитер – самая большая планета в солнечной системе. Вокруг этой планеты постоянно бушуют ураганы, звёздные пыльные вихри делают поверхность планеты очень красивой. Попробуй смешать краски на стекле и отпечатай рисунок на планете. У тебя будет свой Юпитер.</a:t>
            </a:r>
          </a:p>
        </p:txBody>
      </p:sp>
      <p:pic>
        <p:nvPicPr>
          <p:cNvPr id="1026" name="Picture 2" descr="Планета Юпитер. Астрономия для дете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857232"/>
            <a:ext cx="2381250" cy="2381250"/>
          </a:xfrm>
          <a:prstGeom prst="rect">
            <a:avLst/>
          </a:prstGeom>
          <a:noFill/>
        </p:spPr>
      </p:pic>
      <p:sp>
        <p:nvSpPr>
          <p:cNvPr id="19" name="Прямоугольник 18"/>
          <p:cNvSpPr/>
          <p:nvPr/>
        </p:nvSpPr>
        <p:spPr>
          <a:xfrm>
            <a:off x="785786" y="3500438"/>
            <a:ext cx="4929222" cy="30003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Сатурн – планета чуть меньшего размера, чем Юпитер, на его поверхности все предметы становятся немного тяжелее, чем на Земле.</a:t>
            </a:r>
          </a:p>
          <a:p>
            <a:pPr algn="ctr"/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Эту планету всегда можно узнать по красивым кольцам. Поверхность планеты напоминает желе или зефир, поэтому жить на такой планете нельзя.</a:t>
            </a:r>
          </a:p>
        </p:txBody>
      </p:sp>
      <p:pic>
        <p:nvPicPr>
          <p:cNvPr id="1028" name="Picture 4" descr="Планета Сатурн. Астрономия для детей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9372292">
            <a:off x="5305540" y="4143380"/>
            <a:ext cx="3838460" cy="1714512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775</TotalTime>
  <Words>855</Words>
  <Application>Microsoft Office PowerPoint</Application>
  <PresentationFormat>Экран (4:3)</PresentationFormat>
  <Paragraphs>90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denis</dc:creator>
  <cp:lastModifiedBy>USER</cp:lastModifiedBy>
  <cp:revision>80</cp:revision>
  <dcterms:created xsi:type="dcterms:W3CDTF">2015-03-09T08:17:12Z</dcterms:created>
  <dcterms:modified xsi:type="dcterms:W3CDTF">2023-04-24T11:47:33Z</dcterms:modified>
</cp:coreProperties>
</file>