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0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7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4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8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8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8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0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1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6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2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0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AEBF-188D-44A4-B176-9A8A5F08989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03FD-CE28-4BA5-BCC0-741840892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6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3177"/>
          <a:stretch/>
        </p:blipFill>
        <p:spPr>
          <a:xfrm>
            <a:off x="600767" y="500459"/>
            <a:ext cx="4871746" cy="966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8663" y="930771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Мастер-класс </a:t>
            </a:r>
          </a:p>
          <a:p>
            <a:endParaRPr lang="ru-RU" dirty="0" smtClean="0"/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«Психолого-педагогические технологии в практике коррекционно-развивающей работы с детьми с </a:t>
            </a:r>
            <a:r>
              <a:rPr lang="ru-RU" sz="3200" dirty="0" err="1" smtClean="0">
                <a:solidFill>
                  <a:schemeClr val="bg1"/>
                </a:solidFill>
              </a:rPr>
              <a:t>ОВЗ</a:t>
            </a:r>
            <a:r>
              <a:rPr lang="ru-RU" sz="3200" dirty="0" smtClean="0">
                <a:solidFill>
                  <a:schemeClr val="bg1"/>
                </a:solidFill>
              </a:rPr>
              <a:t>» 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705600" y="4702740"/>
            <a:ext cx="411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Подготовили и представили:</a:t>
            </a:r>
          </a:p>
          <a:p>
            <a:pPr algn="r"/>
            <a:r>
              <a:rPr lang="ru-RU" sz="1400" dirty="0" err="1" smtClean="0">
                <a:solidFill>
                  <a:schemeClr val="bg1"/>
                </a:solidFill>
              </a:rPr>
              <a:t>Парубочая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Е.Р</a:t>
            </a:r>
            <a:r>
              <a:rPr lang="ru-RU" sz="1400" dirty="0" smtClean="0">
                <a:solidFill>
                  <a:schemeClr val="bg1"/>
                </a:solidFill>
              </a:rPr>
              <a:t>.- педагог-психолог </a:t>
            </a:r>
          </a:p>
          <a:p>
            <a:pPr algn="r"/>
            <a:r>
              <a:rPr lang="ru-RU" sz="1400" dirty="0" err="1" smtClean="0">
                <a:solidFill>
                  <a:schemeClr val="bg1"/>
                </a:solidFill>
              </a:rPr>
              <a:t>Рекеда</a:t>
            </a:r>
            <a:r>
              <a:rPr lang="ru-RU" sz="1400" dirty="0" smtClean="0">
                <a:solidFill>
                  <a:schemeClr val="bg1"/>
                </a:solidFill>
              </a:rPr>
              <a:t> О. Д. – учитель-логопед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1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6" t="40441" b="16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6731" y="370344"/>
            <a:ext cx="89487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Цель: </a:t>
            </a:r>
            <a:r>
              <a:rPr lang="ru-RU" sz="1600" dirty="0" smtClean="0">
                <a:solidFill>
                  <a:schemeClr val="bg1"/>
                </a:solidFill>
              </a:rPr>
              <a:t>знакомство  участников мастер-класса с методами и технологиями, используемых в коррекционно-развивающей работе  с детьми с ограниченными возможностями здоровья.</a:t>
            </a:r>
          </a:p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Задачи: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Познакомить участников тренинга с использованием </a:t>
            </a:r>
            <a:r>
              <a:rPr lang="ru-RU" sz="1600" dirty="0" err="1" smtClean="0">
                <a:solidFill>
                  <a:schemeClr val="bg1"/>
                </a:solidFill>
              </a:rPr>
              <a:t>здоровьесберегающих</a:t>
            </a:r>
            <a:r>
              <a:rPr lang="ru-RU" sz="1600" dirty="0" smtClean="0">
                <a:solidFill>
                  <a:schemeClr val="bg1"/>
                </a:solidFill>
              </a:rPr>
              <a:t> и игровых технологий, способствующих умственному и физическому развитию дошкольников: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«</a:t>
            </a:r>
            <a:r>
              <a:rPr lang="ru-RU" sz="1600" dirty="0" err="1" smtClean="0">
                <a:solidFill>
                  <a:schemeClr val="bg1"/>
                </a:solidFill>
              </a:rPr>
              <a:t>Кинезиология</a:t>
            </a:r>
            <a:r>
              <a:rPr lang="ru-RU" sz="1600" dirty="0" smtClean="0">
                <a:solidFill>
                  <a:schemeClr val="bg1"/>
                </a:solidFill>
              </a:rPr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«Су-</a:t>
            </a:r>
            <a:r>
              <a:rPr lang="ru-RU" sz="1600" dirty="0" err="1" smtClean="0">
                <a:solidFill>
                  <a:schemeClr val="bg1"/>
                </a:solidFill>
              </a:rPr>
              <a:t>Джок</a:t>
            </a:r>
            <a:r>
              <a:rPr lang="ru-RU" sz="1600" dirty="0" smtClean="0">
                <a:solidFill>
                  <a:schemeClr val="bg1"/>
                </a:solidFill>
              </a:rPr>
              <a:t> терапия»;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Игровая технология интеллектуально-творческого развития детей «Сказочные лабиринты игры» </a:t>
            </a:r>
            <a:r>
              <a:rPr lang="ru-RU" sz="1600" dirty="0" err="1" smtClean="0">
                <a:solidFill>
                  <a:schemeClr val="bg1"/>
                </a:solidFill>
              </a:rPr>
              <a:t>В.В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Воскобовича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Активизировать участников и слушателей в практическом применении методов и технологий, применяемых в  коррекционно-развивающей работе.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Развивать интерес,  инициативу, желание применять на практике данные технологии.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0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6" t="40440" b="251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6731" y="370344"/>
            <a:ext cx="8948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18412" y="271741"/>
            <a:ext cx="7250468" cy="2109200"/>
          </a:xfrm>
          <a:prstGeom prst="round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0577" y="455408"/>
            <a:ext cx="5230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 по охране и укреплению здоровья детей в образовательном учреждении.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0564" y="2555213"/>
            <a:ext cx="7666164" cy="1538990"/>
          </a:xfrm>
          <a:prstGeom prst="round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7644" y="2629467"/>
            <a:ext cx="4901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безопасный учебный процесс, который способствует развитию психологического, социального и физического здоровья ученика.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37083" y="4268475"/>
            <a:ext cx="2269251" cy="2081740"/>
          </a:xfrm>
          <a:prstGeom prst="roundRect">
            <a:avLst>
              <a:gd name="adj" fmla="val 11428"/>
            </a:avLst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43394" y="4342729"/>
            <a:ext cx="2410224" cy="2081740"/>
          </a:xfrm>
          <a:prstGeom prst="roundRect">
            <a:avLst>
              <a:gd name="adj" fmla="val 11428"/>
            </a:avLst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84671" y="4342729"/>
            <a:ext cx="2240713" cy="2081740"/>
          </a:xfrm>
          <a:prstGeom prst="roundRect">
            <a:avLst>
              <a:gd name="adj" fmla="val 11428"/>
            </a:avLst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9978" y="4401404"/>
            <a:ext cx="20034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здоровья: </a:t>
            </a:r>
            <a:endParaRPr lang="ru-RU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релаксация, динамическая пауза,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49269" y="4426437"/>
            <a:ext cx="21924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образу жизни: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массаж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самомассаж, закаливание, активный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4671" y="4475658"/>
            <a:ext cx="21884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 </a:t>
            </a:r>
            <a:endParaRPr lang="ru-RU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Су-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63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6" t="40440" b="251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9013" y="122834"/>
            <a:ext cx="4293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Су-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Джок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терапия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18" y="594373"/>
            <a:ext cx="632353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лечебного воздействия здесь используется только те точки, которые находятся на кистях рук и стопах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регулярное и опосредованное воздействие на биоэнергетические точки с целью активизации защитных функций организма</a:t>
            </a:r>
          </a:p>
        </p:txBody>
      </p:sp>
      <p:pic>
        <p:nvPicPr>
          <p:cNvPr id="5" name="Рисунок 4" descr="https://xn--54-6kcun0aeycst.xn--p1ai/wp-content/uploads/2021/07/%D0%A1%D1%83_%D0%94%D0%B6%D0%BE%D0%BA_%D1%80%D1%83%D0%BA%D0%B0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76" y="2757031"/>
            <a:ext cx="3647599" cy="343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97875" l="1625" r="98125">
                        <a14:foregroundMark x1="23375" y1="75250" x2="8250" y2="73250"/>
                        <a14:foregroundMark x1="10250" y1="80625" x2="46000" y2="69250"/>
                        <a14:foregroundMark x1="34125" y1="64500" x2="61750" y2="79625"/>
                        <a14:foregroundMark x1="54750" y1="73875" x2="50375" y2="85625"/>
                        <a14:foregroundMark x1="53000" y1="85375" x2="50250" y2="85375"/>
                        <a14:foregroundMark x1="48000" y1="79625" x2="48250" y2="74625"/>
                        <a14:foregroundMark x1="61125" y1="73625" x2="35750" y2="56500"/>
                        <a14:foregroundMark x1="37500" y1="61875" x2="20375" y2="73375"/>
                        <a14:foregroundMark x1="25750" y1="71000" x2="52250" y2="82000"/>
                        <a14:foregroundMark x1="19750" y1="70625" x2="3250" y2="70875"/>
                        <a14:foregroundMark x1="32750" y1="82625" x2="5625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0650" y="539350"/>
            <a:ext cx="1770116" cy="17701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73661" y="3680020"/>
            <a:ext cx="16146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Это зайчонок, 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Это бельчонок,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Это лисёнок, 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Это волчонок,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А это спешит, 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Ковыляет спросонок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Бурый, мохнатый, 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Смешной медвежонок</a:t>
            </a:r>
            <a:r>
              <a:rPr lang="ru-RU" sz="1400" b="1" i="1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62592" y="3588670"/>
            <a:ext cx="2287266" cy="2768003"/>
          </a:xfrm>
          <a:prstGeom prst="round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38563" y="2447565"/>
            <a:ext cx="2233184" cy="2750077"/>
          </a:xfrm>
          <a:prstGeom prst="round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5979" y="5738421"/>
            <a:ext cx="21903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(Поочерёдно </a:t>
            </a:r>
            <a:r>
              <a:rPr lang="ru-RU" sz="1000" i="1" dirty="0">
                <a:solidFill>
                  <a:schemeClr val="bg1"/>
                </a:solidFill>
                <a:latin typeface="Georgia" panose="02040502050405020303" pitchFamily="18" charset="0"/>
              </a:rPr>
              <a:t>надевают колечко на пальчики, начиная с мизинца правой </a:t>
            </a:r>
            <a:r>
              <a:rPr lang="ru-RU" sz="1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руки)</a:t>
            </a:r>
            <a:endParaRPr lang="ru-RU" sz="1000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63" y="4617862"/>
            <a:ext cx="982285" cy="73671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73775" y="2525629"/>
            <a:ext cx="15372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Тепы-</a:t>
            </a:r>
            <a:r>
              <a:rPr lang="ru-RU" sz="11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тяпы</a:t>
            </a:r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, тепы-</a:t>
            </a:r>
            <a:r>
              <a:rPr lang="ru-RU" sz="11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тяпы</a:t>
            </a:r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Это ласты, а не лапы.</a:t>
            </a:r>
          </a:p>
          <a:p>
            <a:pPr algn="ctr"/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</a:rPr>
              <a:t>У тюленей ласты эти носят мамы, папы, дети.</a:t>
            </a:r>
            <a:endParaRPr lang="ru-RU" sz="11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525898" y="4743290"/>
            <a:ext cx="1849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(Дети </a:t>
            </a:r>
            <a:r>
              <a:rPr lang="ru-RU" sz="1000" i="1" dirty="0">
                <a:solidFill>
                  <a:schemeClr val="bg1"/>
                </a:solidFill>
                <a:latin typeface="Georgia" panose="02040502050405020303" pitchFamily="18" charset="0"/>
              </a:rPr>
              <a:t>катают Су-</a:t>
            </a:r>
            <a:r>
              <a:rPr lang="ru-RU" sz="1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Джок</a:t>
            </a:r>
            <a:r>
              <a:rPr lang="ru-RU" sz="1000" i="1" dirty="0">
                <a:solidFill>
                  <a:schemeClr val="bg1"/>
                </a:solidFill>
                <a:latin typeface="Georgia" panose="02040502050405020303" pitchFamily="18" charset="0"/>
              </a:rPr>
              <a:t> между </a:t>
            </a:r>
            <a:r>
              <a:rPr lang="ru-RU" sz="10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ладонями)</a:t>
            </a:r>
            <a:endParaRPr lang="ru-RU" sz="1000" i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44" y="4050242"/>
            <a:ext cx="880641" cy="7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4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6" t="40440" b="251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64103" y="192111"/>
            <a:ext cx="3605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/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Кинезиология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422" y="787607"/>
            <a:ext cx="5087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умственных способностей и физического здоровья через определенные двигательные упражнения. Эти упражнения позволяют создать новые нейронные сети и улучшить межполушарное взаимодействие, которое является основой развития интеллекта.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3878" y="1085765"/>
            <a:ext cx="51650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Зеркальное рисование </a:t>
            </a:r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Оно синхронизирует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полушарий,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мыслительную деятельность,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памяти и внимания, облегчают процесс чтения и письма.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715" y="4141772"/>
            <a:ext cx="1948761" cy="171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50"/>
              </a:spcBef>
            </a:pPr>
            <a:r>
              <a:rPr lang="ru-RU" sz="1100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«Лягушка»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 algn="ctr">
              <a:spcBef>
                <a:spcPts val="150"/>
              </a:spcBef>
            </a:pPr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(кулак - ребро - ладонь)</a:t>
            </a:r>
            <a:endParaRPr lang="ru-RU" sz="1100" i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50"/>
              </a:spcBef>
            </a:pPr>
            <a:endParaRPr lang="ru-RU" sz="1100" b="1" i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 algn="ctr">
              <a:spcBef>
                <a:spcPts val="150"/>
              </a:spcBef>
            </a:pPr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Лягушка </a:t>
            </a:r>
            <a:r>
              <a:rPr lang="ru-RU" sz="11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(кулак) </a:t>
            </a:r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хочет </a:t>
            </a:r>
            <a:r>
              <a:rPr lang="ru-RU" sz="11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(ребро) </a:t>
            </a:r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пруд </a:t>
            </a:r>
            <a:r>
              <a:rPr lang="ru-RU" sz="11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(ладонь), 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 algn="ctr">
              <a:spcBef>
                <a:spcPts val="150"/>
              </a:spcBef>
            </a:pPr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Лягушке </a:t>
            </a:r>
            <a:r>
              <a:rPr lang="ru-RU" sz="11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(кулак) </a:t>
            </a:r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скучно </a:t>
            </a:r>
            <a:r>
              <a:rPr lang="ru-RU" sz="11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(ребро) </a:t>
            </a:r>
            <a:r>
              <a:rPr lang="ru-RU" sz="110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тут </a:t>
            </a:r>
            <a:r>
              <a:rPr lang="ru-RU" sz="11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(ладонь). </a:t>
            </a:r>
            <a:endParaRPr lang="ru-RU" sz="11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78" y="5739285"/>
            <a:ext cx="870680" cy="9484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66240" y="2952985"/>
            <a:ext cx="219685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"/>
              </a:spcBef>
              <a:spcAft>
                <a:spcPts val="0"/>
              </a:spcAft>
            </a:pPr>
            <a:r>
              <a:rPr lang="ru-RU" sz="1050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«Лезгинка»</a:t>
            </a:r>
            <a:endParaRPr lang="ru-RU" sz="105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50"/>
              </a:spcBef>
              <a:spcAft>
                <a:spcPts val="0"/>
              </a:spcAft>
            </a:pPr>
            <a:r>
              <a:rPr lang="ru-RU" sz="10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Левая ладонь повернута к себе, пальцы в кулак, а большой - в сторону. Правая рука прямой ладонью вниз прикасается к мизинцу левой. Потом - одновременная смена положений рук. </a:t>
            </a:r>
          </a:p>
          <a:p>
            <a:pPr algn="ctr">
              <a:spcBef>
                <a:spcPts val="150"/>
              </a:spcBef>
              <a:spcAft>
                <a:spcPts val="0"/>
              </a:spcAft>
            </a:pPr>
            <a:endParaRPr lang="ru-RU" sz="105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50"/>
              </a:spcBef>
              <a:spcAft>
                <a:spcPts val="0"/>
              </a:spcAft>
            </a:pPr>
            <a:r>
              <a:rPr lang="ru-RU" sz="105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Кисть мы в кулачок сжимаем, </a:t>
            </a:r>
            <a:br>
              <a:rPr lang="ru-RU" sz="105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105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 другую разжимаем, </a:t>
            </a:r>
            <a:br>
              <a:rPr lang="ru-RU" sz="105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105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 потом их поменяем. </a:t>
            </a:r>
            <a:br>
              <a:rPr lang="ru-RU" sz="105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105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лезгинку начинаем.</a:t>
            </a:r>
            <a:endParaRPr lang="ru-RU" sz="1050" b="1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2953"/>
          <a:stretch/>
        </p:blipFill>
        <p:spPr>
          <a:xfrm>
            <a:off x="8639368" y="4264042"/>
            <a:ext cx="3130071" cy="1971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t="2822"/>
          <a:stretch/>
        </p:blipFill>
        <p:spPr>
          <a:xfrm>
            <a:off x="5403819" y="2952985"/>
            <a:ext cx="3020554" cy="194574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72103" y="3960037"/>
            <a:ext cx="2287266" cy="2768003"/>
          </a:xfrm>
          <a:prstGeom prst="round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8074" y="2818932"/>
            <a:ext cx="2233184" cy="2750077"/>
          </a:xfrm>
          <a:prstGeom prst="round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1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6" t="40440" b="251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2338" y="122003"/>
            <a:ext cx="8317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лабиринты игры»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2" y="2236975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Игровой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  «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Коврограф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Ларчик» и игровой комплект «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МиниЛарчик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взаимодополняющими универсальными средствами.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МиниЛарчик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представляет собой уменьшенную копию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Коврографа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Ларчик» и предназначен для индивидуальной или групповой работы детей с дидактическими материалами. Игровое пособие  способствует развитию детей, как с нормой, так и с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18911" r="35474" b="12598"/>
          <a:stretch/>
        </p:blipFill>
        <p:spPr>
          <a:xfrm>
            <a:off x="6801852" y="1799827"/>
            <a:ext cx="4090737" cy="39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7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6" t="40440" b="251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2338" y="122003"/>
            <a:ext cx="8317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лабиринты игры»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22" y="2236975"/>
            <a:ext cx="6096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Пособие «Теремки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Воскобовича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7175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Пособие для обучения чтению на наглядной основе. Игра состоит из 12 деревянных кубиков–теремков разного цвета с согласными буквами на гранях, а так же 12 картонных кубиков–сундучков с гласными на гранях, которые вкладываются в кубики-теремки, чтобы получались слоги. А из нескольких "теремков" можно составить слово.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8073" r="5930"/>
          <a:stretch/>
        </p:blipFill>
        <p:spPr>
          <a:xfrm>
            <a:off x="6946232" y="1724150"/>
            <a:ext cx="3946358" cy="45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6" t="40440" b="251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2338" y="122003"/>
            <a:ext cx="8317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лабиринты игры»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44336"/>
            <a:ext cx="8390021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«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Геовизор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(от 5 до 9 лет)</a:t>
            </a:r>
          </a:p>
          <a:p>
            <a:pPr marL="7175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Геовизор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представляет собой альбом 15*21 см и состоит из двух листов. </a:t>
            </a:r>
          </a:p>
          <a:p>
            <a:pPr marL="7175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Верхний - это прозрачная пленка с нанесенной координатной сеткой, подобной игровому полю 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Геоконта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На пленке имеются отверстия на направляющих стрелках. Нижний-подложка (картон). Маркером на водной основе можно рисовать на экране, подложке или бумаге, подложенной под пленку, линии легко стираются бумажной салфеткой. Развивающий компонент игр:</a:t>
            </a:r>
          </a:p>
          <a:p>
            <a:pPr marL="357505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способствует развитию  произвольного внимания, зрительной памяти, зрительного и пространственного восприятия, формирования умений анализировать, сравнивать, объединять признаки и свойства.</a:t>
            </a:r>
          </a:p>
          <a:p>
            <a:pPr marL="357505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 математических представлений о пространственных отношениях, количественном счете, линиях симметрии, делению целого на равные и неравные части, умений решать логико-математические задачи;</a:t>
            </a:r>
          </a:p>
          <a:p>
            <a:pPr marL="357505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 творческих способностей (воспроизведение нетипичных изображений по точкам координатной сетки);</a:t>
            </a:r>
          </a:p>
          <a:p>
            <a:pPr marL="357505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Тренировке мелкой моторики пальцев и кисти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20" y="1883610"/>
            <a:ext cx="2780297" cy="37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0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6" t="40441" b="16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30" y="399183"/>
            <a:ext cx="3670686" cy="6008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537" y="1210922"/>
            <a:ext cx="3400926" cy="2978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r="9866"/>
          <a:stretch/>
        </p:blipFill>
        <p:spPr>
          <a:xfrm>
            <a:off x="8213584" y="399183"/>
            <a:ext cx="3529237" cy="600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34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719</Words>
  <Application>Microsoft Office PowerPoint</Application>
  <PresentationFormat>Широкоэкранный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Rekeda</dc:creator>
  <cp:lastModifiedBy>Olga Rekeda</cp:lastModifiedBy>
  <cp:revision>4</cp:revision>
  <dcterms:created xsi:type="dcterms:W3CDTF">2024-04-18T14:47:00Z</dcterms:created>
  <dcterms:modified xsi:type="dcterms:W3CDTF">2024-04-18T15:09:54Z</dcterms:modified>
</cp:coreProperties>
</file>