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7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B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5580-2384-4CC5-98E1-14385FA1EFAB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0253-BA5A-4EB4-B949-623D06664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801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5580-2384-4CC5-98E1-14385FA1EFAB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0253-BA5A-4EB4-B949-623D06664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975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5580-2384-4CC5-98E1-14385FA1EFAB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0253-BA5A-4EB4-B949-623D06664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476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5580-2384-4CC5-98E1-14385FA1EFAB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0253-BA5A-4EB4-B949-623D06664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6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5580-2384-4CC5-98E1-14385FA1EFAB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0253-BA5A-4EB4-B949-623D06664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80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5580-2384-4CC5-98E1-14385FA1EFAB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0253-BA5A-4EB4-B949-623D06664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03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5580-2384-4CC5-98E1-14385FA1EFAB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0253-BA5A-4EB4-B949-623D06664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003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5580-2384-4CC5-98E1-14385FA1EFAB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0253-BA5A-4EB4-B949-623D06664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11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5580-2384-4CC5-98E1-14385FA1EFAB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0253-BA5A-4EB4-B949-623D06664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54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5580-2384-4CC5-98E1-14385FA1EFAB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0253-BA5A-4EB4-B949-623D06664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53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5580-2384-4CC5-98E1-14385FA1EFAB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0253-BA5A-4EB4-B949-623D06664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51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65580-2384-4CC5-98E1-14385FA1EFAB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D0253-BA5A-4EB4-B949-623D06664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29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54381" y="1590544"/>
            <a:ext cx="61972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Фонематический </a:t>
            </a:r>
            <a:r>
              <a:rPr lang="ru-RU" sz="4400" b="1" dirty="0"/>
              <a:t>слух </a:t>
            </a:r>
            <a:r>
              <a:rPr lang="ru-RU" sz="4000" b="1" dirty="0" smtClean="0"/>
              <a:t>– </a:t>
            </a:r>
            <a:r>
              <a:rPr lang="ru-RU" sz="4000" b="1" dirty="0"/>
              <a:t>основа правильной </a:t>
            </a:r>
            <a:r>
              <a:rPr lang="ru-RU" sz="4000" b="1" dirty="0" smtClean="0"/>
              <a:t>речи</a:t>
            </a:r>
            <a:endParaRPr lang="ru-RU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4" t="9059" r="24143" b="9336"/>
          <a:stretch/>
        </p:blipFill>
        <p:spPr>
          <a:xfrm>
            <a:off x="4232364" y="2975539"/>
            <a:ext cx="1449979" cy="2873828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5839640" y="3011603"/>
            <a:ext cx="1869894" cy="1194637"/>
          </a:xfrm>
          <a:prstGeom prst="wedgeEllipseCallout">
            <a:avLst>
              <a:gd name="adj1" fmla="val 65213"/>
              <a:gd name="adj2" fmla="val 38971"/>
            </a:avLst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>
            <a:off x="2205173" y="3011603"/>
            <a:ext cx="1256484" cy="763563"/>
          </a:xfrm>
          <a:prstGeom prst="wedgeEllipseCallout">
            <a:avLst>
              <a:gd name="adj1" fmla="val -58818"/>
              <a:gd name="adj2" fmla="val 48215"/>
            </a:avLst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47422" y="5984351"/>
            <a:ext cx="445429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/>
              <a:t>Разработала:</a:t>
            </a:r>
          </a:p>
          <a:p>
            <a:pPr algn="r"/>
            <a:r>
              <a:rPr lang="ru-RU" sz="1400" dirty="0" smtClean="0"/>
              <a:t>учитель-логопед высшей квалификационной категории</a:t>
            </a:r>
          </a:p>
          <a:p>
            <a:pPr algn="r"/>
            <a:r>
              <a:rPr lang="ru-RU" sz="1400" dirty="0" err="1" smtClean="0"/>
              <a:t>Рекеда</a:t>
            </a:r>
            <a:r>
              <a:rPr lang="ru-RU" sz="1400" dirty="0" smtClean="0"/>
              <a:t> </a:t>
            </a:r>
            <a:r>
              <a:rPr lang="ru-RU" sz="1400" dirty="0" err="1" smtClean="0"/>
              <a:t>О.Д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1393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6251" y="1428452"/>
            <a:ext cx="675349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Фонематический слух</a:t>
            </a:r>
            <a:r>
              <a:rPr lang="ru-RU" dirty="0"/>
              <a:t> — это способность воспринимать и определять звуки разных частей речи, даже если они схожи по звучанию. </a:t>
            </a:r>
            <a:endParaRPr lang="ru-RU" dirty="0" smtClean="0"/>
          </a:p>
          <a:p>
            <a:pPr algn="ctr"/>
            <a:endParaRPr lang="ru-RU" b="1" i="1" dirty="0" smtClean="0"/>
          </a:p>
          <a:p>
            <a:pPr algn="ctr"/>
            <a:r>
              <a:rPr lang="ru-RU" sz="1400" b="1" i="1" dirty="0" smtClean="0"/>
              <a:t>Он </a:t>
            </a:r>
            <a:r>
              <a:rPr lang="ru-RU" sz="1400" b="1" i="1" dirty="0"/>
              <a:t>позволяет: </a:t>
            </a:r>
            <a:endParaRPr lang="ru-RU" sz="1400" b="1" i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/>
              <a:t>понять</a:t>
            </a:r>
            <a:r>
              <a:rPr lang="ru-RU" sz="1400" dirty="0"/>
              <a:t>, есть ли тот или иной звук в слове;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/>
              <a:t>различать слова, которые состоят из одинаковых звуков или отличаются лишь одним звуком («сом» и «дом», «у рыбки» и «улыбки»);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/>
              <a:t>понимать, на каком месте в слове находится звук: в начале, в середине или в конце</a:t>
            </a:r>
            <a:r>
              <a:rPr lang="ru-RU" sz="14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/>
          </a:p>
          <a:p>
            <a:pPr algn="ctr"/>
            <a:r>
              <a:rPr lang="ru-RU" sz="1400" b="1" i="1" dirty="0" smtClean="0"/>
              <a:t>Фонематический </a:t>
            </a:r>
            <a:r>
              <a:rPr lang="ru-RU" sz="1400" b="1" i="1" dirty="0"/>
              <a:t>слух важен для: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/>
              <a:t>Овладения устной и письменной речью</a:t>
            </a:r>
            <a:r>
              <a:rPr lang="ru-RU" sz="1400" dirty="0"/>
              <a:t> — без развитого фонематического слуха невозможно соотнести букву и звук, освоить правильное произношение звуков.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/>
              <a:t>Освоения навыков чтения и письма</a:t>
            </a:r>
            <a:r>
              <a:rPr lang="ru-RU" sz="1400" dirty="0"/>
              <a:t> — умение различать фонемы помогает осознавать связь между звучанием слова и его написанием, объединять отдельные буквы в слоги и составлять из них слова.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71" b="100000" l="8125" r="92500">
                        <a14:backgroundMark x1="68750" y1="42604" x2="70521" y2="55208"/>
                        <a14:backgroundMark x1="34375" y1="58229" x2="31979" y2="58438"/>
                        <a14:backgroundMark x1="30833" y1="58438" x2="32604" y2="60208"/>
                        <a14:backgroundMark x1="32813" y1="55833" x2="27917" y2="65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510541" y="4074522"/>
            <a:ext cx="2783477" cy="27834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5515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45375" y="1443841"/>
            <a:ext cx="661524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Этапы </a:t>
            </a:r>
            <a:r>
              <a:rPr lang="ru-RU" b="1" i="1" dirty="0" smtClean="0"/>
              <a:t>развития:</a:t>
            </a:r>
            <a:endParaRPr lang="ru-RU" b="1" i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/>
              <a:t>Первый </a:t>
            </a:r>
            <a:r>
              <a:rPr lang="ru-RU" b="1" dirty="0"/>
              <a:t>год жизни</a:t>
            </a:r>
            <a:r>
              <a:rPr lang="ru-RU" dirty="0"/>
              <a:t> — ребёнок различает своё имя, часто произносимые слова, начинает подражать звукам.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/>
              <a:t>Второй год жизни</a:t>
            </a:r>
            <a:r>
              <a:rPr lang="ru-RU" dirty="0"/>
              <a:t> — фонематический слух активно развивается, ребёнок может различать все фонемы родного языка.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/>
              <a:t>Третий и четвёртый годы</a:t>
            </a:r>
            <a:r>
              <a:rPr lang="ru-RU" dirty="0"/>
              <a:t> — фонематический слух совершенствуется, становится более дифференцированным. Ребёнок владеет навыком различения сходных фонем на слух как в речи взрослого, так и в собственном произношении.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/>
              <a:t>К пятому–шестому году жизни</a:t>
            </a:r>
            <a:r>
              <a:rPr lang="ru-RU" dirty="0"/>
              <a:t> — фонематический слух полностью сформирован, наступает этап развития фонематического восприятия — звукового анализа (умения определять последовательность и количество звуков в слове).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82" b="100000" l="2717" r="100000">
                        <a14:foregroundMark x1="49592" y1="37092" x2="80027" y2="35462"/>
                        <a14:foregroundMark x1="68614" y1="35190" x2="69565" y2="422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255" y="4201886"/>
            <a:ext cx="2656114" cy="265611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5759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71922" y="1302828"/>
            <a:ext cx="63621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Нарушения:</a:t>
            </a:r>
            <a:endParaRPr lang="ru-RU" sz="2000" b="1" i="1" dirty="0"/>
          </a:p>
          <a:p>
            <a:pPr algn="ctr"/>
            <a:r>
              <a:rPr lang="ru-RU" sz="2000" dirty="0" err="1"/>
              <a:t>Несформированность</a:t>
            </a:r>
            <a:r>
              <a:rPr lang="ru-RU" sz="2000" dirty="0"/>
              <a:t> фонематического слуха может привести к </a:t>
            </a:r>
            <a:endParaRPr lang="ru-RU" sz="2000" dirty="0" smtClean="0"/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фонетико-фонематическому </a:t>
            </a:r>
            <a:r>
              <a:rPr lang="ru-RU" sz="2000" b="1" dirty="0">
                <a:solidFill>
                  <a:srgbClr val="C00000"/>
                </a:solidFill>
              </a:rPr>
              <a:t>недоразвитию речи (</a:t>
            </a:r>
            <a:r>
              <a:rPr lang="ru-RU" sz="2000" b="1" dirty="0" err="1">
                <a:solidFill>
                  <a:srgbClr val="C00000"/>
                </a:solidFill>
              </a:rPr>
              <a:t>ФФНР</a:t>
            </a:r>
            <a:r>
              <a:rPr lang="ru-RU" sz="2000" b="1" dirty="0">
                <a:solidFill>
                  <a:srgbClr val="C00000"/>
                </a:solidFill>
              </a:rPr>
              <a:t>)</a:t>
            </a:r>
            <a:r>
              <a:rPr lang="ru-RU" sz="2000" dirty="0">
                <a:solidFill>
                  <a:srgbClr val="C00000"/>
                </a:solidFill>
              </a:rPr>
              <a:t>. </a:t>
            </a:r>
            <a:endParaRPr lang="ru-RU" sz="2000" dirty="0" smtClean="0">
              <a:solidFill>
                <a:srgbClr val="C00000"/>
              </a:solidFill>
            </a:endParaRPr>
          </a:p>
          <a:p>
            <a:pPr algn="ctr"/>
            <a:endParaRPr lang="ru-RU" sz="2000" dirty="0" smtClean="0"/>
          </a:p>
          <a:p>
            <a:pPr algn="ctr"/>
            <a:r>
              <a:rPr lang="ru-RU" sz="2000" b="1" i="1" dirty="0" smtClean="0"/>
              <a:t>При </a:t>
            </a:r>
            <a:r>
              <a:rPr lang="ru-RU" sz="2000" b="1" i="1" dirty="0"/>
              <a:t>этом </a:t>
            </a:r>
            <a:r>
              <a:rPr lang="ru-RU" sz="2000" b="1" i="1" dirty="0" smtClean="0"/>
              <a:t>наблюдаются: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 smtClean="0"/>
              <a:t>нарушение </a:t>
            </a:r>
            <a:r>
              <a:rPr lang="ru-RU" sz="2000" dirty="0"/>
              <a:t>произношения звуков (смешение, замена, искажение);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/>
              <a:t>трудности с различением близких по звучанию фонем;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/>
              <a:t>проблемы со звуковым анализом и синтезом слов.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2489" y1="26166" x2="71519" y2="26684"/>
                        <a14:foregroundMark x1="62869" y1="27332" x2="46414" y2="62176"/>
                        <a14:foregroundMark x1="59916" y1="45466" x2="63924" y2="45466"/>
                        <a14:foregroundMark x1="38186" y1="92617" x2="41350" y2="99870"/>
                        <a14:foregroundMark x1="58861" y1="95984" x2="42194" y2="98964"/>
                        <a14:foregroundMark x1="73418" y1="94819" x2="47468" y2="966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415" y="3469455"/>
            <a:ext cx="2080532" cy="338854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313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602" y="2573382"/>
            <a:ext cx="3389398" cy="41837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931953" y="1929658"/>
            <a:ext cx="60420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Развитие детей дошкольного возраста происходит в игре!</a:t>
            </a:r>
          </a:p>
          <a:p>
            <a:pPr algn="ctr"/>
            <a:endParaRPr lang="ru-RU" sz="3200" b="1" dirty="0" smtClean="0"/>
          </a:p>
          <a:p>
            <a:pPr algn="ctr"/>
            <a:r>
              <a:rPr lang="ru-RU" sz="3200" dirty="0" smtClean="0"/>
              <a:t>Предлагает несколько игр для </a:t>
            </a:r>
            <a:r>
              <a:rPr lang="ru-RU" sz="3200" dirty="0"/>
              <a:t>развития фонематического слуха</a:t>
            </a:r>
          </a:p>
        </p:txBody>
      </p:sp>
    </p:spTree>
    <p:extLst>
      <p:ext uri="{BB962C8B-B14F-4D97-AF65-F5344CB8AC3E}">
        <p14:creationId xmlns:p14="http://schemas.microsoft.com/office/powerpoint/2010/main" val="934800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>
            <a:off x="143693" y="294704"/>
            <a:ext cx="5094514" cy="3937662"/>
          </a:xfrm>
          <a:prstGeom prst="wedgeEllipseCallout">
            <a:avLst>
              <a:gd name="adj1" fmla="val -25491"/>
              <a:gd name="adj2" fmla="val 64735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>
            <a:off x="5055326" y="2344783"/>
            <a:ext cx="4702628" cy="3775166"/>
          </a:xfrm>
          <a:prstGeom prst="wedgeEllipseCallout">
            <a:avLst>
              <a:gd name="adj1" fmla="val 39453"/>
              <a:gd name="adj2" fmla="val 59458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7647" y="795511"/>
            <a:ext cx="40233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C00000"/>
                </a:solidFill>
              </a:rPr>
              <a:t>Клубочки – </a:t>
            </a:r>
            <a:r>
              <a:rPr lang="ru-RU" sz="1600" b="1" i="1" dirty="0" smtClean="0">
                <a:solidFill>
                  <a:srgbClr val="C00000"/>
                </a:solidFill>
              </a:rPr>
              <a:t>моточки</a:t>
            </a:r>
            <a:endParaRPr lang="ru-RU" sz="1400" dirty="0">
              <a:solidFill>
                <a:srgbClr val="C00000"/>
              </a:solidFill>
            </a:endParaRPr>
          </a:p>
          <a:p>
            <a:r>
              <a:rPr lang="ru-RU" sz="1200" b="1" dirty="0" smtClean="0"/>
              <a:t>Цель: </a:t>
            </a:r>
            <a:r>
              <a:rPr lang="ru-RU" sz="1200" dirty="0" smtClean="0"/>
              <a:t>формировать </a:t>
            </a:r>
            <a:r>
              <a:rPr lang="ru-RU" sz="1200" dirty="0"/>
              <a:t>умение подбирать слова на заданный звук</a:t>
            </a:r>
          </a:p>
          <a:p>
            <a:r>
              <a:rPr lang="ru-RU" sz="1200" b="1" dirty="0" smtClean="0"/>
              <a:t>Оборудование: </a:t>
            </a:r>
            <a:r>
              <a:rPr lang="ru-RU" sz="1200" dirty="0" smtClean="0"/>
              <a:t>клубочек </a:t>
            </a:r>
            <a:r>
              <a:rPr lang="ru-RU" sz="1200" dirty="0"/>
              <a:t>ниток.</a:t>
            </a:r>
          </a:p>
          <a:p>
            <a:r>
              <a:rPr lang="ru-RU" sz="1200" b="1" dirty="0"/>
              <a:t>Ход </a:t>
            </a:r>
            <a:r>
              <a:rPr lang="ru-RU" sz="1200" b="1" dirty="0" smtClean="0"/>
              <a:t>игры: </a:t>
            </a:r>
            <a:r>
              <a:rPr lang="ru-RU" sz="1200" dirty="0" smtClean="0"/>
              <a:t>играющие </a:t>
            </a:r>
            <a:r>
              <a:rPr lang="ru-RU" sz="1200" dirty="0"/>
              <a:t>передают друг другу клубочек по кругу, произнося текст: </a:t>
            </a:r>
            <a:endParaRPr lang="ru-RU" sz="1200" dirty="0" smtClean="0"/>
          </a:p>
          <a:p>
            <a:pPr algn="ctr"/>
            <a:r>
              <a:rPr lang="ru-RU" sz="1100" dirty="0" smtClean="0"/>
              <a:t>“</a:t>
            </a:r>
            <a:r>
              <a:rPr lang="ru-RU" sz="1100" dirty="0"/>
              <a:t>По дорожке (имя ) шла/шёл, </a:t>
            </a:r>
            <a:endParaRPr lang="ru-RU" sz="1100" dirty="0" smtClean="0"/>
          </a:p>
          <a:p>
            <a:pPr algn="ctr"/>
            <a:r>
              <a:rPr lang="ru-RU" sz="1100" dirty="0" smtClean="0"/>
              <a:t>Клубок </a:t>
            </a:r>
            <a:r>
              <a:rPr lang="ru-RU" sz="1100" dirty="0"/>
              <a:t>ниточек нашла/нашёл, </a:t>
            </a:r>
            <a:endParaRPr lang="ru-RU" sz="1100" dirty="0" smtClean="0"/>
          </a:p>
          <a:p>
            <a:pPr algn="ctr"/>
            <a:r>
              <a:rPr lang="ru-RU" sz="1100" dirty="0" smtClean="0"/>
              <a:t>Вы </a:t>
            </a:r>
            <a:r>
              <a:rPr lang="ru-RU" sz="1100" dirty="0"/>
              <a:t>слова на (заданный звук) скажите, </a:t>
            </a:r>
            <a:endParaRPr lang="ru-RU" sz="1100" dirty="0" smtClean="0"/>
          </a:p>
          <a:p>
            <a:pPr algn="ctr"/>
            <a:r>
              <a:rPr lang="ru-RU" sz="1100" dirty="0" smtClean="0"/>
              <a:t>Нашу </a:t>
            </a:r>
            <a:r>
              <a:rPr lang="ru-RU" sz="1100" dirty="0"/>
              <a:t>нитку не порвите”. </a:t>
            </a:r>
            <a:endParaRPr lang="ru-RU" sz="1100" dirty="0" smtClean="0"/>
          </a:p>
          <a:p>
            <a:r>
              <a:rPr lang="ru-RU" sz="1200" dirty="0" smtClean="0"/>
              <a:t>Тот </a:t>
            </a:r>
            <a:r>
              <a:rPr lang="ru-RU" sz="1200" dirty="0"/>
              <a:t>, у кого оказался клубочек должен назвать слово на заданный звук и передать клубочек дальше. Можно играть не только группой, но и вдвоем взрослый-ребенок, передавая друг другу клубок и называя по очереди слова на заданный звук.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83828" y="2934155"/>
            <a:ext cx="397655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C00000"/>
                </a:solidFill>
              </a:rPr>
              <a:t>Попугайчики</a:t>
            </a:r>
          </a:p>
          <a:p>
            <a:r>
              <a:rPr lang="ru-RU" sz="1200" b="1" dirty="0" smtClean="0"/>
              <a:t>Цель:</a:t>
            </a:r>
            <a:r>
              <a:rPr lang="ru-RU" sz="1200" dirty="0" smtClean="0"/>
              <a:t> формировать слуховое внимание, умение ориентироваться на фонему и различать созвучные фонемы.</a:t>
            </a:r>
            <a:br>
              <a:rPr lang="ru-RU" sz="1200" dirty="0" smtClean="0"/>
            </a:br>
            <a:r>
              <a:rPr lang="ru-RU" sz="1200" b="1" dirty="0" smtClean="0"/>
              <a:t>Оборудование:</a:t>
            </a:r>
            <a:r>
              <a:rPr lang="ru-RU" sz="1200" dirty="0" smtClean="0"/>
              <a:t> игрушка Попугай</a:t>
            </a:r>
            <a:br>
              <a:rPr lang="ru-RU" sz="1200" dirty="0" smtClean="0"/>
            </a:br>
            <a:r>
              <a:rPr lang="ru-RU" sz="1200" b="1" dirty="0" smtClean="0"/>
              <a:t>Ход игры:</a:t>
            </a:r>
            <a:r>
              <a:rPr lang="ru-RU" sz="1200" dirty="0" smtClean="0"/>
              <a:t> создается игровая ситуация, в соответствии с которой необходимо научить попугая без ошибок повторять слоговой ряд. Роль попугая берет на себя ребенок. Взрослый произносит ряд слогов, ребенок повторяет.</a:t>
            </a:r>
            <a:br>
              <a:rPr lang="ru-RU" sz="1200" dirty="0" smtClean="0"/>
            </a:br>
            <a:r>
              <a:rPr lang="ru-RU" sz="1200" dirty="0" smtClean="0"/>
              <a:t>Примерный речевой материал. Па-ба, та-да, та-та-да, ка-га, ка-ка-та, зуб-суп ,том-дом и т.п.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51553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>
            <a:off x="143693" y="294704"/>
            <a:ext cx="5094514" cy="3389022"/>
          </a:xfrm>
          <a:prstGeom prst="wedgeEllipseCallout">
            <a:avLst>
              <a:gd name="adj1" fmla="val -25491"/>
              <a:gd name="adj2" fmla="val 64735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>
            <a:off x="5055326" y="2592977"/>
            <a:ext cx="4702628" cy="3180806"/>
          </a:xfrm>
          <a:prstGeom prst="wedgeEllipseCallout">
            <a:avLst>
              <a:gd name="adj1" fmla="val 39453"/>
              <a:gd name="adj2" fmla="val 59458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67715" y="748941"/>
            <a:ext cx="402336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C00000"/>
                </a:solidFill>
              </a:rPr>
              <a:t>Подушечка и кирпич</a:t>
            </a:r>
          </a:p>
          <a:p>
            <a:r>
              <a:rPr lang="ru-RU" sz="1200" b="1" dirty="0" smtClean="0"/>
              <a:t>Цель:</a:t>
            </a:r>
            <a:r>
              <a:rPr lang="ru-RU" sz="1200" b="1" dirty="0"/>
              <a:t> </a:t>
            </a:r>
            <a:r>
              <a:rPr lang="ru-RU" sz="1200" dirty="0" smtClean="0"/>
              <a:t>формирование </a:t>
            </a:r>
            <a:r>
              <a:rPr lang="ru-RU" sz="1200" dirty="0"/>
              <a:t>слухового внимания, умения дифференцировать звуки по твердости-мягкости, закрепление понятий “звук”, “согласный”, “твердый согласный”, “мягкий согласный”.</a:t>
            </a:r>
            <a:br>
              <a:rPr lang="ru-RU" sz="1200" dirty="0"/>
            </a:br>
            <a:r>
              <a:rPr lang="ru-RU" sz="1200" b="1" dirty="0" smtClean="0"/>
              <a:t>Оборудование: </a:t>
            </a:r>
            <a:r>
              <a:rPr lang="ru-RU" sz="1200" dirty="0" smtClean="0"/>
              <a:t>подушечка</a:t>
            </a:r>
            <a:r>
              <a:rPr lang="ru-RU" sz="1200" dirty="0"/>
              <a:t>, кирпичик, предметные картинки с мягкими и твердыми согласными звуками в названии.</a:t>
            </a:r>
            <a:br>
              <a:rPr lang="ru-RU" sz="1200" dirty="0"/>
            </a:br>
            <a:r>
              <a:rPr lang="ru-RU" sz="1200" b="1" dirty="0"/>
              <a:t>Ход </a:t>
            </a:r>
            <a:r>
              <a:rPr lang="ru-RU" sz="1200" b="1" dirty="0" smtClean="0"/>
              <a:t>игры: </a:t>
            </a:r>
            <a:r>
              <a:rPr lang="ru-RU" sz="1200" dirty="0" smtClean="0"/>
              <a:t>взрослый </a:t>
            </a:r>
            <a:r>
              <a:rPr lang="ru-RU" sz="1200" dirty="0"/>
              <a:t>показывает картинки ребенку. Если в начале своего слова ребенок слышит твердый согласный, то он говорит «кирпич», если мягкий – «подушечка».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83828" y="3273789"/>
            <a:ext cx="397655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C00000"/>
                </a:solidFill>
              </a:rPr>
              <a:t>Цепи-цепи-кованы</a:t>
            </a:r>
          </a:p>
          <a:p>
            <a:r>
              <a:rPr lang="ru-RU" sz="1200" b="1" dirty="0" smtClean="0"/>
              <a:t>Цель</a:t>
            </a:r>
            <a:r>
              <a:rPr lang="ru-RU" sz="1200" b="1" i="1" dirty="0" smtClean="0"/>
              <a:t>: </a:t>
            </a:r>
            <a:r>
              <a:rPr lang="ru-RU" sz="1200" dirty="0" smtClean="0"/>
              <a:t>развитие </a:t>
            </a:r>
            <a:r>
              <a:rPr lang="ru-RU" sz="1200" dirty="0"/>
              <a:t>умения выделять первый и последний звук в слове.</a:t>
            </a:r>
            <a:br>
              <a:rPr lang="ru-RU" sz="1200" dirty="0"/>
            </a:br>
            <a:r>
              <a:rPr lang="ru-RU" sz="1200" b="1" dirty="0"/>
              <a:t>Ход </a:t>
            </a:r>
            <a:r>
              <a:rPr lang="ru-RU" sz="1200" b="1" dirty="0" smtClean="0"/>
              <a:t>игры:</a:t>
            </a:r>
            <a:r>
              <a:rPr lang="ru-RU" sz="1200" dirty="0"/>
              <a:t> Ребенок (или взрослый ) называет слово, рядом сидящий подбирает свое слово, где начальным звуком будет последний звук предыдущего слова. Победителем окажется тот, кто дольше всех «тянул» цепочку.</a:t>
            </a:r>
          </a:p>
        </p:txBody>
      </p:sp>
    </p:spTree>
    <p:extLst>
      <p:ext uri="{BB962C8B-B14F-4D97-AF65-F5344CB8AC3E}">
        <p14:creationId xmlns:p14="http://schemas.microsoft.com/office/powerpoint/2010/main" val="921161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>
            <a:off x="150768" y="421357"/>
            <a:ext cx="5094514" cy="3284519"/>
          </a:xfrm>
          <a:prstGeom prst="wedgeEllipseCallout">
            <a:avLst>
              <a:gd name="adj1" fmla="val -25491"/>
              <a:gd name="adj2" fmla="val 64735"/>
            </a:avLst>
          </a:prstGeom>
          <a:solidFill>
            <a:schemeClr val="bg2">
              <a:lumMod val="9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>
            <a:off x="5055326" y="2344783"/>
            <a:ext cx="4702628" cy="3402874"/>
          </a:xfrm>
          <a:prstGeom prst="wedgeEllipseCallout">
            <a:avLst>
              <a:gd name="adj1" fmla="val 39453"/>
              <a:gd name="adj2" fmla="val 59458"/>
            </a:avLst>
          </a:prstGeom>
          <a:solidFill>
            <a:srgbClr val="DBB4F8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6345" y="971010"/>
            <a:ext cx="402336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C00000"/>
                </a:solidFill>
              </a:rPr>
              <a:t>Какое </a:t>
            </a:r>
            <a:r>
              <a:rPr lang="ru-RU" sz="1600" b="1" i="1" dirty="0">
                <a:solidFill>
                  <a:srgbClr val="C00000"/>
                </a:solidFill>
              </a:rPr>
              <a:t>слово не подходит</a:t>
            </a:r>
            <a:r>
              <a:rPr lang="ru-RU" sz="1600" b="1" i="1" dirty="0" smtClean="0">
                <a:solidFill>
                  <a:srgbClr val="C00000"/>
                </a:solidFill>
              </a:rPr>
              <a:t>?</a:t>
            </a:r>
            <a:endParaRPr lang="ru-RU" sz="1200" dirty="0"/>
          </a:p>
          <a:p>
            <a:r>
              <a:rPr lang="ru-RU" sz="1200" b="1" dirty="0"/>
              <a:t>Цель:</a:t>
            </a:r>
            <a:r>
              <a:rPr lang="ru-RU" sz="1200" dirty="0"/>
              <a:t> формировать слуховое внимание, умение ориентироваться на фонему и различать созвучные фонемы</a:t>
            </a:r>
            <a:r>
              <a:rPr lang="ru-RU" sz="1200" dirty="0" smtClean="0"/>
              <a:t>.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b="1" dirty="0"/>
              <a:t>Ход игры:</a:t>
            </a:r>
            <a:r>
              <a:rPr lang="ru-RU" sz="1200" dirty="0"/>
              <a:t> в</a:t>
            </a:r>
            <a:r>
              <a:rPr lang="ru-RU" sz="1200" dirty="0" smtClean="0"/>
              <a:t>зрослый предлагает ребёнку послушать ряд слов и назвать то, которое отличается от остальных:</a:t>
            </a:r>
          </a:p>
          <a:p>
            <a:endParaRPr lang="ru-RU" sz="1200" dirty="0"/>
          </a:p>
          <a:p>
            <a:pPr algn="ctr"/>
            <a:r>
              <a:rPr lang="ru-RU" sz="1200" dirty="0"/>
              <a:t>Шар – жар – веник – пар</a:t>
            </a:r>
            <a:br>
              <a:rPr lang="ru-RU" sz="1200" dirty="0"/>
            </a:br>
            <a:r>
              <a:rPr lang="ru-RU" sz="1200" dirty="0"/>
              <a:t>Каток – моток – поток – дым</a:t>
            </a:r>
            <a:br>
              <a:rPr lang="ru-RU" sz="1200" dirty="0"/>
            </a:br>
            <a:r>
              <a:rPr lang="ru-RU" sz="1200" dirty="0"/>
              <a:t>Каша — гном – Маша – Даша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13342" y="2971558"/>
            <a:ext cx="39765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C00000"/>
                </a:solidFill>
              </a:rPr>
              <a:t>Ау-ау</a:t>
            </a:r>
            <a:endParaRPr lang="ru-RU" sz="1600" b="1" i="1" dirty="0">
              <a:solidFill>
                <a:srgbClr val="C00000"/>
              </a:solidFill>
            </a:endParaRPr>
          </a:p>
          <a:p>
            <a:r>
              <a:rPr lang="ru-RU" sz="1200" b="1" dirty="0" smtClean="0"/>
              <a:t>Цель:</a:t>
            </a:r>
            <a:r>
              <a:rPr lang="ru-RU" sz="1200" dirty="0"/>
              <a:t> </a:t>
            </a:r>
            <a:r>
              <a:rPr lang="ru-RU" sz="1200" dirty="0" smtClean="0"/>
              <a:t>формировать </a:t>
            </a:r>
            <a:r>
              <a:rPr lang="ru-RU" sz="1200" dirty="0"/>
              <a:t>слуховое внимание, умение ориентироваться на фонему, различать близкие по звучанию фонемы.</a:t>
            </a:r>
            <a:br>
              <a:rPr lang="ru-RU" sz="1200" dirty="0"/>
            </a:br>
            <a:r>
              <a:rPr lang="ru-RU" sz="1200" b="1" dirty="0"/>
              <a:t>Ход </a:t>
            </a:r>
            <a:r>
              <a:rPr lang="ru-RU" sz="1200" b="1" dirty="0" smtClean="0"/>
              <a:t>игры: </a:t>
            </a:r>
            <a:r>
              <a:rPr lang="ru-RU" sz="1200" dirty="0" smtClean="0"/>
              <a:t>взрослый </a:t>
            </a:r>
            <a:r>
              <a:rPr lang="ru-RU" sz="1200" dirty="0"/>
              <a:t>создает игровую ситуацию, в соответствии с которой он гуляет в горах или в лесу, а ребенок изображает эхо. Взрослый произносит сложные слова или скороговорки, а ребенок должен безошибочно повторить.</a:t>
            </a:r>
          </a:p>
        </p:txBody>
      </p:sp>
    </p:spTree>
    <p:extLst>
      <p:ext uri="{BB962C8B-B14F-4D97-AF65-F5344CB8AC3E}">
        <p14:creationId xmlns:p14="http://schemas.microsoft.com/office/powerpoint/2010/main" val="636895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3545" y="1366897"/>
            <a:ext cx="65189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Фонематический </a:t>
            </a:r>
            <a:r>
              <a:rPr lang="ru-RU" sz="3600" dirty="0"/>
              <a:t>слух </a:t>
            </a:r>
            <a:r>
              <a:rPr lang="ru-RU" sz="3200" dirty="0" smtClean="0"/>
              <a:t>– </a:t>
            </a:r>
            <a:r>
              <a:rPr lang="ru-RU" sz="3200" dirty="0"/>
              <a:t>основа правильной </a:t>
            </a:r>
            <a:r>
              <a:rPr lang="ru-RU" sz="3200" dirty="0" smtClean="0"/>
              <a:t>речи, чтения и письма. Развиваемся, играя!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С любовью, Ваш логопед</a:t>
            </a:r>
            <a:endParaRPr lang="ru-RU" sz="1400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4" b="92343" l="1278" r="100000">
                        <a14:foregroundMark x1="15495" y1="53596" x2="13578" y2="69606"/>
                        <a14:foregroundMark x1="77796" y1="51276" x2="83067" y2="69606"/>
                        <a14:foregroundMark x1="76198" y1="67285" x2="72684" y2="75174"/>
                        <a14:foregroundMark x1="86102" y1="59861" x2="87700" y2="57309"/>
                        <a14:foregroundMark x1="86741" y1="56845" x2="88818" y2="55452"/>
                        <a14:foregroundMark x1="87220" y1="52436" x2="90096" y2="62413"/>
                        <a14:foregroundMark x1="72364" y1="74014" x2="69169" y2="74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98" y="2752725"/>
            <a:ext cx="596265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4085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343</Words>
  <Application>Microsoft Office PowerPoint</Application>
  <PresentationFormat>Лист A4 (210x297 мм)</PresentationFormat>
  <Paragraphs>54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 Rekeda</dc:creator>
  <cp:lastModifiedBy>Olga Rekeda</cp:lastModifiedBy>
  <cp:revision>5</cp:revision>
  <dcterms:created xsi:type="dcterms:W3CDTF">2025-10-19T12:13:19Z</dcterms:created>
  <dcterms:modified xsi:type="dcterms:W3CDTF">2025-10-19T12:52:36Z</dcterms:modified>
</cp:coreProperties>
</file>