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B0"/>
    <a:srgbClr val="EDB3F0"/>
    <a:srgbClr val="B2B0F2"/>
    <a:srgbClr val="9A98EE"/>
    <a:srgbClr val="E6E6E6"/>
    <a:srgbClr val="AFADF1"/>
    <a:srgbClr val="D5D4F8"/>
    <a:srgbClr val="BBBAF4"/>
    <a:srgbClr val="B1F9EB"/>
    <a:srgbClr val="F1C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6217-F699-428D-8B8B-149718C9D2B9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06AC-36D1-4076-9588-62ACC89C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89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6217-F699-428D-8B8B-149718C9D2B9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06AC-36D1-4076-9588-62ACC89C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47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6217-F699-428D-8B8B-149718C9D2B9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06AC-36D1-4076-9588-62ACC89C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55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6217-F699-428D-8B8B-149718C9D2B9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06AC-36D1-4076-9588-62ACC89C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805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6217-F699-428D-8B8B-149718C9D2B9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06AC-36D1-4076-9588-62ACC89C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35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6217-F699-428D-8B8B-149718C9D2B9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06AC-36D1-4076-9588-62ACC89C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581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6217-F699-428D-8B8B-149718C9D2B9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06AC-36D1-4076-9588-62ACC89C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956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6217-F699-428D-8B8B-149718C9D2B9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06AC-36D1-4076-9588-62ACC89C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19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6217-F699-428D-8B8B-149718C9D2B9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06AC-36D1-4076-9588-62ACC89C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864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6217-F699-428D-8B8B-149718C9D2B9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06AC-36D1-4076-9588-62ACC89C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29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6217-F699-428D-8B8B-149718C9D2B9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06AC-36D1-4076-9588-62ACC89C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02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D6217-F699-428D-8B8B-149718C9D2B9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006AC-36D1-4076-9588-62ACC89C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38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6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770" y="0"/>
            <a:ext cx="12223539" cy="68796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472" y="175172"/>
            <a:ext cx="8021054" cy="142474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88166" y="2171515"/>
            <a:ext cx="9015664" cy="181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Логопедическое пособие </a:t>
            </a:r>
            <a:r>
              <a:rPr lang="ru-RU" sz="54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«ЛОГО-БОЙ»</a:t>
            </a:r>
            <a:endParaRPr lang="ru-RU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7368" y="5221990"/>
            <a:ext cx="5917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учитель-логопед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Рекеда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Дмитриевна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04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5770" y="-1"/>
            <a:ext cx="12226820" cy="6858001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76717" y="288758"/>
            <a:ext cx="3946358" cy="2655305"/>
          </a:xfrm>
          <a:prstGeom prst="roundRect">
            <a:avLst/>
          </a:prstGeom>
          <a:solidFill>
            <a:srgbClr val="F1C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использования пособия: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произношения изучаемого звука в словах (звук в начале, середине, конце слов, сличение звуков в начале, середине, конце слов).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94883" y="2752435"/>
            <a:ext cx="4669069" cy="3304673"/>
          </a:xfrm>
          <a:prstGeom prst="roundRect">
            <a:avLst/>
          </a:prstGeom>
          <a:solidFill>
            <a:srgbClr val="B1F9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категория: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5-7 лет (старший дошкольный, подготовительный к школе возраст).</a:t>
            </a:r>
          </a:p>
          <a:p>
            <a:pPr algn="ctr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игры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участника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ребенка (под руководством логопеда).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взрослый (логопед) и 1 воспитанник.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633728" y="288758"/>
            <a:ext cx="4350404" cy="3827256"/>
          </a:xfrm>
          <a:prstGeom prst="roundRect">
            <a:avLst/>
          </a:prstGeom>
          <a:solidFill>
            <a:srgbClr val="D5D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методическое пособие входит: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игровых поля.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вспомогательных поля.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Перегородка (не обязательна к использованию).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предметных картинок по изучаемым звукам.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самоклеящихся картинок по лексическим темам.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Фишки.</a:t>
            </a:r>
          </a:p>
        </p:txBody>
      </p:sp>
    </p:spTree>
    <p:extLst>
      <p:ext uri="{BB962C8B-B14F-4D97-AF65-F5344CB8AC3E}">
        <p14:creationId xmlns:p14="http://schemas.microsoft.com/office/powerpoint/2010/main" val="386441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-19052" y="-1"/>
            <a:ext cx="12352286" cy="6953251"/>
            <a:chOff x="-19052" y="-1"/>
            <a:chExt cx="12352286" cy="6953251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9052" y="-1"/>
              <a:ext cx="12306301" cy="6953251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91"/>
            <a:stretch/>
          </p:blipFill>
          <p:spPr>
            <a:xfrm>
              <a:off x="7427494" y="-1"/>
              <a:ext cx="4905740" cy="1620253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6134098" y="1432202"/>
            <a:ext cx="712470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игры</a:t>
            </a: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 1. Подготовка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98784" y="1170298"/>
            <a:ext cx="2780481" cy="2827821"/>
          </a:xfrm>
          <a:prstGeom prst="roundRect">
            <a:avLst/>
          </a:prstGeom>
          <a:solidFill>
            <a:srgbClr val="F1C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располагаются друг напротив друга.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может разделять перегородка – в таком случае игроки действую вслепую (что добавляет интереса, но увеличивает игровое время). Можно играть и без перегородки – в таком случае участники видят поле соперника и могут упростить себе задачу.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07396" y="2584209"/>
            <a:ext cx="2784790" cy="2827821"/>
          </a:xfrm>
          <a:prstGeom prst="roundRect">
            <a:avLst/>
          </a:prstGeom>
          <a:solidFill>
            <a:srgbClr val="B1F9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игры логопед готовит все поля: слева располагаются любые числа в любом порядке, сверху – картинки по лексической теме (транспорт, цветы, фрукты, овощи и другие). Лучше всего выбирать одно тематическое направление.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картинки имеют липучки, что позволяет их легко менять.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10682" y="3870515"/>
            <a:ext cx="2801093" cy="2813319"/>
          </a:xfrm>
          <a:prstGeom prst="roundRect">
            <a:avLst/>
          </a:prstGeom>
          <a:solidFill>
            <a:srgbClr val="D5D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 должно быть готово 4 одинаковых поля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9807" y="181996"/>
            <a:ext cx="2780481" cy="2827821"/>
          </a:xfrm>
          <a:prstGeom prst="roundRect">
            <a:avLst/>
          </a:prstGeom>
          <a:solidFill>
            <a:srgbClr val="B2B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материалами ЛОГО-БОЯ являются 4 поля: два игровых (большие) и два вспомогательных (маленькие).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участник получает одно игровое с предметными карточками и одно вспомогательное поле для «записи» ходов.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31" y="3163842"/>
            <a:ext cx="2467265" cy="1686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0402" y="4132547"/>
            <a:ext cx="2501706" cy="1995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3468" y="5516686"/>
            <a:ext cx="1314533" cy="119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9791" y="5516455"/>
            <a:ext cx="1277743" cy="1201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/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755649" y="4351527"/>
            <a:ext cx="1700184" cy="2329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Выгнутая вверх стрелка 14"/>
          <p:cNvSpPr/>
          <p:nvPr/>
        </p:nvSpPr>
        <p:spPr>
          <a:xfrm rot="949772">
            <a:off x="3215150" y="407387"/>
            <a:ext cx="1152676" cy="617406"/>
          </a:xfrm>
          <a:prstGeom prst="curvedDownArrow">
            <a:avLst>
              <a:gd name="adj1" fmla="val 25000"/>
              <a:gd name="adj2" fmla="val 92230"/>
              <a:gd name="adj3" fmla="val 57430"/>
            </a:avLst>
          </a:prstGeom>
          <a:solidFill>
            <a:srgbClr val="EDB3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949772">
            <a:off x="6185645" y="1734617"/>
            <a:ext cx="1152676" cy="617406"/>
          </a:xfrm>
          <a:prstGeom prst="curvedDownArrow">
            <a:avLst>
              <a:gd name="adj1" fmla="val 25000"/>
              <a:gd name="adj2" fmla="val 92230"/>
              <a:gd name="adj3" fmla="val 57430"/>
            </a:avLst>
          </a:prstGeom>
          <a:solidFill>
            <a:srgbClr val="EDB3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 rot="949772">
            <a:off x="9184918" y="2992431"/>
            <a:ext cx="1152676" cy="617406"/>
          </a:xfrm>
          <a:prstGeom prst="curvedDownArrow">
            <a:avLst>
              <a:gd name="adj1" fmla="val 25000"/>
              <a:gd name="adj2" fmla="val 92230"/>
              <a:gd name="adj3" fmla="val 57430"/>
            </a:avLst>
          </a:prstGeom>
          <a:solidFill>
            <a:srgbClr val="EDB3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7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-19052" y="-1"/>
            <a:ext cx="12352286" cy="6953251"/>
            <a:chOff x="-19052" y="-1"/>
            <a:chExt cx="12352286" cy="6953251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9052" y="-1"/>
              <a:ext cx="12306301" cy="6953251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91"/>
            <a:stretch/>
          </p:blipFill>
          <p:spPr>
            <a:xfrm>
              <a:off x="7427494" y="-1"/>
              <a:ext cx="4905740" cy="1620253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6134098" y="1432202"/>
            <a:ext cx="7124701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игры</a:t>
            </a: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Этап 2. Игровой процесс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65847" y="1651431"/>
            <a:ext cx="3371249" cy="2906972"/>
          </a:xfrm>
          <a:prstGeom prst="roundRect">
            <a:avLst/>
          </a:prstGeom>
          <a:solidFill>
            <a:srgbClr val="F1C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ход можно определить считалочкой-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чистоговоркой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участник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делает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 ход. Он называет ячейку, которую хочет открыть у соперника (например, «Семь грузовиков» или «Один одуванчик») и ставит фишку на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соответсвующую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ячейку на своем вспомогательном поле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713799" y="3669817"/>
            <a:ext cx="3376473" cy="2906973"/>
          </a:xfrm>
          <a:prstGeom prst="roundRect">
            <a:avLst/>
          </a:prstGeom>
          <a:solidFill>
            <a:srgbClr val="B1F9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 данной ячейке у второго участника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картинка – он ее переворачивает, называет и выполняет задание логопеда (например, «Придумай с этим словом предложение», «Назови этот предмет ласково» или «Как мы назовем этот предмет, если их будет много?»). Если на данной ячейке нет предметной картинки – он кладет на нее фишку и говорит «мимо».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ход второго участника.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4785" y="181996"/>
            <a:ext cx="3371249" cy="2906972"/>
          </a:xfrm>
          <a:prstGeom prst="roundRect">
            <a:avLst/>
          </a:prstGeom>
          <a:solidFill>
            <a:srgbClr val="B2B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участнику предлагается наугад выбрать 3-5 предметных картинок и расположить на своем игровом поле в хаотичном порядке картинкой вниз.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Цветные фишки понадобятся для того, чтобы отмечать свои ходы и ходы соперника.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949772">
            <a:off x="3698348" y="850094"/>
            <a:ext cx="1152676" cy="617406"/>
          </a:xfrm>
          <a:prstGeom prst="curvedDownArrow">
            <a:avLst>
              <a:gd name="adj1" fmla="val 25000"/>
              <a:gd name="adj2" fmla="val 92230"/>
              <a:gd name="adj3" fmla="val 57430"/>
            </a:avLst>
          </a:prstGeom>
          <a:solidFill>
            <a:srgbClr val="FDFEB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949772">
            <a:off x="7873284" y="2906907"/>
            <a:ext cx="1152676" cy="617406"/>
          </a:xfrm>
          <a:prstGeom prst="curvedDownArrow">
            <a:avLst>
              <a:gd name="adj1" fmla="val 25000"/>
              <a:gd name="adj2" fmla="val 92230"/>
              <a:gd name="adj3" fmla="val 57430"/>
            </a:avLst>
          </a:prstGeom>
          <a:solidFill>
            <a:srgbClr val="FDFEB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95784" y="3270965"/>
            <a:ext cx="2552131" cy="1997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/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7713" y="4747166"/>
            <a:ext cx="2566288" cy="1937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330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5770" y="-1"/>
            <a:ext cx="12226820" cy="6858001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845912" y="271525"/>
            <a:ext cx="6503456" cy="1461741"/>
          </a:xfrm>
          <a:prstGeom prst="roundRect">
            <a:avLst/>
          </a:prstGeom>
          <a:solidFill>
            <a:srgbClr val="B1F9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Таким образом, игра продолжается до тех пор, пока все предметные картинки не будут открыты.</a:t>
            </a:r>
          </a:p>
          <a:p>
            <a:pPr lvl="0" algn="ctr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Приятной игры!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852" y="2004792"/>
            <a:ext cx="4995576" cy="3773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955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437</Words>
  <Application>Microsoft Office PowerPoint</Application>
  <PresentationFormat>Широкоэкранный</PresentationFormat>
  <Paragraphs>45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 Rekeda</dc:creator>
  <cp:lastModifiedBy>Юлия</cp:lastModifiedBy>
  <cp:revision>8</cp:revision>
  <dcterms:created xsi:type="dcterms:W3CDTF">2023-08-18T06:18:28Z</dcterms:created>
  <dcterms:modified xsi:type="dcterms:W3CDTF">2024-09-03T17:15:11Z</dcterms:modified>
</cp:coreProperties>
</file>