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71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5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8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9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8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8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2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1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2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C2F9-5CA6-492C-92AA-3F76D0F45C2A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C8755-AC66-426C-890B-5BEB8138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9" r="8270"/>
          <a:stretch/>
        </p:blipFill>
        <p:spPr>
          <a:xfrm>
            <a:off x="-38100" y="0"/>
            <a:ext cx="9182100" cy="6979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16333"/>
            <a:ext cx="3015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Развитие речи ребенка в </a:t>
            </a:r>
            <a:r>
              <a:rPr lang="ru-RU" sz="3200" b="1" u="sng" dirty="0" smtClean="0">
                <a:solidFill>
                  <a:srgbClr val="002060"/>
                </a:solidFill>
              </a:rPr>
              <a:t>семье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95" y="175479"/>
            <a:ext cx="4690311" cy="884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117250"/>
            <a:ext cx="164859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Подготовила:</a:t>
            </a:r>
          </a:p>
          <a:p>
            <a:r>
              <a:rPr lang="ru-RU" sz="1600" dirty="0" smtClean="0"/>
              <a:t>Учитель-логопед</a:t>
            </a:r>
          </a:p>
          <a:p>
            <a:r>
              <a:rPr lang="ru-RU" sz="1600" dirty="0" err="1" smtClean="0"/>
              <a:t>Рекеда</a:t>
            </a:r>
            <a:r>
              <a:rPr lang="ru-RU" sz="1600" dirty="0" smtClean="0"/>
              <a:t> </a:t>
            </a:r>
            <a:r>
              <a:rPr lang="ru-RU" sz="1600" dirty="0" err="1" smtClean="0"/>
              <a:t>О.Д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3344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6"/>
          <a:stretch/>
        </p:blipFill>
        <p:spPr>
          <a:xfrm>
            <a:off x="0" y="0"/>
            <a:ext cx="9143999" cy="6872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89684" y="927958"/>
            <a:ext cx="502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Самое основное условие развития речи детей – </a:t>
            </a:r>
            <a:r>
              <a:rPr lang="ru-RU" sz="3200" u="sng" dirty="0"/>
              <a:t>благоприятная языковая среда в семье. </a:t>
            </a:r>
            <a:endParaRPr lang="ru-RU" sz="3200" u="sng" dirty="0" smtClean="0"/>
          </a:p>
          <a:p>
            <a:pPr algn="ctr"/>
            <a:r>
              <a:rPr lang="ru-RU" sz="3200" dirty="0" smtClean="0"/>
              <a:t>Чем </a:t>
            </a:r>
            <a:r>
              <a:rPr lang="ru-RU" sz="3200" dirty="0"/>
              <a:t>больше ребенок общается с родителями и близкими людьми, тем </a:t>
            </a:r>
            <a:r>
              <a:rPr lang="ru-RU" sz="3200" u="sng" dirty="0"/>
              <a:t>интенсивнее и качественнее </a:t>
            </a:r>
            <a:r>
              <a:rPr lang="ru-RU" sz="3200" dirty="0"/>
              <a:t>происходит его речевое развитие. </a:t>
            </a:r>
          </a:p>
        </p:txBody>
      </p:sp>
    </p:spTree>
    <p:extLst>
      <p:ext uri="{BB962C8B-B14F-4D97-AF65-F5344CB8AC3E}">
        <p14:creationId xmlns:p14="http://schemas.microsoft.com/office/powerpoint/2010/main" val="35128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6"/>
          <a:stretch/>
        </p:blipFill>
        <p:spPr>
          <a:xfrm>
            <a:off x="0" y="0"/>
            <a:ext cx="9143999" cy="6872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91412" l="1848" r="97500">
                        <a14:backgroundMark x1="81087" y1="37176" x2="81087" y2="37176"/>
                        <a14:backgroundMark x1="81957" y1="40706" x2="81957" y2="40706"/>
                        <a14:backgroundMark x1="79565" y1="33176" x2="79565" y2="33176"/>
                        <a14:backgroundMark x1="78261" y1="30118" x2="78261" y2="30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218">
            <a:off x="2294023" y="183017"/>
            <a:ext cx="7042482" cy="650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21389586">
            <a:off x="3275238" y="1709298"/>
            <a:ext cx="41736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общении с ребенком родители должны следить за своей речью: разговаривать с ним </a:t>
            </a:r>
            <a:r>
              <a:rPr lang="ru-RU" sz="2400" u="sng" dirty="0" smtClean="0"/>
              <a:t>не торопясь</a:t>
            </a:r>
            <a:r>
              <a:rPr lang="ru-RU" sz="2400" dirty="0" smtClean="0"/>
              <a:t>, звуки и слова произносить </a:t>
            </a:r>
            <a:r>
              <a:rPr lang="ru-RU" sz="2400" u="sng" dirty="0" smtClean="0"/>
              <a:t>четко и ясно</a:t>
            </a:r>
            <a:r>
              <a:rPr lang="ru-RU" sz="2400" dirty="0" smtClean="0"/>
              <a:t>, не искажая их.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980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6"/>
          <a:stretch/>
        </p:blipFill>
        <p:spPr>
          <a:xfrm>
            <a:off x="0" y="0"/>
            <a:ext cx="9143999" cy="6872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91412" l="1848" r="97500">
                        <a14:backgroundMark x1="81087" y1="37176" x2="81087" y2="37176"/>
                        <a14:backgroundMark x1="81957" y1="40706" x2="81957" y2="40706"/>
                        <a14:backgroundMark x1="79565" y1="33176" x2="79565" y2="33176"/>
                        <a14:backgroundMark x1="78261" y1="30118" x2="78261" y2="30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218">
            <a:off x="2294023" y="183017"/>
            <a:ext cx="7042482" cy="650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21389586">
            <a:off x="3275238" y="1893964"/>
            <a:ext cx="41736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Особенно четко должны произноситься </a:t>
            </a:r>
            <a:r>
              <a:rPr lang="ru-RU" sz="2400" u="sng" dirty="0"/>
              <a:t>незнакомые</a:t>
            </a:r>
            <a:r>
              <a:rPr lang="ru-RU" sz="2400" dirty="0"/>
              <a:t>, новые для ребенка и сложные слова. Обязательно </a:t>
            </a:r>
            <a:r>
              <a:rPr lang="ru-RU" sz="2400" u="sng" dirty="0"/>
              <a:t>объясняйте</a:t>
            </a:r>
            <a:r>
              <a:rPr lang="ru-RU" sz="2400" dirty="0"/>
              <a:t> их значение! </a:t>
            </a:r>
          </a:p>
        </p:txBody>
      </p:sp>
    </p:spTree>
    <p:extLst>
      <p:ext uri="{BB962C8B-B14F-4D97-AF65-F5344CB8AC3E}">
        <p14:creationId xmlns:p14="http://schemas.microsoft.com/office/powerpoint/2010/main" val="300318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6"/>
          <a:stretch/>
        </p:blipFill>
        <p:spPr>
          <a:xfrm>
            <a:off x="0" y="0"/>
            <a:ext cx="9143999" cy="6872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91412" l="1848" r="97500">
                        <a14:backgroundMark x1="81087" y1="37176" x2="81087" y2="37176"/>
                        <a14:backgroundMark x1="81957" y1="40706" x2="81957" y2="40706"/>
                        <a14:backgroundMark x1="79565" y1="33176" x2="79565" y2="33176"/>
                        <a14:backgroundMark x1="78261" y1="30118" x2="78261" y2="30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218">
            <a:off x="2294023" y="183017"/>
            <a:ext cx="7042482" cy="650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21389586">
            <a:off x="3275238" y="1709298"/>
            <a:ext cx="41736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Обогащение словаря, расширение кругозора, развитие грамматически правильной фразовой и связной речи – </a:t>
            </a:r>
            <a:r>
              <a:rPr lang="ru-RU" sz="2400" dirty="0" smtClean="0"/>
              <a:t>то, что можно легко делать </a:t>
            </a:r>
            <a:r>
              <a:rPr lang="ru-RU" sz="2400" u="sng" dirty="0" smtClean="0"/>
              <a:t>каждый день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238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6"/>
          <a:stretch/>
        </p:blipFill>
        <p:spPr>
          <a:xfrm>
            <a:off x="0" y="0"/>
            <a:ext cx="9143999" cy="6872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912" y1="12812" x2="26166" y2="24688"/>
                        <a14:foregroundMark x1="47927" y1="9688" x2="47150" y2="16875"/>
                        <a14:foregroundMark x1="53627" y1="8750" x2="42487" y2="9063"/>
                        <a14:foregroundMark x1="37824" y1="9375" x2="40415" y2="18125"/>
                        <a14:foregroundMark x1="54922" y1="10000" x2="53368" y2="16563"/>
                        <a14:foregroundMark x1="63472" y1="12188" x2="82124" y2="8438"/>
                        <a14:foregroundMark x1="69948" y1="7500" x2="70984" y2="7500"/>
                        <a14:foregroundMark x1="71244" y1="7187" x2="67617" y2="8750"/>
                        <a14:foregroundMark x1="81347" y1="5000" x2="59585" y2="5000"/>
                        <a14:foregroundMark x1="17617" y1="71875" x2="17876" y2="84375"/>
                        <a14:foregroundMark x1="86528" y1="70625" x2="90674" y2="70313"/>
                        <a14:foregroundMark x1="51813" y1="80625" x2="51813" y2="80625"/>
                        <a14:foregroundMark x1="26166" y1="39063" x2="26166" y2="39063"/>
                        <a14:backgroundMark x1="60363" y1="10313" x2="60363" y2="10313"/>
                        <a14:backgroundMark x1="64767" y1="9063" x2="64767" y2="9063"/>
                        <a14:backgroundMark x1="78756" y1="7500" x2="78756" y2="7500"/>
                        <a14:backgroundMark x1="76166" y1="6875" x2="76166" y2="6875"/>
                        <a14:backgroundMark x1="77461" y1="5938" x2="83420" y2="8125"/>
                        <a14:backgroundMark x1="66321" y1="6563" x2="66062" y2="71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4265" y="850232"/>
            <a:ext cx="6011831" cy="4983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91" y="827116"/>
            <a:ext cx="3577389" cy="56078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2158" y="1421254"/>
            <a:ext cx="2453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М: Где спрятался мишка?</a:t>
            </a:r>
          </a:p>
          <a:p>
            <a:r>
              <a:rPr lang="ru-RU" sz="1600" dirty="0" smtClean="0"/>
              <a:t>Р: Под диваном!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2472" y="2600166"/>
            <a:ext cx="245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М: Положи машинку на верхнюю полку.</a:t>
            </a:r>
          </a:p>
          <a:p>
            <a:r>
              <a:rPr lang="ru-RU" sz="1400" dirty="0" smtClean="0"/>
              <a:t>Р: Хорошо, положу на верхнюю полку.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2158" y="40807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М: Куда мне положить куклу?</a:t>
            </a:r>
          </a:p>
          <a:p>
            <a:r>
              <a:rPr lang="ru-RU" sz="1400" dirty="0" smtClean="0"/>
              <a:t>Р: Справа от пирамидок.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2158" y="5150125"/>
            <a:ext cx="2453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М: А что между машиной и вертолетом?</a:t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Р: Мой самолет!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64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6"/>
          <a:stretch/>
        </p:blipFill>
        <p:spPr>
          <a:xfrm>
            <a:off x="0" y="0"/>
            <a:ext cx="9143999" cy="6872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91" y="827116"/>
            <a:ext cx="3577389" cy="56078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2158" y="1421254"/>
            <a:ext cx="2453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М: Какая сегодня погода?</a:t>
            </a:r>
          </a:p>
          <a:p>
            <a:r>
              <a:rPr lang="ru-RU" sz="1600" dirty="0" smtClean="0"/>
              <a:t>Р: Тепло и светит солнце.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4072" y="2694772"/>
            <a:ext cx="2453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М: Помоги мне найти 5 помидоров.</a:t>
            </a:r>
          </a:p>
          <a:p>
            <a:r>
              <a:rPr lang="ru-RU" sz="1600" dirty="0" smtClean="0"/>
              <a:t>Р: Я посчитаю!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2158" y="3968615"/>
            <a:ext cx="2453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М: Подумаем, какая кукла?</a:t>
            </a:r>
          </a:p>
          <a:p>
            <a:r>
              <a:rPr lang="ru-RU" sz="1400" dirty="0" smtClean="0"/>
              <a:t>Р: Большая, красивая, в красном платье…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2158" y="5201790"/>
            <a:ext cx="2453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М: Сможешь назвать больше видов транспорта, чем я?</a:t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Р: Смогу!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06" b="100000" l="1600" r="99000">
                        <a14:foregroundMark x1="87700" y1="19438" x2="69700" y2="19438"/>
                        <a14:foregroundMark x1="83700" y1="84902" x2="83700" y2="87714"/>
                        <a14:foregroundMark x1="89600" y1="84658" x2="90200" y2="8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76" y="1066034"/>
            <a:ext cx="6083714" cy="49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6"/>
          <a:stretch/>
        </p:blipFill>
        <p:spPr>
          <a:xfrm>
            <a:off x="0" y="0"/>
            <a:ext cx="9143999" cy="6872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91" y="827116"/>
            <a:ext cx="3577389" cy="56078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2158" y="1313362"/>
            <a:ext cx="2453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М: Помоги мне найти круглые овощи.</a:t>
            </a:r>
          </a:p>
          <a:p>
            <a:r>
              <a:rPr lang="ru-RU" sz="1600" dirty="0" smtClean="0"/>
              <a:t>Р: Подойдет помидор?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4072" y="2694772"/>
            <a:ext cx="2453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М: Хочу добавить что-то сладкое. Что думаешь?</a:t>
            </a:r>
          </a:p>
          <a:p>
            <a:r>
              <a:rPr lang="ru-RU" sz="1600" dirty="0" smtClean="0"/>
              <a:t>Р: Сахар, шоколад…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2158" y="3886726"/>
            <a:ext cx="245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М: Ты знаешь что-нибудь про лимон?</a:t>
            </a:r>
          </a:p>
          <a:p>
            <a:r>
              <a:rPr lang="ru-RU" sz="1400" dirty="0" smtClean="0"/>
              <a:t>Р: Он кислый. Давай не будем добавлять его в суп.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9684" y="5096678"/>
            <a:ext cx="245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М: Помоги мне разложить посуду.</a:t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Р: Вилки и ложки – к столовым приборам…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333" r="98667">
                        <a14:foregroundMark x1="25889" y1="75444" x2="25111" y2="75296"/>
                        <a14:foregroundMark x1="70444" y1="64201" x2="69889" y2="76036"/>
                        <a14:foregroundMark x1="66333" y1="65976" x2="65556" y2="77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8206" y="1175335"/>
            <a:ext cx="6258551" cy="47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73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274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Rekeda</dc:creator>
  <cp:lastModifiedBy>Olga Rekeda</cp:lastModifiedBy>
  <cp:revision>4</cp:revision>
  <dcterms:created xsi:type="dcterms:W3CDTF">2024-03-11T16:35:12Z</dcterms:created>
  <dcterms:modified xsi:type="dcterms:W3CDTF">2024-03-11T17:05:56Z</dcterms:modified>
</cp:coreProperties>
</file>