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2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2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5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2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5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6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3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7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6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7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0ABA-0084-4F1F-9345-D962AE188C8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D4DBC-076B-4D49-9282-D81A5E081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1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43" y="235532"/>
            <a:ext cx="68580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«Детский сад компенсирующего вида № 77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Крымчаночка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городской округ Симферополь Республики Крым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№77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Крымчаночка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г. Симферополь)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Симферополь ул. Крымских партизан, 19 т. (0652) 44-36-00,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sadik_krimchanochka@crimeaedu.ru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12759" y="4016533"/>
            <a:ext cx="8515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</a:rPr>
              <a:t>Я со звуками дружу,</a:t>
            </a:r>
          </a:p>
          <a:p>
            <a:pPr lvl="0" algn="ctr"/>
            <a:r>
              <a:rPr lang="ru-RU" sz="4400" dirty="0">
                <a:solidFill>
                  <a:prstClr val="black"/>
                </a:solidFill>
              </a:rPr>
              <a:t>п</a:t>
            </a:r>
            <a:r>
              <a:rPr lang="ru-RU" sz="4400" dirty="0" smtClean="0">
                <a:solidFill>
                  <a:prstClr val="black"/>
                </a:solidFill>
              </a:rPr>
              <a:t>равильно произношу!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9312" y="2393653"/>
            <a:ext cx="2891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391" y="8805581"/>
            <a:ext cx="2774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Рекеда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О.Д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Конатьева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Е.В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0163" y="9598223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0857" y1="57286" x2="72286" y2="83286"/>
                        <a14:foregroundMark x1="83143" y1="87286" x2="65429" y2="86714"/>
                        <a14:foregroundMark x1="69429" y1="86000" x2="68857" y2="69571"/>
                        <a14:foregroundMark x1="88571" y1="88000" x2="81714" y2="81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1207" y="6852444"/>
            <a:ext cx="2803345" cy="280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292" l="10000" r="90000">
                        <a14:foregroundMark x1="25938" y1="35208" x2="24688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34" y="1953258"/>
            <a:ext cx="3302814" cy="247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6" b="99261" l="0" r="45652">
                        <a14:foregroundMark x1="30870" y1="71921" x2="32391" y2="87685"/>
                        <a14:foregroundMark x1="27826" y1="76601" x2="25870" y2="87438"/>
                        <a14:foregroundMark x1="35217" y1="83498" x2="35217" y2="83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531" y="-189830"/>
            <a:ext cx="5232852" cy="4618561"/>
          </a:xfrm>
          <a:prstGeom prst="rect">
            <a:avLst/>
          </a:prstGeom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100000" l="0" r="99889">
                        <a14:foregroundMark x1="84778" y1="23000" x2="83333" y2="24000"/>
                        <a14:foregroundMark x1="88778" y1="38556" x2="84333" y2="46111"/>
                        <a14:foregroundMark x1="74333" y1="35556" x2="66778" y2="39111"/>
                        <a14:foregroundMark x1="68778" y1="51667" x2="70778" y2="72667"/>
                        <a14:foregroundMark x1="64222" y1="80222" x2="60778" y2="81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3" y="5150023"/>
            <a:ext cx="3067835" cy="30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474" y="130860"/>
            <a:ext cx="6485021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 дошкольников претерпевает множество изменений за первые годы жизни. Некоторые с этим справляются самостоятельно, но детям с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а, конкретно, детям с нарушениями опорно-двигательного аппарата, нередко нужна помощь логопеда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постановке и автоматизации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звукопроизношением достаточно трудна и не всегда интересна для ребенка. Чтобы повысить интерес детей к логопедическим занятиям, нужны разнообразные творческие задания, новые подходы к коррекционной работе.  Одним из путей решения этой проблемы является использование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игровых заданий,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пробуждающего в ребенке желание самому активно участвовать в коррекционном процессе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проект можно сделать этот процесс веселым и занимательным.</a:t>
            </a:r>
          </a:p>
          <a:p>
            <a:pPr indent="457200" algn="just">
              <a:lnSpc>
                <a:spcPct val="150000"/>
              </a:lnSpc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коррекционно-развивающий.</a:t>
            </a:r>
          </a:p>
          <a:p>
            <a:pPr indent="457200" algn="just">
              <a:lnSpc>
                <a:spcPct val="150000"/>
              </a:lnSpc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культуры дошкольников, повышение мотивации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овладению правильным звукопроизношением, помочь детям усвоить артикуляционный и акустический образ звука, необходимый для правильного звукопроизношения, а также повысить возможности полноценного речевого развития дошкольников.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всех возрастных категорий дошкольного учреждения, родители, учителя-логопеды, педагоги ДОУ.</a:t>
            </a:r>
          </a:p>
          <a:p>
            <a:pPr indent="457200" algn="just">
              <a:lnSpc>
                <a:spcPct val="150000"/>
              </a:lnSpc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времени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(11.11.2023 г. – 15.11.2023 г.).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6" b="99261" l="0" r="45652">
                        <a14:foregroundMark x1="30870" y1="71921" x2="32391" y2="87685"/>
                        <a14:foregroundMark x1="27826" y1="76601" x2="25870" y2="87438"/>
                        <a14:foregroundMark x1="35217" y1="83498" x2="35217" y2="83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0500"/>
            <a:ext cx="2510172" cy="22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474" y="130860"/>
            <a:ext cx="6485021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ctr"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у детей понятие «звук».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Расширить знания о понятиях «дыхание» и «речевое дыхание».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 с разными видами музыкальных инструментов.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 с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чистоговорками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научиться их произносить.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 и расширить представления об артикуляционных упражнениях.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навыки устной речи.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навыки фонематического слуха.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навыки мелкой моторики.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навыки артикуляционной моторики.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воображение.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навык работы по образцу.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навык изучения нового материала.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навык работе в команде.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Коррекционные: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Корректировать недостатки артикуляционной моторики.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Корректировать навык правильного речевого дыхания.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Корректировать недостатки мелкой моторики.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Корректировать произношение изучаемых звуков в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чистоговорках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коррекционную работу.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родителей о важности закрепления изучаемых звуков в повседневную жизнь детей.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исследовательской деятельности.</a:t>
            </a:r>
          </a:p>
          <a:p>
            <a:pPr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улучшатся навыки по всем составляющим речевого звука.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повысится интерес к логопедическим занятиям.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родителей повысится уровень компетентности по вопросу эффективности ежедневной логопедической работы по закреплению навыком звукопроизношения.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материалы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Шуршащие коробочки, подвесные дыхательные игрушки, волшебные мешочки с наполнением, цветные ладошки, прищепки,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материалы и оборудование для проведения занятий.</a:t>
            </a:r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292" l="10000" r="90000">
                        <a14:foregroundMark x1="25938" y1="35208" x2="24688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23" y="7828547"/>
            <a:ext cx="2769938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2940"/>
              </p:ext>
            </p:extLst>
          </p:nvPr>
        </p:nvGraphicFramePr>
        <p:xfrm>
          <a:off x="145448" y="592015"/>
          <a:ext cx="6555071" cy="91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54">
                  <a:extLst>
                    <a:ext uri="{9D8B030D-6E8A-4147-A177-3AD203B41FA5}">
                      <a16:colId xmlns:a16="http://schemas.microsoft.com/office/drawing/2014/main" val="3744762083"/>
                    </a:ext>
                  </a:extLst>
                </a:gridCol>
                <a:gridCol w="1271720">
                  <a:extLst>
                    <a:ext uri="{9D8B030D-6E8A-4147-A177-3AD203B41FA5}">
                      <a16:colId xmlns:a16="http://schemas.microsoft.com/office/drawing/2014/main" val="1729169375"/>
                    </a:ext>
                  </a:extLst>
                </a:gridCol>
                <a:gridCol w="1117573">
                  <a:extLst>
                    <a:ext uri="{9D8B030D-6E8A-4147-A177-3AD203B41FA5}">
                      <a16:colId xmlns:a16="http://schemas.microsoft.com/office/drawing/2014/main" val="477750754"/>
                    </a:ext>
                  </a:extLst>
                </a:gridCol>
                <a:gridCol w="1540928">
                  <a:extLst>
                    <a:ext uri="{9D8B030D-6E8A-4147-A177-3AD203B41FA5}">
                      <a16:colId xmlns:a16="http://schemas.microsoft.com/office/drawing/2014/main" val="1530477569"/>
                    </a:ext>
                  </a:extLst>
                </a:gridCol>
                <a:gridCol w="1253004">
                  <a:extLst>
                    <a:ext uri="{9D8B030D-6E8A-4147-A177-3AD203B41FA5}">
                      <a16:colId xmlns:a16="http://schemas.microsoft.com/office/drawing/2014/main" val="1741179323"/>
                    </a:ext>
                  </a:extLst>
                </a:gridCol>
                <a:gridCol w="982692">
                  <a:extLst>
                    <a:ext uri="{9D8B030D-6E8A-4147-A177-3AD203B41FA5}">
                      <a16:colId xmlns:a16="http://schemas.microsoft.com/office/drawing/2014/main" val="2147828526"/>
                    </a:ext>
                  </a:extLst>
                </a:gridCol>
              </a:tblGrid>
              <a:tr h="91688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этапа (мероприятия, занятия)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этапа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491662"/>
                  </a:ext>
                </a:extLst>
              </a:tr>
              <a:tr h="1064766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1</a:t>
                      </a:r>
                      <a:endParaRPr lang="ru-RU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u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«Знакомимся со звуком С»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Осенний ветер спел нам песню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С-с-с…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подарок он принес нам листья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С-с-с...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автоматизация звука С в речи детей, расширение знаний родителей об особенностях произношения звука С в детской речи.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входа в детский сад: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«Осенние листочки», артикуляционная гимнастика для постановки звука С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 ДОУ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11.11.2024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752380"/>
                  </a:ext>
                </a:extLst>
              </a:tr>
              <a:tr h="1145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конспекта занятия на тему «Звук С»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 средних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440974"/>
                  </a:ext>
                </a:extLst>
              </a:tr>
              <a:tr h="1227439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2</a:t>
                      </a:r>
                      <a:endParaRPr lang="ru-RU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«Знакомимся со звуком Ш»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тишине лесной глуши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Шорох шепоту шуршит: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Шу-шу-шу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ши-ши-ши…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Коррекция и автоматизация звука Ш в речи детей, расширение знаний родителей об особенностях произношения звука Ш в детской речи.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входа в детский сад: «Шуршащие коробочки»,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артикуляционная гимнастика для постановки звука 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 ДОУ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12.11.2024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105196"/>
                  </a:ext>
                </a:extLst>
              </a:tr>
              <a:tr h="1128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конспекта занятия на тему «Звук Ш»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 старшей группы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033634"/>
                  </a:ext>
                </a:extLst>
              </a:tr>
              <a:tr h="1227439"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3</a:t>
                      </a:r>
                      <a:endParaRPr lang="ru-RU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«Знакомимся со звуком Р»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Кража! Караул!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Грабеж!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Пропажа!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 прокрался утром рано!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«Р» украл он из кармана!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Коррекция и автоматизация звука Р в речи детей, расширение знаний родителей об особенностях произношения звука Р в детской речи.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входа в детский сад: «Волшебные мешочки», артикуляционная гимнастика для постановки звука 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 ДОУ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13.11.2024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442111"/>
                  </a:ext>
                </a:extLst>
              </a:tr>
              <a:tr h="1241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конспекта занятия на тему «Звук Р»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 подготовительной группы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07784"/>
                  </a:ext>
                </a:extLst>
              </a:tr>
              <a:tr h="1064766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мастер-класса для педагогов ДОУ на тему «Нетрадиционная техника рисования. Монотипия».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ДОУ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27162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73942" y="169962"/>
            <a:ext cx="1898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956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809924"/>
              </p:ext>
            </p:extLst>
          </p:nvPr>
        </p:nvGraphicFramePr>
        <p:xfrm>
          <a:off x="182614" y="760578"/>
          <a:ext cx="6539027" cy="705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02">
                  <a:extLst>
                    <a:ext uri="{9D8B030D-6E8A-4147-A177-3AD203B41FA5}">
                      <a16:colId xmlns:a16="http://schemas.microsoft.com/office/drawing/2014/main" val="3744762083"/>
                    </a:ext>
                  </a:extLst>
                </a:gridCol>
                <a:gridCol w="1268608">
                  <a:extLst>
                    <a:ext uri="{9D8B030D-6E8A-4147-A177-3AD203B41FA5}">
                      <a16:colId xmlns:a16="http://schemas.microsoft.com/office/drawing/2014/main" val="1729169375"/>
                    </a:ext>
                  </a:extLst>
                </a:gridCol>
                <a:gridCol w="1114838">
                  <a:extLst>
                    <a:ext uri="{9D8B030D-6E8A-4147-A177-3AD203B41FA5}">
                      <a16:colId xmlns:a16="http://schemas.microsoft.com/office/drawing/2014/main" val="477750754"/>
                    </a:ext>
                  </a:extLst>
                </a:gridCol>
                <a:gridCol w="1564208">
                  <a:extLst>
                    <a:ext uri="{9D8B030D-6E8A-4147-A177-3AD203B41FA5}">
                      <a16:colId xmlns:a16="http://schemas.microsoft.com/office/drawing/2014/main" val="1530477569"/>
                    </a:ext>
                  </a:extLst>
                </a:gridCol>
                <a:gridCol w="1222885">
                  <a:extLst>
                    <a:ext uri="{9D8B030D-6E8A-4147-A177-3AD203B41FA5}">
                      <a16:colId xmlns:a16="http://schemas.microsoft.com/office/drawing/2014/main" val="1741179323"/>
                    </a:ext>
                  </a:extLst>
                </a:gridCol>
                <a:gridCol w="980286">
                  <a:extLst>
                    <a:ext uri="{9D8B030D-6E8A-4147-A177-3AD203B41FA5}">
                      <a16:colId xmlns:a16="http://schemas.microsoft.com/office/drawing/2014/main" val="2147828526"/>
                    </a:ext>
                  </a:extLst>
                </a:gridCol>
              </a:tblGrid>
              <a:tr h="1253677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этапа (мероприятия, занятия)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этапа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491662"/>
                  </a:ext>
                </a:extLst>
              </a:tr>
              <a:tr h="139066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4</a:t>
                      </a:r>
                      <a:endParaRPr lang="ru-RU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«Знакомимся</a:t>
                      </a:r>
                      <a:r>
                        <a:rPr lang="ru-RU" sz="11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звуком Л</a:t>
                      </a:r>
                      <a:r>
                        <a:rPr lang="ru-RU" sz="11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Ладошка, ладошка,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Ладошка моей крошки.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Пробудились ладошки - проснулась игра,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Вот и нам давно бы проснуться пора.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Коррекция и автоматизация звука Л в речи детей, расширение знаний родителей об особенностях произношения звука Л в детской речи.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входа в детский сад: «Ладошки на прищепках»,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артикуляционная гимнастика для постановки звука 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 ДОУ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14.11.2024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40324"/>
                  </a:ext>
                </a:extLst>
              </a:tr>
              <a:tr h="1639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конспекта занятия на тему «Звук Л»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старшей группы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006749"/>
                  </a:ext>
                </a:extLst>
              </a:tr>
              <a:tr h="1270774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5</a:t>
                      </a:r>
                      <a:endParaRPr lang="ru-RU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3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«Всё покажем и расскажем»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Повторяйте слова, это всем по плечу, Наша речь, наше слово — шестое из чувств.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(«Речь»</a:t>
                      </a:r>
                    </a:p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Старушко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пройденного материала в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чистоговорках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входа в детский сад: «Волшебные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говорушки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 ДОУ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15.11.2024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514794"/>
                  </a:ext>
                </a:extLst>
              </a:tr>
              <a:tr h="1497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конспекта занятия на тему «Арти-сказка»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 младшей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1407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73942" y="169962"/>
            <a:ext cx="1898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</p:txBody>
      </p:sp>
      <p:pic>
        <p:nvPicPr>
          <p:cNvPr id="5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99889">
                        <a14:foregroundMark x1="84778" y1="23000" x2="83333" y2="24000"/>
                        <a14:foregroundMark x1="88778" y1="38556" x2="84333" y2="46111"/>
                        <a14:foregroundMark x1="74333" y1="35556" x2="66778" y2="39111"/>
                        <a14:foregroundMark x1="68778" y1="51667" x2="70778" y2="72667"/>
                        <a14:foregroundMark x1="64222" y1="80222" x2="60778" y2="81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27" y="7980948"/>
            <a:ext cx="2085473" cy="20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0857" y1="57286" x2="72286" y2="83286"/>
                        <a14:foregroundMark x1="83143" y1="87286" x2="65429" y2="86714"/>
                        <a14:foregroundMark x1="69429" y1="86000" x2="68857" y2="69571"/>
                        <a14:foregroundMark x1="88571" y1="88000" x2="81714" y2="81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614" y="8183171"/>
            <a:ext cx="1681025" cy="16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474" y="378510"/>
            <a:ext cx="64850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логопедической недели воспитанники ДОУ скорректировали и закрепили произношение изучаемых звуков, улучшили артикуляционные навыки, развили навыки мелкой моторики.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воспитанников расширили знания по особенностям автоматизации звуков в речи дошкольников.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и специалисты ДОУ познакомились с одной из нетрадиционных техник рисования.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Учителя-логопеды пополнили свои методические наработк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конспектами занятий.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прошел успешно. Цель проектной деятельности достигнута,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задачи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выполнены.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685" r="17080"/>
          <a:stretch/>
        </p:blipFill>
        <p:spPr>
          <a:xfrm>
            <a:off x="524645" y="4009778"/>
            <a:ext cx="3719226" cy="2309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2865" b="1561"/>
          <a:stretch/>
        </p:blipFill>
        <p:spPr>
          <a:xfrm>
            <a:off x="4406387" y="3469011"/>
            <a:ext cx="1808015" cy="3356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7119" t="12636" r="4893"/>
          <a:stretch/>
        </p:blipFill>
        <p:spPr>
          <a:xfrm>
            <a:off x="524645" y="7057313"/>
            <a:ext cx="5689757" cy="260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93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977</Words>
  <Application>Microsoft Office PowerPoint</Application>
  <PresentationFormat>Лист A4 (210x297 мм)</PresentationFormat>
  <Paragraphs>155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Rekeda</dc:creator>
  <cp:lastModifiedBy>Olga Rekeda</cp:lastModifiedBy>
  <cp:revision>30</cp:revision>
  <dcterms:created xsi:type="dcterms:W3CDTF">2023-11-19T13:35:56Z</dcterms:created>
  <dcterms:modified xsi:type="dcterms:W3CDTF">2024-11-16T07:29:53Z</dcterms:modified>
</cp:coreProperties>
</file>