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75E499E-03A6-4915-AF82-261E4F7E1CD9}" type="datetimeFigureOut">
              <a:rPr lang="ru-RU" smtClean="0"/>
              <a:t>09.08.2024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4A2DE1-4358-48F5-8706-3CF6642FBD2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5E499E-03A6-4915-AF82-261E4F7E1CD9}" type="datetimeFigureOut">
              <a:rPr lang="ru-RU" smtClean="0"/>
              <a:t>09.08.2024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4A2DE1-4358-48F5-8706-3CF6642FBD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5E499E-03A6-4915-AF82-261E4F7E1CD9}" type="datetimeFigureOut">
              <a:rPr lang="ru-RU" smtClean="0"/>
              <a:t>09.08.2024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4A2DE1-4358-48F5-8706-3CF6642FBD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5E499E-03A6-4915-AF82-261E4F7E1CD9}" type="datetimeFigureOut">
              <a:rPr lang="ru-RU" smtClean="0"/>
              <a:t>09.08.2024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4A2DE1-4358-48F5-8706-3CF6642FBD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5E499E-03A6-4915-AF82-261E4F7E1CD9}" type="datetimeFigureOut">
              <a:rPr lang="ru-RU" smtClean="0"/>
              <a:t>09.08.2024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4A2DE1-4358-48F5-8706-3CF6642FBD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5E499E-03A6-4915-AF82-261E4F7E1CD9}" type="datetimeFigureOut">
              <a:rPr lang="ru-RU" smtClean="0"/>
              <a:t>09.08.2024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4A2DE1-4358-48F5-8706-3CF6642FBD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75E499E-03A6-4915-AF82-261E4F7E1CD9}" type="datetimeFigureOut">
              <a:rPr lang="ru-RU" smtClean="0"/>
              <a:t>09.08.2024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4A2DE1-4358-48F5-8706-3CF6642FBD2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75E499E-03A6-4915-AF82-261E4F7E1CD9}" type="datetimeFigureOut">
              <a:rPr lang="ru-RU" smtClean="0"/>
              <a:t>09.08.2024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4A2DE1-4358-48F5-8706-3CF6642FBD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E499E-03A6-4915-AF82-261E4F7E1CD9}" type="datetimeFigureOut">
              <a:rPr lang="ru-RU" smtClean="0"/>
              <a:t>09.08.2024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4A2DE1-4358-48F5-8706-3CF6642FBD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75E499E-03A6-4915-AF82-261E4F7E1CD9}" type="datetimeFigureOut">
              <a:rPr lang="ru-RU" smtClean="0"/>
              <a:t>09.08.2024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4A2DE1-4358-48F5-8706-3CF6642FBD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75E499E-03A6-4915-AF82-261E4F7E1CD9}" type="datetimeFigureOut">
              <a:rPr lang="ru-RU" smtClean="0"/>
              <a:t>09.08.2024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4A2DE1-4358-48F5-8706-3CF6642FBD2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75E499E-03A6-4915-AF82-261E4F7E1CD9}" type="datetimeFigureOut">
              <a:rPr lang="ru-RU" smtClean="0"/>
              <a:t>09.08.2024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F4A2DE1-4358-48F5-8706-3CF6642FBD2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etkino.ru/node/1925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108" y="1556792"/>
            <a:ext cx="4745205" cy="3888432"/>
          </a:xfrm>
          <a:prstGeom prst="rect">
            <a:avLst/>
          </a:prstGeom>
        </p:spPr>
      </p:pic>
      <p:sp>
        <p:nvSpPr>
          <p:cNvPr id="3" name="Подзаголовок 2"/>
          <p:cNvSpPr>
            <a:spLocks noGrp="1"/>
          </p:cNvSpPr>
          <p:nvPr>
            <p:ph type="subTitle" idx="1"/>
          </p:nvPr>
        </p:nvSpPr>
        <p:spPr>
          <a:xfrm>
            <a:off x="107504" y="1484784"/>
            <a:ext cx="3888432" cy="4869160"/>
          </a:xfrm>
        </p:spPr>
        <p:txBody>
          <a:bodyPr>
            <a:normAutofit fontScale="92500" lnSpcReduction="10000"/>
          </a:bodyPr>
          <a:lstStyle/>
          <a:p>
            <a:pPr algn="just"/>
            <a:r>
              <a:rPr lang="ru-RU" dirty="0" smtClean="0"/>
              <a:t>	</a:t>
            </a:r>
            <a:r>
              <a:rPr lang="ru-RU" sz="2100" dirty="0" smtClean="0"/>
              <a:t>Положительное </a:t>
            </a:r>
            <a:r>
              <a:rPr lang="ru-RU" sz="2100" dirty="0"/>
              <a:t>влияние творчества на личность ребенка трудно переоценить. Подчиняясь вдохновению, дети познают мир, учатся самовыражению, нестандартно мыслят, замечая детали и выделяя главное. И учатся слушать и слышать себя: свои чувства, мысли, желания</a:t>
            </a:r>
            <a:r>
              <a:rPr lang="ru-RU" sz="2100" dirty="0" smtClean="0"/>
              <a:t>.</a:t>
            </a:r>
          </a:p>
          <a:p>
            <a:endParaRPr lang="ru-RU" dirty="0" smtClean="0"/>
          </a:p>
          <a:p>
            <a:endParaRPr lang="ru-RU" dirty="0"/>
          </a:p>
          <a:p>
            <a:endParaRPr lang="ru-RU" dirty="0" smtClean="0"/>
          </a:p>
          <a:p>
            <a:endParaRPr lang="ru-RU" dirty="0"/>
          </a:p>
          <a:p>
            <a:pPr algn="ctr"/>
            <a:r>
              <a:rPr lang="ru-RU" dirty="0" smtClean="0"/>
              <a:t>Подготовила </a:t>
            </a:r>
            <a:r>
              <a:rPr lang="ru-RU" dirty="0" smtClean="0"/>
              <a:t>Кравчук Н.А.</a:t>
            </a:r>
            <a:endParaRPr lang="ru-RU" dirty="0"/>
          </a:p>
        </p:txBody>
      </p:sp>
      <p:sp>
        <p:nvSpPr>
          <p:cNvPr id="2" name="Заголовок 1"/>
          <p:cNvSpPr>
            <a:spLocks noGrp="1"/>
          </p:cNvSpPr>
          <p:nvPr>
            <p:ph type="ctrTitle"/>
          </p:nvPr>
        </p:nvSpPr>
        <p:spPr>
          <a:xfrm>
            <a:off x="539552" y="332656"/>
            <a:ext cx="7930883" cy="1224136"/>
          </a:xfrm>
        </p:spPr>
        <p:txBody>
          <a:bodyPr/>
          <a:lstStyle/>
          <a:p>
            <a:pPr marL="182880" indent="0" algn="ctr">
              <a:buNone/>
            </a:pPr>
            <a:r>
              <a:rPr lang="ru-RU" sz="2400" b="0" dirty="0" smtClean="0">
                <a:solidFill>
                  <a:srgbClr val="FF0000"/>
                </a:solidFill>
                <a:effectLst/>
              </a:rPr>
              <a:t>Консультация для родителей:</a:t>
            </a:r>
            <a:br>
              <a:rPr lang="ru-RU" sz="2400" b="0" dirty="0" smtClean="0">
                <a:solidFill>
                  <a:srgbClr val="FF0000"/>
                </a:solidFill>
                <a:effectLst/>
              </a:rPr>
            </a:br>
            <a:r>
              <a:rPr lang="ru-RU" sz="2400" b="0" dirty="0" smtClean="0">
                <a:solidFill>
                  <a:srgbClr val="FF0000"/>
                </a:solidFill>
                <a:effectLst/>
              </a:rPr>
              <a:t>«Роль </a:t>
            </a:r>
            <a:r>
              <a:rPr lang="ru-RU" sz="2400" b="0" dirty="0">
                <a:solidFill>
                  <a:srgbClr val="FF0000"/>
                </a:solidFill>
                <a:effectLst/>
              </a:rPr>
              <a:t>творчества в становлении личности </a:t>
            </a:r>
            <a:r>
              <a:rPr lang="ru-RU" sz="2400" b="0" dirty="0" smtClean="0">
                <a:solidFill>
                  <a:srgbClr val="FF0000"/>
                </a:solidFill>
                <a:effectLst/>
              </a:rPr>
              <a:t>ребенка»</a:t>
            </a:r>
            <a:r>
              <a:rPr lang="ru-RU" sz="2400" b="0" dirty="0">
                <a:solidFill>
                  <a:srgbClr val="FF0000"/>
                </a:solidFill>
                <a:effectLst/>
              </a:rPr>
              <a:t/>
            </a:r>
            <a:br>
              <a:rPr lang="ru-RU" sz="2400" b="0" dirty="0">
                <a:solidFill>
                  <a:srgbClr val="FF0000"/>
                </a:solidFill>
                <a:effectLst/>
              </a:rPr>
            </a:br>
            <a:endParaRPr lang="ru-RU" sz="2400" dirty="0">
              <a:solidFill>
                <a:srgbClr val="FF0000"/>
              </a:solidFill>
            </a:endParaRPr>
          </a:p>
        </p:txBody>
      </p:sp>
    </p:spTree>
    <p:extLst>
      <p:ext uri="{BB962C8B-B14F-4D97-AF65-F5344CB8AC3E}">
        <p14:creationId xmlns:p14="http://schemas.microsoft.com/office/powerpoint/2010/main" val="220846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509120"/>
            <a:ext cx="3275856" cy="2276872"/>
          </a:xfrm>
          <a:prstGeom prst="rect">
            <a:avLst/>
          </a:prstGeom>
        </p:spPr>
      </p:pic>
      <p:sp>
        <p:nvSpPr>
          <p:cNvPr id="2" name="Заголовок 1"/>
          <p:cNvSpPr>
            <a:spLocks noGrp="1"/>
          </p:cNvSpPr>
          <p:nvPr>
            <p:ph type="title"/>
          </p:nvPr>
        </p:nvSpPr>
        <p:spPr>
          <a:xfrm rot="21065924">
            <a:off x="2503552" y="5183499"/>
            <a:ext cx="6512511" cy="880236"/>
          </a:xfrm>
        </p:spPr>
        <p:txBody>
          <a:bodyPr/>
          <a:lstStyle/>
          <a:p>
            <a:pPr marL="0" indent="0">
              <a:buNone/>
            </a:pPr>
            <a:r>
              <a:rPr lang="ru-RU" sz="3200" dirty="0">
                <a:solidFill>
                  <a:srgbClr val="002060"/>
                </a:solidFill>
                <a:effectLst/>
              </a:rPr>
              <a:t>Творчество оказывает комплексное воздействие на развитие ребенка</a:t>
            </a:r>
            <a:endParaRPr lang="ru-RU" sz="3200" dirty="0">
              <a:solidFill>
                <a:srgbClr val="002060"/>
              </a:solidFill>
            </a:endParaRPr>
          </a:p>
        </p:txBody>
      </p:sp>
      <p:sp>
        <p:nvSpPr>
          <p:cNvPr id="3" name="Объект 2"/>
          <p:cNvSpPr>
            <a:spLocks noGrp="1"/>
          </p:cNvSpPr>
          <p:nvPr>
            <p:ph sz="quarter" idx="13"/>
          </p:nvPr>
        </p:nvSpPr>
        <p:spPr>
          <a:xfrm>
            <a:off x="323528" y="476672"/>
            <a:ext cx="8496944" cy="4320480"/>
          </a:xfrm>
        </p:spPr>
        <p:txBody>
          <a:bodyPr>
            <a:normAutofit fontScale="32500" lnSpcReduction="20000"/>
          </a:bodyPr>
          <a:lstStyle/>
          <a:p>
            <a:endParaRPr lang="ru-RU" sz="3800" b="1" dirty="0" smtClean="0">
              <a:solidFill>
                <a:srgbClr val="002060"/>
              </a:solidFill>
            </a:endParaRPr>
          </a:p>
          <a:p>
            <a:pPr algn="just"/>
            <a:r>
              <a:rPr lang="ru-RU" sz="5500" b="1" dirty="0" smtClean="0">
                <a:solidFill>
                  <a:schemeClr val="accent3"/>
                </a:solidFill>
              </a:rPr>
              <a:t>декоративно-прикладное </a:t>
            </a:r>
            <a:r>
              <a:rPr lang="ru-RU" sz="5500" b="1" dirty="0">
                <a:solidFill>
                  <a:schemeClr val="accent3"/>
                </a:solidFill>
              </a:rPr>
              <a:t>творчество развивает мелкую моторику, способствует интеллектуальному развитию;</a:t>
            </a:r>
          </a:p>
          <a:p>
            <a:pPr algn="just"/>
            <a:r>
              <a:rPr lang="ru-RU" sz="5500" dirty="0">
                <a:solidFill>
                  <a:schemeClr val="accent2"/>
                </a:solidFill>
              </a:rPr>
              <a:t>ребенок эстетически развивается. У него формируется художественно-эмоциональное восприятие мира;</a:t>
            </a:r>
          </a:p>
          <a:p>
            <a:pPr algn="just"/>
            <a:r>
              <a:rPr lang="ru-RU" sz="5500" dirty="0">
                <a:solidFill>
                  <a:schemeClr val="accent5"/>
                </a:solidFill>
              </a:rPr>
              <a:t>формируется самосознание и самооценка, восприятие самого себя, своих потребностей и желаний;</a:t>
            </a:r>
          </a:p>
          <a:p>
            <a:pPr algn="just"/>
            <a:r>
              <a:rPr lang="ru-RU" sz="5500" dirty="0">
                <a:solidFill>
                  <a:schemeClr val="tx2">
                    <a:lumMod val="60000"/>
                    <a:lumOff val="40000"/>
                  </a:schemeClr>
                </a:solidFill>
              </a:rPr>
              <a:t>развиваются все психические процессы: мышление, воображение, память, восприятие. Увеличивается концентрация произвольного внимания.</a:t>
            </a:r>
          </a:p>
          <a:p>
            <a:pPr algn="just"/>
            <a:r>
              <a:rPr lang="ru-RU" sz="5500" dirty="0">
                <a:solidFill>
                  <a:srgbClr val="002060"/>
                </a:solidFill>
              </a:rPr>
              <a:t>Самореализация ребенка в процессе творчества благоприятно влияет на его психологический комфорт.</a:t>
            </a:r>
          </a:p>
          <a:p>
            <a:pPr marL="45720" indent="0" algn="just">
              <a:buNone/>
            </a:pPr>
            <a:r>
              <a:rPr lang="ru-RU" sz="5500" dirty="0">
                <a:solidFill>
                  <a:schemeClr val="tx1"/>
                </a:solidFill>
              </a:rPr>
              <a:t>Первые проявления творческой деятельности можно заметить достаточно рано, уже с полугода, если, конечно, создать для этого соответствующие условия. Если предоставить ребенку свободу деятельности с красками, то можно заметить, с каким интересом он будет манипулировать цветами и линиями, развивая фантазию и самостоятельность.</a:t>
            </a:r>
          </a:p>
          <a:p>
            <a:pPr algn="just"/>
            <a:endParaRPr lang="ru-RU" dirty="0">
              <a:solidFill>
                <a:schemeClr val="tx1"/>
              </a:solidFill>
            </a:endParaRPr>
          </a:p>
        </p:txBody>
      </p:sp>
    </p:spTree>
    <p:extLst>
      <p:ext uri="{BB962C8B-B14F-4D97-AF65-F5344CB8AC3E}">
        <p14:creationId xmlns:p14="http://schemas.microsoft.com/office/powerpoint/2010/main" val="333353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372168"/>
            <a:ext cx="4794935" cy="1143000"/>
          </a:xfrm>
        </p:spPr>
        <p:txBody>
          <a:bodyPr/>
          <a:lstStyle/>
          <a:p>
            <a:endParaRPr lang="ru-RU" dirty="0"/>
          </a:p>
        </p:txBody>
      </p:sp>
      <p:sp>
        <p:nvSpPr>
          <p:cNvPr id="3" name="Объект 2"/>
          <p:cNvSpPr>
            <a:spLocks noGrp="1"/>
          </p:cNvSpPr>
          <p:nvPr>
            <p:ph sz="quarter" idx="13"/>
          </p:nvPr>
        </p:nvSpPr>
        <p:spPr>
          <a:xfrm>
            <a:off x="467544" y="260648"/>
            <a:ext cx="8208912" cy="3024336"/>
          </a:xfrm>
        </p:spPr>
        <p:txBody>
          <a:bodyPr>
            <a:normAutofit fontScale="92500" lnSpcReduction="20000"/>
          </a:bodyPr>
          <a:lstStyle/>
          <a:p>
            <a:pPr algn="just"/>
            <a:r>
              <a:rPr lang="ru-RU" dirty="0">
                <a:solidFill>
                  <a:srgbClr val="002060"/>
                </a:solidFill>
              </a:rPr>
              <a:t>До года малыша интересуют краски. Они яркие и везде оставляют след. Правда, роль красок может играть каша, варенье, сок, а вместо кисти вполне подходят пальчики. Этот период нужно пережить, не перебить желания рисовать.</a:t>
            </a:r>
          </a:p>
          <a:p>
            <a:pPr algn="just"/>
            <a:r>
              <a:rPr lang="ru-RU" dirty="0">
                <a:solidFill>
                  <a:srgbClr val="002060"/>
                </a:solidFill>
              </a:rPr>
              <a:t>В этот период также большое значение имеет музыка. То, что мы называем «танцует», является свободным движением под музыку. Ребенок не копирует чьих-то движений, не боится выглядеть некрасиво. Он просто в музыке выражает себя. И здесь важно с младенчества формировать правильный музыкальный вкус. Мы не призываем слушать только Моцарта и Чайковского, но качество музыки должно быть высоким.</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140968"/>
            <a:ext cx="5623406" cy="3384376"/>
          </a:xfrm>
          <a:prstGeom prst="rect">
            <a:avLst/>
          </a:prstGeom>
        </p:spPr>
      </p:pic>
    </p:spTree>
    <p:extLst>
      <p:ext uri="{BB962C8B-B14F-4D97-AF65-F5344CB8AC3E}">
        <p14:creationId xmlns:p14="http://schemas.microsoft.com/office/powerpoint/2010/main" val="114608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717032"/>
            <a:ext cx="8424935" cy="2880320"/>
          </a:xfrm>
        </p:spPr>
        <p:txBody>
          <a:bodyPr/>
          <a:lstStyle/>
          <a:p>
            <a:pPr marL="0" indent="0" algn="just">
              <a:buNone/>
            </a:pPr>
            <a:r>
              <a:rPr lang="ru-RU" sz="1400" dirty="0">
                <a:solidFill>
                  <a:schemeClr val="tx1"/>
                </a:solidFill>
                <a:effectLst/>
              </a:rPr>
              <a:t>От года до трех лет</a:t>
            </a:r>
            <a:r>
              <a:rPr lang="ru-RU" sz="1400" b="0" dirty="0">
                <a:solidFill>
                  <a:srgbClr val="002060"/>
                </a:solidFill>
                <a:effectLst/>
              </a:rPr>
              <a:t> ребенок уже может рисовать в пределах листа. Он еще не воспроизводит окружающий мир, но в его каракулях и кляксах можно узнать маму, папу, друзей, дом и многое другое. Выбор красок – по настроению. В этот период малыш уже начинает что-то строить и мастерить, а также активно напевает и двигается под музыку.</a:t>
            </a:r>
            <a:br>
              <a:rPr lang="ru-RU" sz="1400" b="0" dirty="0">
                <a:solidFill>
                  <a:srgbClr val="002060"/>
                </a:solidFill>
                <a:effectLst/>
              </a:rPr>
            </a:br>
            <a:r>
              <a:rPr lang="ru-RU" sz="1400" dirty="0">
                <a:solidFill>
                  <a:schemeClr val="tx1"/>
                </a:solidFill>
                <a:effectLst/>
              </a:rPr>
              <a:t>От трех до пяти лет</a:t>
            </a:r>
            <a:r>
              <a:rPr lang="ru-RU" sz="1400" b="0" dirty="0">
                <a:solidFill>
                  <a:srgbClr val="002060"/>
                </a:solidFill>
                <a:effectLst/>
              </a:rPr>
              <a:t> ребенок с удовольствием берется за любой вид творчества. Ему нравится все, но не получив быстрый результат, он легко «остывает». Поэтому выбирать нужно доступные детям виды творчества под руководством опытных педагогов. Сложные виды искусства надо оставить на потом. В этом возрасте начинают проявляться способности к театральному искусству. Все дети учат стихи к празднику, но только некоторые удивительно передают интонационную выразительность.</a:t>
            </a:r>
            <a:br>
              <a:rPr lang="ru-RU" sz="1400" b="0" dirty="0">
                <a:solidFill>
                  <a:srgbClr val="002060"/>
                </a:solidFill>
                <a:effectLst/>
              </a:rPr>
            </a:br>
            <a:r>
              <a:rPr lang="ru-RU" sz="1400" b="0" dirty="0">
                <a:solidFill>
                  <a:srgbClr val="002060"/>
                </a:solidFill>
                <a:effectLst/>
              </a:rPr>
              <a:t>В этом возрасте нужно предложить детям возможности технического творчества. Современная индустрия предлагает большое число разнообразных конструкторов, роботов, наборов для моделирования.</a:t>
            </a:r>
            <a:br>
              <a:rPr lang="ru-RU" sz="1400" b="0" dirty="0">
                <a:solidFill>
                  <a:srgbClr val="002060"/>
                </a:solidFill>
                <a:effectLst/>
              </a:rPr>
            </a:br>
            <a:endParaRPr lang="ru-RU" sz="1400" b="0" dirty="0">
              <a:solidFill>
                <a:srgbClr val="002060"/>
              </a:solidFill>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47663" y="404664"/>
            <a:ext cx="6264697" cy="3384376"/>
          </a:xfrm>
        </p:spPr>
      </p:pic>
    </p:spTree>
    <p:extLst>
      <p:ext uri="{BB962C8B-B14F-4D97-AF65-F5344CB8AC3E}">
        <p14:creationId xmlns:p14="http://schemas.microsoft.com/office/powerpoint/2010/main" val="156070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7" y="2348880"/>
            <a:ext cx="5760641" cy="4176464"/>
          </a:xfrm>
        </p:spPr>
        <p:txBody>
          <a:bodyPr/>
          <a:lstStyle/>
          <a:p>
            <a:pPr marL="0" indent="0">
              <a:buNone/>
            </a:pPr>
            <a:endParaRPr lang="ru-RU" dirty="0"/>
          </a:p>
        </p:txBody>
      </p:sp>
      <p:sp>
        <p:nvSpPr>
          <p:cNvPr id="3" name="Объект 2"/>
          <p:cNvSpPr>
            <a:spLocks noGrp="1"/>
          </p:cNvSpPr>
          <p:nvPr>
            <p:ph sz="quarter" idx="13"/>
          </p:nvPr>
        </p:nvSpPr>
        <p:spPr>
          <a:xfrm>
            <a:off x="395536" y="188640"/>
            <a:ext cx="8424936" cy="2232248"/>
          </a:xfrm>
        </p:spPr>
        <p:txBody>
          <a:bodyPr>
            <a:normAutofit fontScale="77500" lnSpcReduction="20000"/>
          </a:bodyPr>
          <a:lstStyle/>
          <a:p>
            <a:pPr marL="45720" indent="0" algn="just">
              <a:buNone/>
            </a:pPr>
            <a:r>
              <a:rPr lang="ru-RU" b="1" dirty="0"/>
              <a:t>После пяти лет</a:t>
            </a:r>
            <a:r>
              <a:rPr lang="ru-RU" dirty="0"/>
              <a:t> обычно становится ясно, что более интересно ребенку. Важно обратить внимание на развитие детского воображения, проявления себя. Обучение творческим техникам должно быть ненавязчивым. Каждый успех ребенка должен поощряться, но и недостатки нужно замечать и обсуждать. У ребенка должно формироваться адекватное отношение к творчеству и объективная самооценка.</a:t>
            </a:r>
          </a:p>
          <a:p>
            <a:pPr marL="45720" indent="0" algn="just">
              <a:buNone/>
            </a:pPr>
            <a:r>
              <a:rPr lang="ru-RU" dirty="0"/>
              <a:t>Творческое развитие происходит как дома, так и в специальных студиях развития. Но, где бы ни занимался ребенок, ему чрезвычайно важна поддержка близких людей.</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26" y="2245690"/>
            <a:ext cx="7416824" cy="4392488"/>
          </a:xfrm>
          <a:prstGeom prst="rect">
            <a:avLst/>
          </a:prstGeom>
        </p:spPr>
      </p:pic>
    </p:spTree>
    <p:extLst>
      <p:ext uri="{BB962C8B-B14F-4D97-AF65-F5344CB8AC3E}">
        <p14:creationId xmlns:p14="http://schemas.microsoft.com/office/powerpoint/2010/main" val="195354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805264"/>
            <a:ext cx="6512511" cy="504056"/>
          </a:xfrm>
        </p:spPr>
        <p:txBody>
          <a:bodyPr/>
          <a:lstStyle/>
          <a:p>
            <a:pPr marL="0" indent="0" algn="l">
              <a:buNone/>
            </a:pPr>
            <a:r>
              <a:rPr lang="ru-RU" sz="800" dirty="0" smtClean="0">
                <a:solidFill>
                  <a:schemeClr val="bg2">
                    <a:lumMod val="50000"/>
                  </a:schemeClr>
                </a:solidFill>
              </a:rPr>
              <a:t>Список </a:t>
            </a:r>
            <a:r>
              <a:rPr lang="ru-RU" sz="800" dirty="0" err="1" smtClean="0">
                <a:solidFill>
                  <a:schemeClr val="bg2">
                    <a:lumMod val="50000"/>
                  </a:schemeClr>
                </a:solidFill>
              </a:rPr>
              <a:t>использованых</a:t>
            </a:r>
            <a:r>
              <a:rPr lang="ru-RU" sz="800" dirty="0" smtClean="0">
                <a:solidFill>
                  <a:schemeClr val="bg2">
                    <a:lumMod val="50000"/>
                  </a:schemeClr>
                </a:solidFill>
              </a:rPr>
              <a:t> источников</a:t>
            </a:r>
            <a:br>
              <a:rPr lang="ru-RU" sz="800" dirty="0" smtClean="0">
                <a:solidFill>
                  <a:schemeClr val="bg2">
                    <a:lumMod val="50000"/>
                  </a:schemeClr>
                </a:solidFill>
              </a:rPr>
            </a:br>
            <a:r>
              <a:rPr lang="ru-RU" sz="800" dirty="0" smtClean="0">
                <a:solidFill>
                  <a:schemeClr val="bg2">
                    <a:lumMod val="50000"/>
                  </a:schemeClr>
                </a:solidFill>
              </a:rPr>
              <a:t>1.</a:t>
            </a:r>
            <a:r>
              <a:rPr lang="en-US" sz="800" dirty="0">
                <a:solidFill>
                  <a:schemeClr val="bg2">
                    <a:lumMod val="50000"/>
                  </a:schemeClr>
                </a:solidFill>
              </a:rPr>
              <a:t> </a:t>
            </a:r>
            <a:r>
              <a:rPr lang="en-US" sz="800" dirty="0">
                <a:solidFill>
                  <a:schemeClr val="bg2">
                    <a:lumMod val="50000"/>
                  </a:schemeClr>
                </a:solidFill>
                <a:hlinkClick r:id="rId2"/>
              </a:rPr>
              <a:t>https://</a:t>
            </a:r>
            <a:r>
              <a:rPr lang="en-US" sz="800" dirty="0" smtClean="0">
                <a:solidFill>
                  <a:schemeClr val="bg2">
                    <a:lumMod val="50000"/>
                  </a:schemeClr>
                </a:solidFill>
                <a:hlinkClick r:id="rId2"/>
              </a:rPr>
              <a:t>detkino.ru/node/19251</a:t>
            </a:r>
            <a:r>
              <a:rPr lang="ru-RU" sz="800" dirty="0" smtClean="0">
                <a:solidFill>
                  <a:schemeClr val="bg2">
                    <a:lumMod val="50000"/>
                  </a:schemeClr>
                </a:solidFill>
              </a:rPr>
              <a:t/>
            </a:r>
            <a:br>
              <a:rPr lang="ru-RU" sz="800" dirty="0" smtClean="0">
                <a:solidFill>
                  <a:schemeClr val="bg2">
                    <a:lumMod val="50000"/>
                  </a:schemeClr>
                </a:solidFill>
              </a:rPr>
            </a:br>
            <a:r>
              <a:rPr lang="ru-RU" sz="800" dirty="0" smtClean="0">
                <a:solidFill>
                  <a:schemeClr val="bg2">
                    <a:lumMod val="50000"/>
                  </a:schemeClr>
                </a:solidFill>
              </a:rPr>
              <a:t>2.</a:t>
            </a:r>
            <a:r>
              <a:rPr lang="en-US" sz="800" dirty="0">
                <a:solidFill>
                  <a:schemeClr val="bg2">
                    <a:lumMod val="50000"/>
                  </a:schemeClr>
                </a:solidFill>
              </a:rPr>
              <a:t> https://deti.mann-ivanov-ferber.ru/2020/08/03/kak-zanyatiya-tvorchestvom-vliyayut-na-razvitie-detej</a:t>
            </a:r>
            <a:r>
              <a:rPr lang="en-US" sz="800" dirty="0" smtClean="0">
                <a:solidFill>
                  <a:schemeClr val="tx1"/>
                </a:solidFill>
              </a:rPr>
              <a:t>/</a:t>
            </a:r>
            <a:r>
              <a:rPr lang="ru-RU" sz="800" dirty="0" smtClean="0">
                <a:solidFill>
                  <a:schemeClr val="tx1"/>
                </a:solidFill>
              </a:rPr>
              <a:t/>
            </a:r>
            <a:br>
              <a:rPr lang="ru-RU" sz="800" dirty="0" smtClean="0">
                <a:solidFill>
                  <a:schemeClr val="tx1"/>
                </a:solidFill>
              </a:rPr>
            </a:br>
            <a:r>
              <a:rPr lang="ru-RU" sz="800" dirty="0" smtClean="0">
                <a:solidFill>
                  <a:schemeClr val="tx1"/>
                </a:solidFill>
              </a:rPr>
              <a:t>   </a:t>
            </a:r>
            <a:endParaRPr lang="ru-RU" sz="800" dirty="0">
              <a:solidFill>
                <a:schemeClr val="tx1"/>
              </a:solidFill>
            </a:endParaRPr>
          </a:p>
        </p:txBody>
      </p:sp>
      <p:sp>
        <p:nvSpPr>
          <p:cNvPr id="3" name="Объект 2"/>
          <p:cNvSpPr>
            <a:spLocks noGrp="1"/>
          </p:cNvSpPr>
          <p:nvPr>
            <p:ph sz="quarter" idx="13"/>
          </p:nvPr>
        </p:nvSpPr>
        <p:spPr>
          <a:xfrm>
            <a:off x="1143000" y="548680"/>
            <a:ext cx="7461448" cy="4392488"/>
          </a:xfrm>
        </p:spPr>
        <p:txBody>
          <a:bodyPr/>
          <a:lstStyle/>
          <a:p>
            <a:pPr marL="45720" indent="0">
              <a:buNone/>
            </a:pPr>
            <a:r>
              <a:rPr lang="ru-RU" dirty="0" smtClean="0"/>
              <a:t>                  Спасибо за внимание !</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196752"/>
            <a:ext cx="6480720" cy="4248472"/>
          </a:xfrm>
          <a:prstGeom prst="rect">
            <a:avLst/>
          </a:prstGeom>
        </p:spPr>
      </p:pic>
    </p:spTree>
    <p:extLst>
      <p:ext uri="{BB962C8B-B14F-4D97-AF65-F5344CB8AC3E}">
        <p14:creationId xmlns:p14="http://schemas.microsoft.com/office/powerpoint/2010/main" val="391033323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43</TotalTime>
  <Words>144</Words>
  <Application>Microsoft Office PowerPoint</Application>
  <PresentationFormat>Экран (4:3)</PresentationFormat>
  <Paragraphs>22</Paragraphs>
  <Slides>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6</vt:i4>
      </vt:variant>
    </vt:vector>
  </HeadingPairs>
  <TitlesOfParts>
    <vt:vector size="9" baseType="lpstr">
      <vt:lpstr>Georgia</vt:lpstr>
      <vt:lpstr>Trebuchet MS</vt:lpstr>
      <vt:lpstr>Воздушный поток</vt:lpstr>
      <vt:lpstr>Консультация для родителей: «Роль творчества в становлении личности ребенка» </vt:lpstr>
      <vt:lpstr>Творчество оказывает комплексное воздействие на развитие ребенка</vt:lpstr>
      <vt:lpstr>Презентация PowerPoint</vt:lpstr>
      <vt:lpstr>От года до трех лет ребенок уже может рисовать в пределах листа. Он еще не воспроизводит окружающий мир, но в его каракулях и кляксах можно узнать маму, папу, друзей, дом и многое другое. Выбор красок – по настроению. В этот период малыш уже начинает что-то строить и мастерить, а также активно напевает и двигается под музыку. От трех до пяти лет ребенок с удовольствием берется за любой вид творчества. Ему нравится все, но не получив быстрый результат, он легко «остывает». Поэтому выбирать нужно доступные детям виды творчества под руководством опытных педагогов. Сложные виды искусства надо оставить на потом. В этом возрасте начинают проявляться способности к театральному искусству. Все дети учат стихи к празднику, но только некоторые удивительно передают интонационную выразительность. В этом возрасте нужно предложить детям возможности технического творчества. Современная индустрия предлагает большое число разнообразных конструкторов, роботов, наборов для моделирования. </vt:lpstr>
      <vt:lpstr>Презентация PowerPoint</vt:lpstr>
      <vt:lpstr>Список использованых источников 1. https://detkino.ru/node/19251 2. https://deti.mann-ivanov-ferber.ru/2020/08/03/kak-zanyatiya-tvorchestvom-vliyayut-na-razvitie-detej/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творчества в становлении личности ребенка</dc:title>
  <dc:creator>Admin</dc:creator>
  <cp:lastModifiedBy>User</cp:lastModifiedBy>
  <cp:revision>8</cp:revision>
  <dcterms:created xsi:type="dcterms:W3CDTF">2021-11-21T16:12:21Z</dcterms:created>
  <dcterms:modified xsi:type="dcterms:W3CDTF">2024-08-09T06:32:36Z</dcterms:modified>
</cp:coreProperties>
</file>