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4" r:id="rId2"/>
    <p:sldId id="261" r:id="rId3"/>
    <p:sldId id="279" r:id="rId4"/>
    <p:sldId id="262" r:id="rId5"/>
    <p:sldId id="264" r:id="rId6"/>
    <p:sldId id="286" r:id="rId7"/>
    <p:sldId id="268" r:id="rId8"/>
    <p:sldId id="269" r:id="rId9"/>
    <p:sldId id="291" r:id="rId10"/>
    <p:sldId id="292" r:id="rId11"/>
    <p:sldId id="272" r:id="rId12"/>
    <p:sldId id="297" r:id="rId13"/>
    <p:sldId id="274" r:id="rId14"/>
    <p:sldId id="287" r:id="rId15"/>
    <p:sldId id="267" r:id="rId16"/>
    <p:sldId id="293" r:id="rId17"/>
    <p:sldId id="295" r:id="rId18"/>
    <p:sldId id="296" r:id="rId19"/>
    <p:sldId id="294" r:id="rId20"/>
    <p:sldId id="260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ED326-0E18-49E9-B395-BE005CB23EAF}" type="datetimeFigureOut">
              <a:rPr lang="ru-RU" smtClean="0"/>
              <a:t>18.06.2025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3459F-D44D-4B3C-BE76-79D3799618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595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13459F-D44D-4B3C-BE76-79D3799618A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176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/>
              <a:pPr/>
              <a:t>18.06.2025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7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11" Type="http://schemas.openxmlformats.org/officeDocument/2006/relationships/image" Target="../media/image30.jpe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3933056"/>
            <a:ext cx="7056784" cy="1470025"/>
          </a:xfrm>
        </p:spPr>
        <p:txBody>
          <a:bodyPr/>
          <a:lstStyle/>
          <a:p>
            <a:r>
              <a:rPr lang="ru-RU" dirty="0" smtClean="0"/>
              <a:t> 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6632"/>
            <a:ext cx="5942013" cy="212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21904" y="3429000"/>
            <a:ext cx="7182544" cy="268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marR="40640" indent="-635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по п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рограмме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0" marR="40640" indent="-635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духовно-нравственного воспитания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0" marR="40640" indent="-635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«Социокультурные истоки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0" marR="40640" indent="-635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дошкольном образовании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0" marR="40640" indent="-635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младшей группе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6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Лесовичок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6350" marR="40640" indent="-6350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Воспитатели :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Хорольская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Н.В.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Трещёва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М.М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2024-2025г.г.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32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3" y="350081"/>
            <a:ext cx="6621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Поделки ко Дню Матери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25850" r="12988" b="10101"/>
          <a:stretch/>
        </p:blipFill>
        <p:spPr>
          <a:xfrm>
            <a:off x="4117586" y="836712"/>
            <a:ext cx="4884789" cy="30405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9051" r="8263" b="20600"/>
          <a:stretch/>
        </p:blipFill>
        <p:spPr>
          <a:xfrm>
            <a:off x="1907704" y="3573016"/>
            <a:ext cx="4464496" cy="308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3" y="350081"/>
            <a:ext cx="6621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УТРЕННИКИ: «Золотая осень», «Новый год», «8 марта»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490137"/>
            <a:ext cx="4310845" cy="3233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620" y="3582303"/>
            <a:ext cx="3336244" cy="250218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r="21651"/>
          <a:stretch/>
        </p:blipFill>
        <p:spPr>
          <a:xfrm>
            <a:off x="3707904" y="908720"/>
            <a:ext cx="2603932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00" y="0"/>
            <a:ext cx="900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КОЛЯДКИ и МАСЛЕННИЦА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5" r="14563"/>
          <a:stretch/>
        </p:blipFill>
        <p:spPr>
          <a:xfrm>
            <a:off x="539552" y="2996952"/>
            <a:ext cx="4940111" cy="23531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09"/>
          <a:stretch/>
        </p:blipFill>
        <p:spPr>
          <a:xfrm>
            <a:off x="4788024" y="1700808"/>
            <a:ext cx="3744416" cy="225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0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9" b="23707"/>
          <a:stretch/>
        </p:blipFill>
        <p:spPr>
          <a:xfrm>
            <a:off x="4572000" y="304699"/>
            <a:ext cx="4421751" cy="2424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2750" r="6602"/>
          <a:stretch/>
        </p:blipFill>
        <p:spPr>
          <a:xfrm>
            <a:off x="1691680" y="2852936"/>
            <a:ext cx="1641993" cy="237626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0" t="26901" r="5201" b="16400"/>
          <a:stretch/>
        </p:blipFill>
        <p:spPr>
          <a:xfrm>
            <a:off x="4815399" y="2852936"/>
            <a:ext cx="4320480" cy="38884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6951" r="1963" b="16400"/>
          <a:stretch/>
        </p:blipFill>
        <p:spPr>
          <a:xfrm>
            <a:off x="25706" y="297551"/>
            <a:ext cx="4092619" cy="242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1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6" t="13769" r="19099" b="27018"/>
          <a:stretch/>
        </p:blipFill>
        <p:spPr>
          <a:xfrm>
            <a:off x="2641062" y="2545259"/>
            <a:ext cx="3096345" cy="21133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t="24801" r="22807" b="15351"/>
          <a:stretch/>
        </p:blipFill>
        <p:spPr>
          <a:xfrm>
            <a:off x="5936059" y="-8031"/>
            <a:ext cx="3214066" cy="25096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19551" r="16401" b="5901"/>
          <a:stretch/>
        </p:blipFill>
        <p:spPr>
          <a:xfrm>
            <a:off x="772183" y="-8031"/>
            <a:ext cx="1746448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5" t="6965" b="9454"/>
          <a:stretch/>
        </p:blipFill>
        <p:spPr>
          <a:xfrm>
            <a:off x="7167192" y="4365104"/>
            <a:ext cx="1923678" cy="23042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16401" r="12667" b="21650"/>
          <a:stretch/>
        </p:blipFill>
        <p:spPr>
          <a:xfrm>
            <a:off x="5734178" y="2348880"/>
            <a:ext cx="2110036" cy="28293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24801" b="5900"/>
          <a:stretch/>
        </p:blipFill>
        <p:spPr>
          <a:xfrm>
            <a:off x="3956218" y="4390250"/>
            <a:ext cx="1958473" cy="22791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1" t="14300" r="12200" b="15351"/>
          <a:stretch/>
        </p:blipFill>
        <p:spPr>
          <a:xfrm>
            <a:off x="3474141" y="0"/>
            <a:ext cx="2026762" cy="256213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9" y="2921595"/>
            <a:ext cx="1864721" cy="248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1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00" y="0"/>
            <a:ext cx="9000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патриотические праздники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103" y="1700808"/>
            <a:ext cx="3475021" cy="25727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650" r="17712"/>
          <a:stretch/>
        </p:blipFill>
        <p:spPr>
          <a:xfrm>
            <a:off x="179512" y="1412776"/>
            <a:ext cx="3384376" cy="33357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1" t="11150" r="29495" b="24800"/>
          <a:stretch/>
        </p:blipFill>
        <p:spPr>
          <a:xfrm>
            <a:off x="3767903" y="1196752"/>
            <a:ext cx="165618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2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3" y="350081"/>
            <a:ext cx="6621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Поделки к 9 мая – Великому Дню Победы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741897"/>
            <a:ext cx="2742881" cy="36450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14301"/>
          <a:stretch/>
        </p:blipFill>
        <p:spPr>
          <a:xfrm>
            <a:off x="2843808" y="2780928"/>
            <a:ext cx="2926854" cy="352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8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3" y="350081"/>
            <a:ext cx="6621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Народно – духовные праздники: День </a:t>
            </a:r>
            <a:r>
              <a:rPr lang="ru-RU" dirty="0" err="1" smtClean="0"/>
              <a:t>св.Николая</a:t>
            </a:r>
            <a:r>
              <a:rPr lang="ru-RU" dirty="0" smtClean="0"/>
              <a:t>, Рождество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 r="23225"/>
          <a:stretch/>
        </p:blipFill>
        <p:spPr>
          <a:xfrm>
            <a:off x="5436096" y="3068960"/>
            <a:ext cx="3456384" cy="342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80728"/>
            <a:ext cx="4267164" cy="240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3" y="350081"/>
            <a:ext cx="6621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Прогулки в любую погоду, наблюдения за природой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9838" b="25850"/>
          <a:stretch/>
        </p:blipFill>
        <p:spPr>
          <a:xfrm>
            <a:off x="2307034" y="3045825"/>
            <a:ext cx="2304256" cy="171290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6" t="22671" r="10667"/>
          <a:stretch/>
        </p:blipFill>
        <p:spPr>
          <a:xfrm>
            <a:off x="2483768" y="631626"/>
            <a:ext cx="2340016" cy="183900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63" t="17450" r="5112" b="31101"/>
          <a:stretch/>
        </p:blipFill>
        <p:spPr>
          <a:xfrm>
            <a:off x="4360642" y="2026389"/>
            <a:ext cx="2773295" cy="144565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0" t="35300" r="29000" b="14300"/>
          <a:stretch/>
        </p:blipFill>
        <p:spPr>
          <a:xfrm>
            <a:off x="7062350" y="692696"/>
            <a:ext cx="1872208" cy="34563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1"/>
          <a:stretch/>
        </p:blipFill>
        <p:spPr>
          <a:xfrm>
            <a:off x="6491148" y="3664050"/>
            <a:ext cx="1523784" cy="30689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5" t="25290" r="14123"/>
          <a:stretch/>
        </p:blipFill>
        <p:spPr>
          <a:xfrm>
            <a:off x="1971984" y="4581128"/>
            <a:ext cx="4335174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6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000" y="0"/>
            <a:ext cx="9000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Подводя итоги :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Конечно целью этой программы в целом, стоит задача заложить основы духовно – нравственной личности с активной жизненной позицией, способность к гармоничному взаимодействию с другими людьми.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задачей было осуществление первичного осознанного восприятия социокультурных категорий : СЛОВО, ОБРАЗ, КНИГА на основе русских народных сказок, хороводов, игр,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стихов, сказок и т.д.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Первоначальное освоение воспитателями, дошкольниками и их родителями социокультурных категорий и ценностей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коммуникационных умений(умение слушать взрослых и друг друга, выражать своё мнение, договариваться и приходить к согласию)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Работая на начальном этапе программы «Социокультурные истоки дети получают системное представление о главных ценностях жизни (любимое имя, доброе слово, ласковая песня, любимый образ, добрая книга, праздник.) В результате такой кропотливой, целенаправленной работы педагога с родителями, педагога с детьми и педагога с родителями и детьми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о нравственности становятся осмысленными, прочувствованными, создаются условия для единого контекста воспитания детей, развития социокультурного пространства в дошкольном образовательном учреждении.</a:t>
            </a:r>
          </a:p>
          <a:p>
            <a:r>
              <a:rPr lang="ru-RU" dirty="0"/>
              <a:t> 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860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0650" y="10042"/>
            <a:ext cx="916465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коллеги и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Вашему вниманию отчет о проведённой работе по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«Социокультурные истоки в дошкольном образовании»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2024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sz="1050" dirty="0" smtClean="0"/>
              <a:t>«</a:t>
            </a:r>
            <a:r>
              <a:rPr lang="ru-RU" sz="1200" dirty="0"/>
              <a:t>Радостно и свободно глядит душа ребенка на мир, не думая извлекать из него пользу прежде всего и больше всего любуясь им, радуясь тому прекрасному, что в нем находится». Поэтому и духовное развитие наиболее эффективно осуществляется в дошкольном детстве, когда ребенок еще всецело открыт» Педагог В. В. Зеньковский</a:t>
            </a:r>
          </a:p>
          <a:p>
            <a:r>
              <a:rPr lang="ru-RU" sz="1400" dirty="0"/>
              <a:t>Именно в дошкольном детстве закладываются ценностные установки развития личности ребенка, основы его идентичности, отношения к миру, обществу, семье и самому себе.</a:t>
            </a:r>
          </a:p>
          <a:p>
            <a:r>
              <a:rPr lang="ru-RU" sz="1400" dirty="0"/>
              <a:t>Миссия дошкольного образования – сохранение уникальности и </a:t>
            </a:r>
            <a:r>
              <a:rPr lang="ru-RU" sz="1400" dirty="0" err="1"/>
              <a:t>самоценности</a:t>
            </a:r>
            <a:r>
              <a:rPr lang="ru-RU" sz="1400" dirty="0"/>
              <a:t> дошкольного детства как отправной точки включения и дальнейшего овладения разнообразными формами жизнедеятельности в быстро изменяющемся мире, содействие развитию различных форм активности ребенка, передача общественных норм и ценностей, способствующих позитивной социализации в поликультурном многонациональном обществе.</a:t>
            </a:r>
          </a:p>
          <a:p>
            <a:r>
              <a:rPr lang="ru-RU" sz="1400" dirty="0" smtClean="0"/>
              <a:t>Программа </a:t>
            </a:r>
            <a:r>
              <a:rPr lang="ru-RU" sz="1400" dirty="0"/>
              <a:t>«Социокультурные истоки в дошкольном образовании», содействует взаимопониманию и сотрудничеству между людьми, учитывает разнообразие мировоззренческих подходов, способствует реализации права детей дошкольного возраста на свободный выбор мнений и убеждений, обеспечивает развитие способностей каждого ребенка, формирование и развитие личности ребенка в соответствии с принятыми в семье и обществе духовно-нравственными и социокультурными ценностями в целях интеллектуального, духовно-нравственного, творческого и физического развития человека, удовлетворения его образовательных потребностей и интересов. Программа включена в образовательную программу дошкольного образования как часть, формируемая участниками образовательных отношений.</a:t>
            </a:r>
          </a:p>
          <a:p>
            <a:r>
              <a:rPr lang="ru-RU" sz="1400" dirty="0"/>
              <a:t>Программа «Социокультурные истоки в дошкольном образовании»:</a:t>
            </a:r>
          </a:p>
          <a:p>
            <a:r>
              <a:rPr lang="ru-RU" sz="1400" dirty="0"/>
              <a:t>- Обеспечивает преемственность с основными образовательными программами начального общего образования;</a:t>
            </a:r>
          </a:p>
          <a:p>
            <a:r>
              <a:rPr lang="ru-RU" sz="1400" dirty="0"/>
              <a:t>- Опирается на педагогику сотрудничества и достоинства, педагогическую антропологию;</a:t>
            </a:r>
          </a:p>
          <a:p>
            <a:r>
              <a:rPr lang="ru-RU" sz="1400" dirty="0"/>
              <a:t>- Способствует решению задач социализации и индивидуализации личности ребенка-дошкольника;</a:t>
            </a:r>
          </a:p>
          <a:p>
            <a:r>
              <a:rPr lang="ru-RU" sz="1400" dirty="0"/>
              <a:t>- Сочетает принципы научной обоснованности и практической применимости.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2060848"/>
            <a:ext cx="5593841" cy="39604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30168" y="1052736"/>
            <a:ext cx="53115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СПАСИБО ЗА ВНИМАНИЕ!</a:t>
            </a:r>
          </a:p>
          <a:p>
            <a:pPr algn="ctr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620688"/>
            <a:ext cx="878497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prstClr val="black"/>
                </a:solidFill>
              </a:rPr>
              <a:t>Направлена н</a:t>
            </a:r>
            <a:r>
              <a:rPr lang="ru-RU" sz="1600" dirty="0">
                <a:solidFill>
                  <a:prstClr val="black"/>
                </a:solidFill>
              </a:rPr>
              <a:t>а взаимодействие с семьей в целях социокультурного и духовно нравственного развития и воспитания ребенка;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Обеспечивает е</a:t>
            </a:r>
            <a:r>
              <a:rPr lang="ru-RU" sz="1600" dirty="0">
                <a:solidFill>
                  <a:prstClr val="black"/>
                </a:solidFill>
              </a:rPr>
              <a:t>динство воспитательных, обучающих и развивающих целей и задач процесса образования детей дошкольного возраста;</a:t>
            </a:r>
          </a:p>
          <a:p>
            <a:pPr lvl="0"/>
            <a:r>
              <a:rPr lang="ru-RU" sz="1600" b="1" dirty="0">
                <a:solidFill>
                  <a:prstClr val="black"/>
                </a:solidFill>
              </a:rPr>
              <a:t>Основывается на принципах</a:t>
            </a:r>
            <a:r>
              <a:rPr lang="ru-RU" sz="1600" dirty="0">
                <a:solidFill>
                  <a:prstClr val="black"/>
                </a:solidFill>
              </a:rPr>
              <a:t> целостности и интеграции дошкольного образования;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Обеспечивает совместную и самостоятельную деятельность детей (совместная деятельность предполагает сочетание индивидуальной, подгрупповой и групповой форм организации работы с воспитанниками; под самостоятельной деятельностью детей понимается свободная деятельность воспитанников в условиях созданной педагогами предметно-развивающей среды, обеспечивающая выбор каждым ребёнком деятельности по интересам и позволяющая ему взаимодействовать со сверстниками или действовать индивидуально).</a:t>
            </a:r>
          </a:p>
          <a:p>
            <a:pPr lvl="0"/>
            <a:r>
              <a:rPr lang="ru-RU" sz="1600" dirty="0">
                <a:solidFill>
                  <a:prstClr val="black"/>
                </a:solidFill>
              </a:rPr>
              <a:t>Информация из окружающего мира для маленького ребенка эмоционально окрашена, детская память пронизана яркими ощущениями. Это позволяет развивать у детей способность к глубоким душевным переживаниям, содействует зарождению чувства сопричастности к истории, культуре и традициям родного</a:t>
            </a:r>
            <a:r>
              <a:rPr lang="ru-RU" sz="1600" b="1" dirty="0">
                <a:solidFill>
                  <a:prstClr val="black"/>
                </a:solidFill>
              </a:rPr>
              <a:t> </a:t>
            </a:r>
            <a:r>
              <a:rPr lang="ru-RU" sz="1600" dirty="0">
                <a:solidFill>
                  <a:prstClr val="black"/>
                </a:solidFill>
              </a:rPr>
              <a:t>народа. Данные особенности восприятия мира ребенком -</a:t>
            </a:r>
            <a:r>
              <a:rPr lang="ru-RU" sz="1600" b="1" dirty="0">
                <a:solidFill>
                  <a:prstClr val="black"/>
                </a:solidFill>
              </a:rPr>
              <a:t> </a:t>
            </a:r>
            <a:r>
              <a:rPr lang="ru-RU" sz="1600" dirty="0">
                <a:solidFill>
                  <a:prstClr val="black"/>
                </a:solidFill>
              </a:rPr>
              <a:t>дошкольником создают благоприятную почву для формирования ценностных установок, образующих в будущем устойчивую индивидуальность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27795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41576" y="5486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Списочный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группы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– 4 года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мальчиков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девочек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1670281"/>
            <a:ext cx="5616624" cy="3253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b="1" i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600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Младшая группа (3-4 года):</a:t>
            </a:r>
            <a:endParaRPr lang="ru-RU" sz="11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возрасте 3-4 года определяющей потребностью в общении у детей является потребность самовыражения и потребность в доброжелательном внимании.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процессе реализации программы в младшей группе детского сада ставятся задачи развития: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Коммуникативных умений (умение слушать друг друга, проявлять свое отношение к услышанному);</a:t>
            </a:r>
            <a:endParaRPr lang="ru-RU" sz="1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-Доверия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 взрослому, формирование ощущения собственной значимости.</a:t>
            </a:r>
            <a:endParaRPr lang="ru-RU" sz="1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332656"/>
            <a:ext cx="88569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воспитателями группы были поставлены следующие цели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752" y="836712"/>
            <a:ext cx="9108504" cy="348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680" algn="just">
              <a:lnSpc>
                <a:spcPct val="107000"/>
              </a:lnSpc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 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Программы: формирование основ духовно-нравственной личности с активной жизненной позицией, способности к совершенству и гармоничному взаимодействию с другими людьми.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60680" algn="just">
              <a:lnSpc>
                <a:spcPct val="107000"/>
              </a:lnSpc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в детях: милосердие, сострадание, умение прощать обиды, желание помогать нуждающимся, быть терпимыми, мирными во взаимоотношениях со всеми.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Учить быть примером для других не на словах, а на деле, избегать зла, зависти – довольствоваться тем, что имеешь, уметь просить прощения, поступать честно, никогда не делать другим того, чего не желаешь себе.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Совершенствовать художественный вкус, развивать творческий потенциал каждого ребенка.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Формировать художественно-речевые навыки, пополнять словарь детей.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духовно-нравственные чувства, раскрывая значение православия в жизни человека, как действие любви, добра, человечности, единения.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260648"/>
            <a:ext cx="6336704" cy="5923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Традиции-ритуалы: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общегрупповой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ритуал утреннего приветствия; дни рождения.</a:t>
            </a:r>
            <a:endParaRPr lang="ru-RU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Учреждении сложились устойчивые традиции:</a:t>
            </a:r>
            <a:endParaRPr lang="ru-RU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Детские конкурсы рисунков, творческих работ детей.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Фольклорные праздники "Колядки", "Масленица"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Музыкальные праздники, развлечения, досуги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Физкультурные праздники, досуги, развлечения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знаний (1 сентября)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Дни здоровья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поделок совместно с родителями «Огородные фантазии»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посвященные празднованию 9 мая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Выставка рисунков – совместное творчество родителей и детей Открытые занятия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Празднование Дня матери;</a:t>
            </a:r>
            <a:endParaRPr lang="ru-RU" sz="105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Конкурсы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«Мастерская Деда Мороза», зимних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поделок</a:t>
            </a:r>
          </a:p>
          <a:p>
            <a:pPr marL="342900" lvl="0" indent="-342900" algn="just">
              <a:lnSpc>
                <a:spcPct val="107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Муниципальные конкурсы.</a:t>
            </a:r>
            <a:endParaRPr lang="ru-RU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Праздники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(музыкальные и спортивные развлечения, концерты) в течение учебного года планируются в соответствии с планом работы учреждения на текущий год.</a:t>
            </a:r>
            <a:endParaRPr lang="ru-RU" sz="105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35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96448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учебного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года, с детьми систематически проводилась организованная образовательная  деятельность в соответствии с основной общеобразовательной программой, реализуемой в МДОУ. и утвержденным расписанием образовательной деятельности.</a:t>
            </a:r>
            <a:r>
              <a:rPr lang="ru-RU" sz="1400" dirty="0"/>
              <a:t> </a:t>
            </a:r>
            <a:endParaRPr lang="ru-RU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коммуникативной,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познавательно-исследовательской,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музыкально-художественной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художественной литературы.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 представляют основные направления развития детей. 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Одним из важных принципов реализации Программы является совместное с родителями воспитание и развитие дошкольников, вовлечение родителей в образовательную деятельность учреждения. В реализации Программы семья является равноправным субъектом образовательного процесса. Педагоги в тесном сотрудничестве с родителями осуществляют единый целостный процесс воспитания и развития дошкольников. Работа с родителями является ключевым элементом в реализации данной Программы для дошкольного образования. Одна из главных задач программы – организовать доверительное взаимодействие между родителями и детьми и следует помнить, что родители являются первыми педагогами своего ребенка.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семьёй — сделать родителей активными участниками образовательного процесса, оказав им помощь в реализации ответственности за воспитание и обучение детей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взаимодействию дошкольной образовательной организации и семьи программа решает следующие задачи: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Объединение усилий дошкольной образовательной организации и семьи с целью формирования у детей системы духовно-нравственных социокультурных ценностей;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-Обеспечение психолого-педагогической поддержки семьи и повышение компетентности родителей в социокультурном и духовно-нравственном развитии и воспитании детей дошкольного возраста;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родителей социокультурным инструментарием, способствующим формированию духовно-нравственной основы личности ребенка.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476672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14373" y="846004"/>
            <a:ext cx="61206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группе проводились: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хороводные игры,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потешек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скороговорок, русских народных сказок,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нсценировки РНС,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льбома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«Мои истоки»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тему: «Как мы проводим время семьёй»,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плакатов  на тему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Мама,папа,я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спортивная семья», плакат к неделе инклюзивного образования.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формление поделок по темам «Золотая осень», «Новогодний подарок», «День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ащитника Отечества», «В космос к звёздам полетим», «Пасха», «9 мая – День Великой победы»…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участвовали в благотворительной акции «Подарок воину»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участвовали в утренниках «Золотая осень», «Новогодний утренник», «8 марта»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ринимали участие в празднике «Крым Россия навсегда»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 участие в праздновании 80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Великой Победы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роходили  встречи с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дъяконом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Василием на народные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прадники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«День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св.Николая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«Рождество» и «Пасха» ,также родители с детьми проводили подготовку к празднику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Масленница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algn="ctr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20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339753" y="350081"/>
            <a:ext cx="6621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Участие в акции «Белый цветок»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908720"/>
            <a:ext cx="3563888" cy="21558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01" r="3800" b="16400"/>
          <a:stretch/>
        </p:blipFill>
        <p:spPr>
          <a:xfrm>
            <a:off x="5436096" y="3356992"/>
            <a:ext cx="3573566" cy="2808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/>
          <a:stretch/>
        </p:blipFill>
        <p:spPr>
          <a:xfrm>
            <a:off x="2195736" y="2420888"/>
            <a:ext cx="3100170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1026</Words>
  <Application>Microsoft Office PowerPoint</Application>
  <PresentationFormat>Экран (4:3)</PresentationFormat>
  <Paragraphs>115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Тема Office</vt:lpstr>
      <vt:lpstr>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НАТАША</cp:lastModifiedBy>
  <cp:revision>63</cp:revision>
  <dcterms:created xsi:type="dcterms:W3CDTF">2014-05-12T04:44:22Z</dcterms:created>
  <dcterms:modified xsi:type="dcterms:W3CDTF">2025-06-18T14:57:15Z</dcterms:modified>
</cp:coreProperties>
</file>