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84" r:id="rId2"/>
    <p:sldId id="256" r:id="rId3"/>
    <p:sldId id="266" r:id="rId4"/>
    <p:sldId id="261" r:id="rId5"/>
    <p:sldId id="267" r:id="rId6"/>
    <p:sldId id="263" r:id="rId7"/>
    <p:sldId id="272" r:id="rId8"/>
    <p:sldId id="262" r:id="rId9"/>
    <p:sldId id="280" r:id="rId10"/>
    <p:sldId id="273" r:id="rId11"/>
    <p:sldId id="281" r:id="rId12"/>
    <p:sldId id="282" r:id="rId13"/>
    <p:sldId id="275" r:id="rId14"/>
    <p:sldId id="283" r:id="rId15"/>
    <p:sldId id="269" r:id="rId16"/>
    <p:sldId id="310" r:id="rId17"/>
    <p:sldId id="311" r:id="rId18"/>
    <p:sldId id="265" r:id="rId19"/>
    <p:sldId id="279" r:id="rId20"/>
    <p:sldId id="288" r:id="rId21"/>
    <p:sldId id="290" r:id="rId22"/>
    <p:sldId id="309" r:id="rId23"/>
    <p:sldId id="291" r:id="rId24"/>
    <p:sldId id="293" r:id="rId25"/>
    <p:sldId id="270" r:id="rId26"/>
    <p:sldId id="294" r:id="rId27"/>
    <p:sldId id="300" r:id="rId28"/>
    <p:sldId id="302" r:id="rId29"/>
    <p:sldId id="301" r:id="rId30"/>
    <p:sldId id="296" r:id="rId31"/>
    <p:sldId id="297" r:id="rId32"/>
    <p:sldId id="306" r:id="rId33"/>
    <p:sldId id="305" r:id="rId34"/>
    <p:sldId id="295" r:id="rId35"/>
    <p:sldId id="298" r:id="rId36"/>
    <p:sldId id="299" r:id="rId37"/>
    <p:sldId id="303" r:id="rId38"/>
    <p:sldId id="308" r:id="rId39"/>
    <p:sldId id="304" r:id="rId40"/>
    <p:sldId id="307" r:id="rId41"/>
    <p:sldId id="258" r:id="rId4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1A02C8"/>
    <a:srgbClr val="0000CC"/>
    <a:srgbClr val="003300"/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81" d="100"/>
          <a:sy n="81" d="100"/>
        </p:scale>
        <p:origin x="1541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B28C0-1A11-4D8C-9D13-170532FD196A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3B5F1B-41C3-40FE-B1BA-E68C8A8038B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B5F1B-41C3-40FE-B1BA-E68C8A8038BC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/>
              <a:t>\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B5F1B-41C3-40FE-B1BA-E68C8A8038BC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3B5F1B-41C3-40FE-B1BA-E68C8A8038BC}" type="slidenum">
              <a:rPr lang="ru-RU" smtClean="0"/>
              <a:pPr/>
              <a:t>11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strips dir="r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30.09.2024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strips dir="ru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User\Desktop\&#1058;&#1056;&#1059;&#1044;\Moria_Pol_-_V_mire_zhivotnykh_instrumental_1408.mp3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oria_Pol_-_V_mire_zhivotnykh_instrumental_1408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900608" y="4221088"/>
            <a:ext cx="304800" cy="304800"/>
          </a:xfrm>
          <a:prstGeom prst="rect">
            <a:avLst/>
          </a:prstGeom>
        </p:spPr>
      </p:pic>
      <p:pic>
        <p:nvPicPr>
          <p:cNvPr id="9219" name="Picture 3" descr="C:\Users\Ирина\Desktop\труд фото\5ffaffa311b4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0"/>
            <a:ext cx="9328453" cy="68580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0" y="0"/>
            <a:ext cx="5148064" cy="286232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8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Трудовое</a:t>
            </a:r>
            <a:r>
              <a:rPr lang="ru-RU" sz="4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воспитание детей</a:t>
            </a:r>
          </a:p>
          <a:p>
            <a:r>
              <a:rPr lang="ru-RU" sz="4400" b="1" i="1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дошкольного возраста»</a:t>
            </a:r>
          </a:p>
        </p:txBody>
      </p:sp>
    </p:spTree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a34caef1a9e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4543" y="-95250"/>
            <a:ext cx="9468544" cy="7048500"/>
          </a:xfrm>
          <a:prstGeom prst="rect">
            <a:avLst/>
          </a:prstGeom>
          <a:noFill/>
        </p:spPr>
      </p:pic>
      <p:pic>
        <p:nvPicPr>
          <p:cNvPr id="3" name="Picture 2" descr="C:\Users\user\Desktop\Трудовое воспитание средняя группа\IMG-20240226-WA007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2536" y="2357430"/>
            <a:ext cx="4680520" cy="4500569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" name="Picture 3" descr="C:\Users\user\Desktop\Трудовое воспитание средняя группа\IMG-20240218-WA0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35488" y="2357430"/>
            <a:ext cx="4608512" cy="450057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467544" y="548680"/>
            <a:ext cx="849694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u="sng" dirty="0">
                <a:latin typeface="Times New Roman" pitchFamily="18" charset="0"/>
                <a:cs typeface="Times New Roman" pitchFamily="18" charset="0"/>
              </a:rPr>
              <a:t>Хозяйственно- бытовой труд </a:t>
            </a:r>
          </a:p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направлен на  обслуживание коллектива, поддержание чистоты и порядка в помещении и  участке, помощь взрослым в организации режимных моментов.</a:t>
            </a:r>
          </a:p>
        </p:txBody>
      </p:sp>
      <p:pic>
        <p:nvPicPr>
          <p:cNvPr id="3074" name="Picture 2" descr="C:\Users\user\Desktop\Трудовое воспитание средняя группа\IMG-20240218-WA01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7704" y="2996952"/>
            <a:ext cx="5836094" cy="3861048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Прямоугольник 2"/>
          <p:cNvSpPr/>
          <p:nvPr/>
        </p:nvSpPr>
        <p:spPr>
          <a:xfrm>
            <a:off x="1043608" y="548680"/>
            <a:ext cx="8100392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sz="4400" b="1" i="1" u="sng" dirty="0">
                <a:latin typeface="Times New Roman" pitchFamily="18" charset="0"/>
                <a:cs typeface="Times New Roman" pitchFamily="18" charset="0"/>
              </a:rPr>
              <a:t>Труд в природе- </a:t>
            </a:r>
            <a:endParaRPr lang="ru-RU" sz="4000" b="1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4000" b="1" i="1" dirty="0">
                <a:latin typeface="Times New Roman" pitchFamily="18" charset="0"/>
                <a:cs typeface="Times New Roman" pitchFamily="18" charset="0"/>
              </a:rPr>
              <a:t>  выращивание овощей на огороде на подоконнике, участка.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4098" name="Picture 2" descr="C:\Users\user\Desktop\Трудовое воспитание средняя группа\IMG-20240218-WA015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4197037" cy="3888432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9" name="Picture 3" descr="C:\Users\user\Desktop\Трудовое воспитание средняя группа\IMG-20240218-WA01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9991" y="2708920"/>
            <a:ext cx="4512501" cy="3888432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a34caef1a9e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4543" y="-95250"/>
            <a:ext cx="9468544" cy="7048500"/>
          </a:xfrm>
          <a:prstGeom prst="rect">
            <a:avLst/>
          </a:prstGeom>
          <a:noFill/>
        </p:spPr>
      </p:pic>
      <p:pic>
        <p:nvPicPr>
          <p:cNvPr id="5122" name="Picture 2" descr="C:\Users\user\Desktop\Трудовое воспитание средняя группа\20230424_104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836712"/>
            <a:ext cx="4355976" cy="4176464"/>
          </a:xfrm>
          <a:prstGeom prst="snip2Diag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5123" name="Picture 3" descr="C:\Users\user\Desktop\Трудовое воспитание средняя группа\20230424_1045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2536" y="2636912"/>
            <a:ext cx="4716016" cy="4221088"/>
          </a:xfrm>
          <a:prstGeom prst="snip1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Прямоугольник 3"/>
          <p:cNvSpPr/>
          <p:nvPr/>
        </p:nvSpPr>
        <p:spPr>
          <a:xfrm>
            <a:off x="0" y="764704"/>
            <a:ext cx="9144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u="sng" dirty="0">
                <a:latin typeface="Times New Roman" pitchFamily="18" charset="0"/>
                <a:cs typeface="Times New Roman" pitchFamily="18" charset="0"/>
              </a:rPr>
              <a:t>Ручной и художественный труд </a:t>
            </a:r>
            <a:r>
              <a:rPr lang="ru-RU" sz="3600" b="1" i="1" dirty="0">
                <a:latin typeface="Times New Roman" pitchFamily="18" charset="0"/>
                <a:cs typeface="Times New Roman" pitchFamily="18" charset="0"/>
              </a:rPr>
              <a:t>направлен на удовлетворение эстетических потребностей человека, развивает конструктивные и творческие способности детей.</a:t>
            </a:r>
          </a:p>
        </p:txBody>
      </p:sp>
      <p:pic>
        <p:nvPicPr>
          <p:cNvPr id="6146" name="Picture 2" descr="C:\Users\user\Desktop\Трудовое воспитание средняя группа\IMG-20240226-WA00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3140968"/>
            <a:ext cx="5148064" cy="3717032"/>
          </a:xfrm>
          <a:prstGeom prst="roundRect">
            <a:avLst/>
          </a:prstGeom>
          <a:ln w="7620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Ирина\Desktop\труд фото\a34caef1a9eb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324543" y="-95250"/>
            <a:ext cx="9468544" cy="7048500"/>
          </a:xfrm>
          <a:prstGeom prst="rect">
            <a:avLst/>
          </a:prstGeom>
          <a:noFill/>
        </p:spPr>
      </p:pic>
      <p:pic>
        <p:nvPicPr>
          <p:cNvPr id="1026" name="Picture 2" descr="C:\Users\user\Downloads\IMG-20240226-WA01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916832"/>
            <a:ext cx="3995936" cy="489654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028" name="Picture 4" descr="C:\Users\user\Downloads\IMG-20240226-WA01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96552" y="2348880"/>
            <a:ext cx="5256584" cy="450912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5122" name="Picture 2" descr="C:\Users\user\Desktop\Трудовое воспитание средняя группа\ЕЩЁ\IMG-20240227-WA0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0648"/>
            <a:ext cx="4716016" cy="393305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5123" name="Picture 3" descr="C:\Users\user\Desktop\Трудовое воспитание средняя группа\ЕЩЁ\IMG-20240227-WA00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3068959"/>
            <a:ext cx="4499992" cy="3456385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6146" name="Picture 2" descr="C:\Users\user\Desktop\Трудовое воспитание средняя группа\ЕЩЁ\IMG-20240227-WA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438320" cy="40324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6147" name="Picture 3" descr="C:\Users\user\Desktop\Трудовое воспитание средняя группа\ЕЩЁ\IMG-20240227-WA00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420888"/>
            <a:ext cx="4499992" cy="388843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12204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4" name="Горизонтальный свиток 3"/>
          <p:cNvSpPr/>
          <p:nvPr/>
        </p:nvSpPr>
        <p:spPr>
          <a:xfrm>
            <a:off x="1547664" y="404664"/>
            <a:ext cx="6048672" cy="1020696"/>
          </a:xfrm>
          <a:prstGeom prst="horizontalScroll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rPr>
              <a:t>Формы организации труда детей</a:t>
            </a:r>
          </a:p>
        </p:txBody>
      </p:sp>
      <p:sp>
        <p:nvSpPr>
          <p:cNvPr id="9" name="Выноска со стрелкой вниз 8"/>
          <p:cNvSpPr/>
          <p:nvPr/>
        </p:nvSpPr>
        <p:spPr>
          <a:xfrm>
            <a:off x="1043608" y="1844824"/>
            <a:ext cx="1728192" cy="1296144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Поручения</a:t>
            </a:r>
          </a:p>
        </p:txBody>
      </p:sp>
      <p:sp>
        <p:nvSpPr>
          <p:cNvPr id="10" name="Выноска со стрелкой вниз 9"/>
          <p:cNvSpPr/>
          <p:nvPr/>
        </p:nvSpPr>
        <p:spPr>
          <a:xfrm>
            <a:off x="3563888" y="1844824"/>
            <a:ext cx="1850504" cy="1224136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Дежурства</a:t>
            </a:r>
            <a:endParaRPr lang="ru-RU" dirty="0"/>
          </a:p>
        </p:txBody>
      </p:sp>
      <p:sp>
        <p:nvSpPr>
          <p:cNvPr id="11" name="Выноска со стрелкой вниз 10"/>
          <p:cNvSpPr/>
          <p:nvPr/>
        </p:nvSpPr>
        <p:spPr>
          <a:xfrm>
            <a:off x="6228184" y="1844824"/>
            <a:ext cx="1800200" cy="1224136"/>
          </a:xfrm>
          <a:prstGeom prst="downArrowCallou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Коллективный труд</a:t>
            </a:r>
          </a:p>
        </p:txBody>
      </p:sp>
      <p:cxnSp>
        <p:nvCxnSpPr>
          <p:cNvPr id="13" name="Прямая со стрелкой 12"/>
          <p:cNvCxnSpPr/>
          <p:nvPr/>
        </p:nvCxnSpPr>
        <p:spPr>
          <a:xfrm flipH="1">
            <a:off x="2339752" y="1484784"/>
            <a:ext cx="2088232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>
            <a:off x="4427984" y="1484784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4427984" y="1484784"/>
            <a:ext cx="2016224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Вертикальный свиток 21"/>
          <p:cNvSpPr/>
          <p:nvPr/>
        </p:nvSpPr>
        <p:spPr>
          <a:xfrm>
            <a:off x="5724128" y="3212976"/>
            <a:ext cx="2664296" cy="3024336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Общий труд</a:t>
            </a:r>
          </a:p>
          <a:p>
            <a:pPr algn="ctr"/>
            <a:r>
              <a:rPr lang="ru-RU" dirty="0"/>
              <a:t>Совместный труд</a:t>
            </a:r>
          </a:p>
        </p:txBody>
      </p:sp>
      <p:sp>
        <p:nvSpPr>
          <p:cNvPr id="23" name="Вертикальный свиток 22"/>
          <p:cNvSpPr/>
          <p:nvPr/>
        </p:nvSpPr>
        <p:spPr>
          <a:xfrm>
            <a:off x="467544" y="3212976"/>
            <a:ext cx="2736304" cy="3024336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Индивидуальные</a:t>
            </a:r>
          </a:p>
          <a:p>
            <a:pPr algn="ctr"/>
            <a:r>
              <a:rPr lang="ru-RU" dirty="0"/>
              <a:t>Подгрупповые</a:t>
            </a:r>
          </a:p>
          <a:p>
            <a:pPr algn="ctr"/>
            <a:r>
              <a:rPr lang="ru-RU" dirty="0"/>
              <a:t>Коллективные </a:t>
            </a:r>
          </a:p>
          <a:p>
            <a:pPr algn="ctr"/>
            <a:r>
              <a:rPr lang="ru-RU" dirty="0"/>
              <a:t>Общие </a:t>
            </a:r>
          </a:p>
          <a:p>
            <a:pPr algn="ctr"/>
            <a:r>
              <a:rPr lang="ru-RU" dirty="0"/>
              <a:t>Кратковременные </a:t>
            </a:r>
          </a:p>
          <a:p>
            <a:pPr algn="ctr"/>
            <a:r>
              <a:rPr lang="ru-RU" dirty="0"/>
              <a:t>Долгосрочные</a:t>
            </a:r>
          </a:p>
          <a:p>
            <a:pPr algn="ctr"/>
            <a:r>
              <a:rPr lang="ru-RU" dirty="0"/>
              <a:t>Эпизодические</a:t>
            </a:r>
          </a:p>
          <a:p>
            <a:pPr algn="ctr"/>
            <a:r>
              <a:rPr lang="ru-RU" dirty="0"/>
              <a:t>Регулярные </a:t>
            </a:r>
          </a:p>
          <a:p>
            <a:pPr algn="ctr"/>
            <a:r>
              <a:rPr lang="ru-RU" dirty="0"/>
              <a:t>Простые</a:t>
            </a:r>
          </a:p>
          <a:p>
            <a:pPr algn="ctr"/>
            <a:r>
              <a:rPr lang="ru-RU" dirty="0"/>
              <a:t>Сложные   </a:t>
            </a:r>
          </a:p>
        </p:txBody>
      </p:sp>
      <p:sp>
        <p:nvSpPr>
          <p:cNvPr id="24" name="Вертикальный свиток 23"/>
          <p:cNvSpPr/>
          <p:nvPr/>
        </p:nvSpPr>
        <p:spPr>
          <a:xfrm>
            <a:off x="3059832" y="3212976"/>
            <a:ext cx="2736304" cy="3024336"/>
          </a:xfrm>
          <a:prstGeom prst="verticalScroll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Индивидуальные</a:t>
            </a:r>
          </a:p>
          <a:p>
            <a:pPr algn="ctr"/>
            <a:r>
              <a:rPr lang="ru-RU" dirty="0"/>
              <a:t>Подгрупповые </a:t>
            </a:r>
          </a:p>
          <a:p>
            <a:pPr algn="ctr"/>
            <a:r>
              <a:rPr lang="ru-RU" dirty="0"/>
              <a:t>(по столовой;</a:t>
            </a:r>
          </a:p>
          <a:p>
            <a:pPr algn="ctr"/>
            <a:r>
              <a:rPr lang="ru-RU" dirty="0"/>
              <a:t>в уголке природы;</a:t>
            </a:r>
          </a:p>
          <a:p>
            <a:pPr algn="ctr"/>
            <a:r>
              <a:rPr lang="ru-RU" dirty="0"/>
              <a:t>подготовка к занятиям)</a:t>
            </a:r>
          </a:p>
          <a:p>
            <a:pPr algn="ctr"/>
            <a:r>
              <a:rPr lang="ru-RU" dirty="0"/>
              <a:t>Обязательные</a:t>
            </a:r>
          </a:p>
          <a:p>
            <a:pPr algn="ctr"/>
            <a:r>
              <a:rPr lang="ru-RU" dirty="0"/>
              <a:t>Систематичные</a:t>
            </a:r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37581"/>
            <a:ext cx="9144000" cy="6922413"/>
          </a:xfrm>
          <a:prstGeom prst="rect">
            <a:avLst/>
          </a:prstGeom>
          <a:noFill/>
        </p:spPr>
      </p:pic>
      <p:sp>
        <p:nvSpPr>
          <p:cNvPr id="3" name="Лента лицом вверх 2"/>
          <p:cNvSpPr/>
          <p:nvPr/>
        </p:nvSpPr>
        <p:spPr>
          <a:xfrm>
            <a:off x="539552" y="260648"/>
            <a:ext cx="8064896" cy="864096"/>
          </a:xfrm>
          <a:prstGeom prst="ribbon2">
            <a:avLst>
              <a:gd name="adj1" fmla="val 0"/>
              <a:gd name="adj2" fmla="val 75000"/>
            </a:avLst>
          </a:prstGeom>
          <a:ln>
            <a:solidFill>
              <a:srgbClr val="00B05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Средства, методы и приемы трудового воспитания 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611560" y="1196752"/>
            <a:ext cx="7920880" cy="5400600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Образовательная деятельность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Совместная деятельность  в процессе режимных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моментов в течение всего дня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Наблюдения за трудом взрослых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трудовой деятельности и посильной помощи взрослым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Художественные средства (изо, музыка, </a:t>
            </a:r>
          </a:p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художественная литература и др.) 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Дидактические, настольные, с/</a:t>
            </a:r>
            <a:r>
              <a:rPr lang="ru-RU" sz="2400" b="1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игры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Рассматривание картин, иллюстраций, картинок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Использование ИКТ</a:t>
            </a:r>
          </a:p>
          <a:p>
            <a:pPr>
              <a:buFont typeface="Wingdings" pitchFamily="2" charset="2"/>
              <a:buChar char="Ø"/>
            </a:pPr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Интеграция образовательных областей</a:t>
            </a:r>
          </a:p>
          <a:p>
            <a:pPr>
              <a:buFont typeface="Wingdings" pitchFamily="2" charset="2"/>
              <a:buChar char="Ø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strips dir="r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C:\Users\Ирина\Desktop\труд фото\904dc173f2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3275856" y="2420888"/>
            <a:ext cx="533319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Труд- основное условие всей </a:t>
            </a:r>
          </a:p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человеческой жизни –и при том</a:t>
            </a:r>
          </a:p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такой степени, что мы в</a:t>
            </a:r>
          </a:p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известном смысле должны</a:t>
            </a:r>
          </a:p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сказать: ТРУД создал самого</a:t>
            </a:r>
          </a:p>
          <a:p>
            <a:r>
              <a:rPr lang="ru-RU" sz="2800" b="1" i="1" dirty="0">
                <a:ln w="1905"/>
                <a:solidFill>
                  <a:srgbClr val="CC33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человека»    Ф.Энгельс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1547664" y="0"/>
            <a:ext cx="62955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«Трудовые поручения»</a:t>
            </a:r>
          </a:p>
        </p:txBody>
      </p:sp>
      <p:pic>
        <p:nvPicPr>
          <p:cNvPr id="8194" name="Picture 2" descr="C:\Users\user\Desktop\Трудовое воспитание средняя группа\IMG-20240226-WA00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4585660" cy="4104456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8195" name="Picture 3" descr="C:\Users\user\Desktop\Трудовое воспитание средняя группа\IMG-20240226-WA00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19290" y="2492896"/>
            <a:ext cx="4624710" cy="3900581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15008" y="260648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«Коллективный труд» </a:t>
            </a:r>
          </a:p>
          <a:p>
            <a:pPr algn="ctr"/>
            <a:r>
              <a:rPr lang="ru-RU" sz="36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 в природе, хозяйственно-бытовой труд)</a:t>
            </a:r>
          </a:p>
        </p:txBody>
      </p:sp>
      <p:pic>
        <p:nvPicPr>
          <p:cNvPr id="1026" name="Picture 2" descr="C:\Users\user\Desktop\Трудовое воспитание средняя группа\ЕЩЁ\IMG-20240227-WA0002.jpg"/>
          <p:cNvPicPr>
            <a:picLocks noChangeAspect="1" noChangeArrowheads="1"/>
          </p:cNvPicPr>
          <p:nvPr/>
        </p:nvPicPr>
        <p:blipFill>
          <a:blip r:embed="rId3" cstate="print"/>
          <a:srcRect b="12232"/>
          <a:stretch>
            <a:fillRect/>
          </a:stretch>
        </p:blipFill>
        <p:spPr bwMode="auto">
          <a:xfrm>
            <a:off x="0" y="2132856"/>
            <a:ext cx="4813226" cy="4032448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  <p:pic>
        <p:nvPicPr>
          <p:cNvPr id="1027" name="Picture 3" descr="C:\Users\user\Desktop\Трудовое воспитание средняя группа\ЕЩЁ\IMG-20240227-WA0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9" y="2132856"/>
            <a:ext cx="4139952" cy="3976973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4098" name="Picture 2" descr="C:\Users\user\Desktop\Трудовое воспитание средняя группа\ЕЩЁ\IMG-20240227-WA0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4475990" cy="38610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4099" name="Picture 3" descr="C:\Users\user\Desktop\Трудовое воспитание средняя группа\ЕЩЁ\IMG-20240227-WA00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780928"/>
            <a:ext cx="4572000" cy="3744416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683568" y="0"/>
            <a:ext cx="810439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b="1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«Организация дежурств»</a:t>
            </a:r>
          </a:p>
        </p:txBody>
      </p:sp>
      <p:pic>
        <p:nvPicPr>
          <p:cNvPr id="10242" name="Picture 2" descr="C:\Users\user\Desktop\Трудовое воспитание средняя группа\IMG-20240218-WA01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84784"/>
            <a:ext cx="4512502" cy="3816424"/>
          </a:xfrm>
          <a:prstGeom prst="roundRect">
            <a:avLst/>
          </a:prstGeom>
          <a:ln w="57150"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43" name="Picture 3" descr="C:\Users\user\Desktop\Трудовое воспитание средняя группа\IMG-20240218-WA01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7496" y="2204864"/>
            <a:ext cx="4536504" cy="3906434"/>
          </a:xfrm>
          <a:prstGeom prst="roundRect">
            <a:avLst/>
          </a:prstGeom>
          <a:noFill/>
          <a:ln w="76200">
            <a:solidFill>
              <a:srgbClr val="00B05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64413"/>
            <a:ext cx="9144000" cy="6922413"/>
          </a:xfrm>
          <a:prstGeom prst="rect">
            <a:avLst/>
          </a:prstGeom>
          <a:noFill/>
        </p:spPr>
      </p:pic>
      <p:pic>
        <p:nvPicPr>
          <p:cNvPr id="1026" name="Picture 2" descr="G:\Рисунок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476672"/>
            <a:ext cx="3863949" cy="27278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27" name="Picture 3" descr="G:\алгоритмы\моем руки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501008"/>
            <a:ext cx="4065629" cy="28840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ятиугольник 5"/>
          <p:cNvSpPr/>
          <p:nvPr/>
        </p:nvSpPr>
        <p:spPr>
          <a:xfrm>
            <a:off x="467544" y="0"/>
            <a:ext cx="4392488" cy="936104"/>
          </a:xfrm>
          <a:prstGeom prst="homePlat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Алгоритмы  трудовых действий</a:t>
            </a:r>
          </a:p>
        </p:txBody>
      </p:sp>
      <p:pic>
        <p:nvPicPr>
          <p:cNvPr id="1028" name="Picture 4" descr="C:\Users\Ирина\Desktop\P101067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9552" y="1124744"/>
            <a:ext cx="3240360" cy="50435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C00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WordArt 2"/>
          <p:cNvSpPr>
            <a:spLocks noChangeArrowheads="1" noChangeShapeType="1" noTextEdit="1"/>
          </p:cNvSpPr>
          <p:nvPr/>
        </p:nvSpPr>
        <p:spPr bwMode="auto">
          <a:xfrm>
            <a:off x="683568" y="188640"/>
            <a:ext cx="8064896" cy="1903487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41870"/>
              </a:avLst>
            </a:prstTxWarp>
          </a:bodyPr>
          <a:lstStyle/>
          <a:p>
            <a:pPr algn="ctr" rtl="0"/>
            <a:r>
              <a:rPr lang="ru-RU" sz="48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Работа с </a:t>
            </a:r>
            <a:r>
              <a:rPr lang="ru-RU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родителями</a:t>
            </a:r>
            <a:endParaRPr lang="ru-RU" sz="4800" kern="10" spc="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 Black"/>
            </a:endParaRPr>
          </a:p>
        </p:txBody>
      </p:sp>
      <p:sp>
        <p:nvSpPr>
          <p:cNvPr id="5" name="Горизонтальный свиток 4"/>
          <p:cNvSpPr/>
          <p:nvPr/>
        </p:nvSpPr>
        <p:spPr>
          <a:xfrm>
            <a:off x="467544" y="1916832"/>
            <a:ext cx="8352928" cy="4941168"/>
          </a:xfrm>
          <a:prstGeom prst="horizont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r>
              <a:rPr lang="ru-RU" sz="2800" dirty="0"/>
              <a:t>Родительские собрания</a:t>
            </a:r>
          </a:p>
          <a:p>
            <a:pPr algn="ctr"/>
            <a:r>
              <a:rPr lang="ru-RU" sz="2800" dirty="0"/>
              <a:t>Беседы</a:t>
            </a:r>
          </a:p>
          <a:p>
            <a:pPr algn="ctr"/>
            <a:r>
              <a:rPr lang="ru-RU" sz="2800" dirty="0"/>
              <a:t>Консультации </a:t>
            </a:r>
          </a:p>
          <a:p>
            <a:pPr algn="ctr"/>
            <a:r>
              <a:rPr lang="ru-RU" sz="2800" dirty="0"/>
              <a:t>Тематические стенды</a:t>
            </a:r>
          </a:p>
          <a:p>
            <a:pPr algn="ctr"/>
            <a:r>
              <a:rPr lang="ru-RU" sz="2800" dirty="0"/>
              <a:t>Участие в жизни ДОУ</a:t>
            </a:r>
          </a:p>
          <a:p>
            <a:pPr algn="ctr"/>
            <a:r>
              <a:rPr lang="ru-RU" sz="2800" dirty="0"/>
              <a:t>Субботники 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</p:txBody>
      </p:sp>
    </p:spTree>
  </p:cSld>
  <p:clrMapOvr>
    <a:masterClrMapping/>
  </p:clrMapOvr>
  <p:transition spd="slow">
    <p:strips dir="r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 descr="C:\Users\user\Desktop\Трудовое воспитание средняя группа\родители в детском саду\IMG-20240218-WA015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780928"/>
            <a:ext cx="4785527" cy="4077072"/>
          </a:xfrm>
          <a:prstGeom prst="round1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050" name="Picture 2" descr="C:\Users\user\Downloads\IMG-20240226-WA013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0"/>
            <a:ext cx="4860032" cy="4293096"/>
          </a:xfrm>
          <a:prstGeom prst="roundRect">
            <a:avLst/>
          </a:prstGeom>
          <a:noFill/>
          <a:ln w="3810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290" name="Picture 2" descr="C:\Users\user\Desktop\Трудовое воспитание средняя группа\родители в детском саду\20230623_17413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88640"/>
            <a:ext cx="8424936" cy="6318702"/>
          </a:xfrm>
          <a:prstGeom prst="round1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314" name="Picture 2" descr="C:\Users\user\Desktop\Трудовое воспитание средняя группа\родители в детском саду\20230623_1738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260648"/>
            <a:ext cx="8472940" cy="6264696"/>
          </a:xfrm>
          <a:prstGeom prst="round1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WordArt 2"/>
          <p:cNvSpPr>
            <a:spLocks noChangeArrowheads="1" noChangeShapeType="1" noTextEdit="1"/>
          </p:cNvSpPr>
          <p:nvPr/>
        </p:nvSpPr>
        <p:spPr bwMode="auto">
          <a:xfrm>
            <a:off x="251520" y="260648"/>
            <a:ext cx="8604448" cy="3312368"/>
          </a:xfrm>
          <a:prstGeom prst="rect">
            <a:avLst/>
          </a:prstGeom>
        </p:spPr>
        <p:txBody>
          <a:bodyPr wrap="none" fromWordArt="1">
            <a:prstTxWarp prst="textTriangle">
              <a:avLst>
                <a:gd name="adj" fmla="val 41870"/>
              </a:avLst>
            </a:prstTxWarp>
          </a:bodyPr>
          <a:lstStyle/>
          <a:p>
            <a:pPr algn="ctr" rtl="0"/>
            <a:r>
              <a:rPr lang="ru-RU" sz="48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Работа </a:t>
            </a:r>
            <a:r>
              <a:rPr lang="ru-RU" sz="48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детей</a:t>
            </a:r>
          </a:p>
          <a:p>
            <a:pPr algn="ctr" rtl="0"/>
            <a:r>
              <a:rPr lang="ru-RU" sz="48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В кругу семьи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Ирина\Desktop\труд фото\1272348220_incora86_al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323528" y="188640"/>
            <a:ext cx="788536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Трудовое воспитание в ДОУ- важное </a:t>
            </a:r>
          </a:p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средство всестороннего развития</a:t>
            </a:r>
          </a:p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 личности дошкольника посредством</a:t>
            </a:r>
          </a:p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ознакомления с трудом взрослых, </a:t>
            </a:r>
          </a:p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приобщения детей к доступной </a:t>
            </a:r>
          </a:p>
          <a:p>
            <a:r>
              <a:rPr lang="ru-RU" sz="3600" b="1" i="1" dirty="0">
                <a:solidFill>
                  <a:srgbClr val="003300"/>
                </a:solidFill>
                <a:latin typeface="Times New Roman" pitchFamily="18" charset="0"/>
                <a:cs typeface="Times New Roman" pitchFamily="18" charset="0"/>
              </a:rPr>
              <a:t>трудовой деятельности.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338" name="Picture 2" descr="C:\Users\user\Desktop\Трудовое воспитание средняя группа\в кругу семьи\IMG-20240213-WA00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536504" cy="604867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4339" name="Picture 3" descr="C:\Users\user\Desktop\Трудовое воспитание средняя группа\в кругу семьи\IMG-20240213-WA0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04664"/>
            <a:ext cx="4355976" cy="604867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362" name="Picture 2" descr="C:\Users\user\Desktop\Трудовое воспитание средняя группа\в кругу семьи\IMG-20240213-WA00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260648"/>
            <a:ext cx="4211961" cy="617991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5363" name="Picture 3" descr="C:\Users\user\Desktop\Трудовое воспитание средняя группа\в кругу семьи\IMG-20240213-WA00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572000" cy="609600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386" name="Picture 2" descr="C:\Users\user\Desktop\Трудовое воспитание средняя группа\в кругу семьи\IMG-20240213-WA0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548680"/>
            <a:ext cx="4355976" cy="5807967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6387" name="Picture 3" descr="C:\Users\user\Desktop\Трудовое воспитание средняя группа\в кругу семьи\IMG-20240213-WA00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48680"/>
            <a:ext cx="4553998" cy="583264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410" name="Picture 2" descr="C:\Users\user\Desktop\Трудовое воспитание средняя группа\в кругу семьи\IMG-20240213-WA00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76672"/>
            <a:ext cx="4644008" cy="597666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7411" name="Picture 3" descr="C:\Users\user\Desktop\Трудовое воспитание средняя группа\в кругу семьи\IMG-20240213-WA002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476672"/>
            <a:ext cx="4355976" cy="598229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434" name="Picture 2" descr="C:\Users\user\Desktop\Трудовое воспитание средняя группа\в кругу семьи\IMG-20240213-WA00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32656"/>
            <a:ext cx="4427984" cy="61206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8435" name="Picture 3" descr="C:\Users\user\Desktop\Трудовое воспитание средняя группа\в кругу семьи\IMG-20240213-WA00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332656"/>
            <a:ext cx="4355976" cy="5992441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 descr="C:\Users\user\Desktop\Трудовое воспитание средняя группа\в кругу семьи\IMG-20240213-WA00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4664"/>
            <a:ext cx="4716016" cy="604867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19459" name="Picture 3" descr="C:\Users\user\Desktop\Трудовое воспитание средняя группа\в кругу семьи\IMG-20240213-WA003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76672"/>
            <a:ext cx="4211960" cy="597215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482" name="Picture 2" descr="C:\Users\user\Desktop\Трудовое воспитание средняя группа\в кругу семьи\IMG-20240213-WA0036_edit_194941543711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357166"/>
            <a:ext cx="4211961" cy="566697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0483" name="Picture 3" descr="C:\Users\user\Desktop\Трудовое воспитание средняя группа\в кругу семьи\IMG-20240213-WA0037.jpg"/>
          <p:cNvPicPr>
            <a:picLocks noChangeAspect="1" noChangeArrowheads="1"/>
          </p:cNvPicPr>
          <p:nvPr/>
        </p:nvPicPr>
        <p:blipFill>
          <a:blip r:embed="rId4" cstate="print"/>
          <a:srcRect b="25816"/>
          <a:stretch>
            <a:fillRect/>
          </a:stretch>
        </p:blipFill>
        <p:spPr bwMode="auto">
          <a:xfrm>
            <a:off x="4357686" y="1142984"/>
            <a:ext cx="4695024" cy="545265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506" name="Picture 2" descr="C:\Users\user\Desktop\Трудовое воспитание средняя группа\в кругу семьи\IMG-20240213-WA00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572008" cy="4572008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1507" name="Picture 3" descr="C:\Users\user\Desktop\Трудовое воспитание средняя группа\в кругу семьи\IMG-20240213-WA0039_edit_194928815681732.jpg"/>
          <p:cNvPicPr>
            <a:picLocks noChangeAspect="1" noChangeArrowheads="1"/>
          </p:cNvPicPr>
          <p:nvPr/>
        </p:nvPicPr>
        <p:blipFill>
          <a:blip r:embed="rId4" cstate="print"/>
          <a:srcRect t="22136" b="19398"/>
          <a:stretch>
            <a:fillRect/>
          </a:stretch>
        </p:blipFill>
        <p:spPr bwMode="auto">
          <a:xfrm>
            <a:off x="4347255" y="2492896"/>
            <a:ext cx="4796745" cy="436510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Ирина\Desktop\труд фото\0c095fbb0f4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922413"/>
          </a:xfrm>
          <a:prstGeom prst="rect">
            <a:avLst/>
          </a:prstGeom>
          <a:noFill/>
        </p:spPr>
      </p:pic>
      <p:pic>
        <p:nvPicPr>
          <p:cNvPr id="3074" name="Picture 2" descr="C:\Users\user\Downloads\IMG-20240226-WA0139.jpg"/>
          <p:cNvPicPr>
            <a:picLocks noChangeAspect="1" noChangeArrowheads="1"/>
          </p:cNvPicPr>
          <p:nvPr/>
        </p:nvPicPr>
        <p:blipFill>
          <a:blip r:embed="rId3" cstate="print"/>
          <a:srcRect l="17818"/>
          <a:stretch>
            <a:fillRect/>
          </a:stretch>
        </p:blipFill>
        <p:spPr bwMode="auto">
          <a:xfrm>
            <a:off x="0" y="764704"/>
            <a:ext cx="4427984" cy="544522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3075" name="Picture 3" descr="C:\Users\user\Desktop\Трудовое воспитание средняя группа\в кругу семьи\IMG-20240213-WA00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692696"/>
            <a:ext cx="4283968" cy="5616624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30" name="Picture 2" descr="C:\Users\user\Desktop\Трудовое воспитание средняя группа\в кругу семьи\IMG-20240213-WA00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404664"/>
            <a:ext cx="4427984" cy="61206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2531" name="Picture 3" descr="C:\Users\user\Desktop\Трудовое воспитание средняя группа\в кругу семьи\IMG-20240213-WA00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04664"/>
            <a:ext cx="4427984" cy="6048672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Ирина\Desktop\труд фото\360fcbd415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Скругленный прямоугольник 4"/>
          <p:cNvSpPr/>
          <p:nvPr/>
        </p:nvSpPr>
        <p:spPr>
          <a:xfrm>
            <a:off x="2339752" y="188640"/>
            <a:ext cx="6624736" cy="1224136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Цель трудового воспитания дошкольника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635896" y="2060848"/>
            <a:ext cx="5256584" cy="309634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Формирование положительного отношения ребенка к труду</a:t>
            </a:r>
          </a:p>
        </p:txBody>
      </p:sp>
      <p:sp>
        <p:nvSpPr>
          <p:cNvPr id="8" name="Стрелка вниз 7"/>
          <p:cNvSpPr/>
          <p:nvPr/>
        </p:nvSpPr>
        <p:spPr>
          <a:xfrm>
            <a:off x="5940152" y="1484784"/>
            <a:ext cx="484632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slow">
    <p:strips dir="ru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3554" name="Picture 2" descr="C:\Users\user\Desktop\Трудовое воспитание средняя группа\в кругу семьи\IMG-20240213-WA00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32656"/>
            <a:ext cx="4355976" cy="61206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  <p:pic>
        <p:nvPicPr>
          <p:cNvPr id="23555" name="Picture 3" descr="C:\Users\user\Desktop\Трудовое воспитание средняя группа\в кругу семьи\IMG-20240213-WA00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572000" cy="6120680"/>
          </a:xfrm>
          <a:prstGeom prst="roundRect">
            <a:avLst/>
          </a:prstGeom>
          <a:noFill/>
          <a:ln w="57150">
            <a:solidFill>
              <a:srgbClr val="FFFF00"/>
            </a:solidFill>
          </a:ln>
        </p:spPr>
      </p:pic>
    </p:spTree>
  </p:cSld>
  <p:clrMapOvr>
    <a:masterClrMapping/>
  </p:clrMapOvr>
  <p:transition spd="slow">
    <p:strips dir="r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Picture 2" descr="C:\Users\Ирина\Desktop\труд фото\904dc173f25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sp>
        <p:nvSpPr>
          <p:cNvPr id="8194" name="WordArt 2"/>
          <p:cNvSpPr>
            <a:spLocks noChangeArrowheads="1" noChangeShapeType="1" noTextEdit="1"/>
          </p:cNvSpPr>
          <p:nvPr/>
        </p:nvSpPr>
        <p:spPr bwMode="auto">
          <a:xfrm>
            <a:off x="3275856" y="2996952"/>
            <a:ext cx="5184576" cy="1584176"/>
          </a:xfrm>
          <a:prstGeom prst="rect">
            <a:avLst/>
          </a:prstGeom>
        </p:spPr>
        <p:txBody>
          <a:bodyPr wrap="none" fromWordArt="1">
            <a:prstTxWarp prst="textChevronInverted">
              <a:avLst/>
            </a:prstTxWarp>
          </a:bodyPr>
          <a:lstStyle/>
          <a:p>
            <a:pPr algn="ctr" rtl="0"/>
            <a:r>
              <a:rPr lang="ru-RU" sz="3600" kern="10" spc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Arial Black"/>
              </a:rPr>
              <a:t>Спасибо за внимание!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2700"/>
            <a:ext cx="9143999" cy="687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Скругленный прямоугольник 2"/>
          <p:cNvSpPr/>
          <p:nvPr/>
        </p:nvSpPr>
        <p:spPr>
          <a:xfrm>
            <a:off x="611560" y="188640"/>
            <a:ext cx="7992888" cy="108012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трудового воспитания в ДОУ</a:t>
            </a: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483768" y="3861048"/>
            <a:ext cx="4320480" cy="122413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Ознакомление с трудом взрослых, воспитание уважения к  труженику и  результатам его труда, стремление оказывать посильную помощь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1484784"/>
            <a:ext cx="338437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Обучение трудовым умениям и навыкам, их дальнейшее совершенствование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27584" y="2636912"/>
            <a:ext cx="3218656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Воспитание интереса к труду, трудолюбия, ответственности, самостоятельности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923928" y="5229200"/>
            <a:ext cx="5040560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Формирование взаимоотношений и  приобретение социального опыта взаимодействия (воспитание общественно- направленных мотивов труда, умений </a:t>
            </a:r>
            <a:r>
              <a:rPr lang="ru-RU" dirty="0" err="1"/>
              <a:t>труиться</a:t>
            </a:r>
            <a:r>
              <a:rPr lang="ru-RU" dirty="0"/>
              <a:t> в коллективе и для коллектива)</a:t>
            </a: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3635896" y="1268760"/>
            <a:ext cx="936104" cy="5760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211960" y="1412776"/>
            <a:ext cx="720080" cy="122413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6444208" y="1412776"/>
            <a:ext cx="1152128" cy="36004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H="1">
            <a:off x="5004048" y="1412776"/>
            <a:ext cx="576064" cy="230425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Ирина\Desktop\труд фото\122045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15616" y="908720"/>
            <a:ext cx="7470576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Дайте детям радость труда.</a:t>
            </a:r>
          </a:p>
          <a:p>
            <a:r>
              <a:rPr lang="ru-RU" sz="4000" b="1" i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Эту радость ему несут успех, осознание своей умелости и значимости выполняемой работы, возможность доставлять радость другим.» 		      В.А.Сухомлинский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Ирина\Desktop\труд фото\1220457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Скругленный прямоугольник 5"/>
          <p:cNvSpPr/>
          <p:nvPr/>
        </p:nvSpPr>
        <p:spPr>
          <a:xfrm>
            <a:off x="1619672" y="1988840"/>
            <a:ext cx="5904656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Условия организации</a:t>
            </a:r>
          </a:p>
          <a:p>
            <a:pPr algn="ctr"/>
            <a:r>
              <a:rPr lang="ru-RU" sz="4000" b="1" i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труда детей</a:t>
            </a:r>
          </a:p>
        </p:txBody>
      </p:sp>
      <p:sp>
        <p:nvSpPr>
          <p:cNvPr id="7" name="Овал 6"/>
          <p:cNvSpPr/>
          <p:nvPr/>
        </p:nvSpPr>
        <p:spPr>
          <a:xfrm>
            <a:off x="0" y="5057800"/>
            <a:ext cx="3528392" cy="1800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Создание в группе трудовой атмосферы, постоянной занятости, стремление  к полезным делам</a:t>
            </a:r>
          </a:p>
        </p:txBody>
      </p:sp>
      <p:sp>
        <p:nvSpPr>
          <p:cNvPr id="8" name="Овал 7"/>
          <p:cNvSpPr/>
          <p:nvPr/>
        </p:nvSpPr>
        <p:spPr>
          <a:xfrm>
            <a:off x="5759624" y="404664"/>
            <a:ext cx="3384376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Систематическое включение каждого ребенка в труд на правах партнера</a:t>
            </a:r>
          </a:p>
        </p:txBody>
      </p:sp>
      <p:sp>
        <p:nvSpPr>
          <p:cNvPr id="10" name="Овал 9"/>
          <p:cNvSpPr/>
          <p:nvPr/>
        </p:nvSpPr>
        <p:spPr>
          <a:xfrm>
            <a:off x="5868463" y="5022012"/>
            <a:ext cx="3275537" cy="18359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Учет нагрузки, состояния здоровья , интересов, способностей ребенка</a:t>
            </a:r>
          </a:p>
        </p:txBody>
      </p:sp>
      <p:sp>
        <p:nvSpPr>
          <p:cNvPr id="11" name="Овал 10"/>
          <p:cNvSpPr/>
          <p:nvPr/>
        </p:nvSpPr>
        <p:spPr>
          <a:xfrm>
            <a:off x="1259632" y="3429000"/>
            <a:ext cx="3168352" cy="11521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Создание мотивации  трудовой деятельности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0" y="476672"/>
            <a:ext cx="3096344" cy="1584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Создание эмоционально-положительной обстановки в процессе труда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5004048" y="3429000"/>
            <a:ext cx="3096344" cy="12241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Демонстрация заинтересованности педагога </a:t>
            </a:r>
          </a:p>
        </p:txBody>
      </p:sp>
      <p:sp>
        <p:nvSpPr>
          <p:cNvPr id="14" name="Овал 13"/>
          <p:cNvSpPr/>
          <p:nvPr/>
        </p:nvSpPr>
        <p:spPr>
          <a:xfrm>
            <a:off x="3131840" y="188640"/>
            <a:ext cx="2642592" cy="9144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Подбор оборудования для труда</a:t>
            </a:r>
          </a:p>
        </p:txBody>
      </p:sp>
      <p:sp>
        <p:nvSpPr>
          <p:cNvPr id="15" name="Овал 14"/>
          <p:cNvSpPr/>
          <p:nvPr/>
        </p:nvSpPr>
        <p:spPr>
          <a:xfrm>
            <a:off x="3347864" y="4509120"/>
            <a:ext cx="2498576" cy="129614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Поощрения в процессе и по результатам труда </a:t>
            </a:r>
          </a:p>
        </p:txBody>
      </p:sp>
      <p:cxnSp>
        <p:nvCxnSpPr>
          <p:cNvPr id="37" name="Прямая со стрелкой 36"/>
          <p:cNvCxnSpPr/>
          <p:nvPr/>
        </p:nvCxnSpPr>
        <p:spPr>
          <a:xfrm>
            <a:off x="7452320" y="3356992"/>
            <a:ext cx="864096" cy="180020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flipH="1">
            <a:off x="899592" y="3356992"/>
            <a:ext cx="1008112" cy="237626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Прямая со стрелкой 45"/>
          <p:cNvCxnSpPr/>
          <p:nvPr/>
        </p:nvCxnSpPr>
        <p:spPr>
          <a:xfrm flipV="1">
            <a:off x="4572000" y="1124744"/>
            <a:ext cx="0" cy="7920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flipV="1">
            <a:off x="5652120" y="1628800"/>
            <a:ext cx="288032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 flipH="1" flipV="1">
            <a:off x="2987824" y="1628800"/>
            <a:ext cx="432048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/>
          <p:cNvCxnSpPr/>
          <p:nvPr/>
        </p:nvCxnSpPr>
        <p:spPr>
          <a:xfrm flipH="1">
            <a:off x="4067944" y="3429000"/>
            <a:ext cx="288032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5076056" y="3429000"/>
            <a:ext cx="216024" cy="21602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>
            <a:off x="4716016" y="3429000"/>
            <a:ext cx="0" cy="86409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strips dir="r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C:\Users\Ирина\Desktop\труд фото\360fcbd4155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563888" y="69269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4788024" y="1700808"/>
            <a:ext cx="2088232" cy="1778496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Виды труда</a:t>
            </a:r>
          </a:p>
        </p:txBody>
      </p:sp>
      <p:sp>
        <p:nvSpPr>
          <p:cNvPr id="9" name="Овал 8"/>
          <p:cNvSpPr/>
          <p:nvPr/>
        </p:nvSpPr>
        <p:spPr>
          <a:xfrm>
            <a:off x="4644008" y="0"/>
            <a:ext cx="2376264" cy="16288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Само-</a:t>
            </a:r>
          </a:p>
          <a:p>
            <a:pPr algn="ctr"/>
            <a:r>
              <a:rPr lang="ru-RU" dirty="0"/>
              <a:t>обслуживание</a:t>
            </a:r>
          </a:p>
        </p:txBody>
      </p:sp>
      <p:sp>
        <p:nvSpPr>
          <p:cNvPr id="10" name="Овал 9"/>
          <p:cNvSpPr/>
          <p:nvPr/>
        </p:nvSpPr>
        <p:spPr>
          <a:xfrm>
            <a:off x="6948264" y="1772816"/>
            <a:ext cx="2195736" cy="1490464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Хозяйственно-бытовой</a:t>
            </a:r>
          </a:p>
        </p:txBody>
      </p:sp>
      <p:sp>
        <p:nvSpPr>
          <p:cNvPr id="11" name="Овал 10"/>
          <p:cNvSpPr/>
          <p:nvPr/>
        </p:nvSpPr>
        <p:spPr>
          <a:xfrm>
            <a:off x="4788024" y="3573016"/>
            <a:ext cx="2232248" cy="180020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Труд в природе</a:t>
            </a:r>
          </a:p>
        </p:txBody>
      </p:sp>
      <p:sp>
        <p:nvSpPr>
          <p:cNvPr id="12" name="Овал 11"/>
          <p:cNvSpPr/>
          <p:nvPr/>
        </p:nvSpPr>
        <p:spPr>
          <a:xfrm>
            <a:off x="2555776" y="1772816"/>
            <a:ext cx="2210544" cy="1562472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Ручной  и художеств. труд</a:t>
            </a:r>
          </a:p>
        </p:txBody>
      </p:sp>
    </p:spTree>
  </p:cSld>
  <p:clrMapOvr>
    <a:masterClrMapping/>
  </p:clrMapOvr>
  <p:transition spd="slow">
    <p:strips dir="r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0" y="332656"/>
            <a:ext cx="864096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3200" b="1" i="1" u="sng" dirty="0">
                <a:latin typeface="Times New Roman" pitchFamily="18" charset="0"/>
                <a:cs typeface="Times New Roman" pitchFamily="18" charset="0"/>
              </a:rPr>
              <a:t>Самообслуживание</a:t>
            </a:r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-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 это труд ребенка, направленный на обслуживание самого себя (одевание, раздевание, прием пищи, уборка постели, игрушек,  подготовка рабочего места, санитарно-гигиенические </a:t>
            </a:r>
          </a:p>
          <a:p>
            <a:r>
              <a:rPr lang="ru-RU" sz="3200" b="1" i="1" dirty="0">
                <a:latin typeface="Times New Roman" pitchFamily="18" charset="0"/>
                <a:cs typeface="Times New Roman" pitchFamily="18" charset="0"/>
              </a:rPr>
              <a:t>процедуры и т.д.)</a:t>
            </a:r>
          </a:p>
        </p:txBody>
      </p:sp>
      <p:pic>
        <p:nvPicPr>
          <p:cNvPr id="2" name="Picture 2" descr="C:\Users\user\Desktop\Трудовое воспитание средняя группа\IMG-20240226-WA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3429000"/>
            <a:ext cx="4139952" cy="3212976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user\Desktop\Трудовое воспитание средняя группа\IMG-20240226-WA00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4043942" cy="2924944"/>
          </a:xfrm>
          <a:prstGeom prst="roundRect">
            <a:avLst/>
          </a:prstGeom>
          <a:ln w="57150">
            <a:solidFill>
              <a:srgbClr val="FFFF0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strips dir="ru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487</Words>
  <Application>Microsoft Office PowerPoint</Application>
  <PresentationFormat>Экран (4:3)</PresentationFormat>
  <Paragraphs>111</Paragraphs>
  <Slides>41</Slides>
  <Notes>3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Arial Black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Ирина</dc:creator>
  <cp:lastModifiedBy>Пользователь</cp:lastModifiedBy>
  <cp:revision>122</cp:revision>
  <dcterms:created xsi:type="dcterms:W3CDTF">2013-03-17T20:31:18Z</dcterms:created>
  <dcterms:modified xsi:type="dcterms:W3CDTF">2024-09-30T13:05:03Z</dcterms:modified>
</cp:coreProperties>
</file>