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58" r:id="rId5"/>
    <p:sldId id="259" r:id="rId6"/>
    <p:sldId id="269" r:id="rId7"/>
    <p:sldId id="260" r:id="rId8"/>
    <p:sldId id="262" r:id="rId9"/>
    <p:sldId id="266" r:id="rId10"/>
    <p:sldId id="261" r:id="rId11"/>
    <p:sldId id="263" r:id="rId12"/>
    <p:sldId id="264" r:id="rId13"/>
    <p:sldId id="265" r:id="rId14"/>
    <p:sldId id="267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94656"/>
  </p:normalViewPr>
  <p:slideViewPr>
    <p:cSldViewPr>
      <p:cViewPr varScale="1">
        <p:scale>
          <a:sx n="81" d="100"/>
          <a:sy n="81" d="100"/>
        </p:scale>
        <p:origin x="1277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2152A-9B6B-4671-9B02-605B1175165B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946A-0533-46B8-9664-F03092D55A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2152A-9B6B-4671-9B02-605B1175165B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946A-0533-46B8-9664-F03092D55A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2152A-9B6B-4671-9B02-605B1175165B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946A-0533-46B8-9664-F03092D55A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2152A-9B6B-4671-9B02-605B1175165B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946A-0533-46B8-9664-F03092D55A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2152A-9B6B-4671-9B02-605B1175165B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946A-0533-46B8-9664-F03092D55A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2152A-9B6B-4671-9B02-605B1175165B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946A-0533-46B8-9664-F03092D55A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2152A-9B6B-4671-9B02-605B1175165B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946A-0533-46B8-9664-F03092D55A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2152A-9B6B-4671-9B02-605B1175165B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946A-0533-46B8-9664-F03092D55A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2152A-9B6B-4671-9B02-605B1175165B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946A-0533-46B8-9664-F03092D55A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2152A-9B6B-4671-9B02-605B1175165B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946A-0533-46B8-9664-F03092D55A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2152A-9B6B-4671-9B02-605B1175165B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946A-0533-46B8-9664-F03092D55A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2152A-9B6B-4671-9B02-605B1175165B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6946A-0533-46B8-9664-F03092D55AA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B29D08-9E6D-4CCF-99E8-D00804D14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3766" y="-130324"/>
            <a:ext cx="9491531" cy="711864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340768"/>
            <a:ext cx="7488832" cy="1818497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Речевое развитие у детей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3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-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4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 лет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705EE5-3D27-4D08-BF9D-90EA31826D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6" r="-1377"/>
          <a:stretch/>
        </p:blipFill>
        <p:spPr>
          <a:xfrm>
            <a:off x="3354357" y="3147954"/>
            <a:ext cx="1944216" cy="205599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72EEDC-7B9F-42A2-B2E6-4945E93925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 r="1000" b="19551"/>
          <a:stretch/>
        </p:blipFill>
        <p:spPr>
          <a:xfrm>
            <a:off x="611560" y="3147954"/>
            <a:ext cx="2296331" cy="181849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DB80C5-5CBA-42DF-B9EC-E85087272B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8679" y="3083217"/>
            <a:ext cx="2913959" cy="218546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A23A2B8-E908-4C99-8D14-04BBFB41EED8}"/>
              </a:ext>
            </a:extLst>
          </p:cNvPr>
          <p:cNvSpPr/>
          <p:nvPr/>
        </p:nvSpPr>
        <p:spPr>
          <a:xfrm>
            <a:off x="3851920" y="5517232"/>
            <a:ext cx="48245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Выполнила: 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Гараева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 Э.Я. </a:t>
            </a:r>
            <a:endParaRPr lang="ru-RU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ABB29D-D7B1-43B3-87C2-06B36087D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44"/>
            <a:ext cx="9144000" cy="68443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836712"/>
            <a:ext cx="7355160" cy="576064"/>
          </a:xfrm>
        </p:spPr>
        <p:txBody>
          <a:bodyPr>
            <a:normAutofit fontScale="90000"/>
          </a:bodyPr>
          <a:lstStyle/>
          <a:p>
            <a:r>
              <a:rPr lang="ru-RU" sz="2700" b="1" u="sng" dirty="0">
                <a:solidFill>
                  <a:srgbClr val="C00000"/>
                </a:solidFill>
              </a:rPr>
              <a:t>Уважаемые родители, предлагаю Вам подборку игр и упражнений для</a:t>
            </a:r>
            <a:br>
              <a:rPr lang="ru-RU" sz="2700" b="1" u="sng" dirty="0">
                <a:solidFill>
                  <a:srgbClr val="C00000"/>
                </a:solidFill>
              </a:rPr>
            </a:br>
            <a:r>
              <a:rPr lang="ru-RU" sz="2700" b="1" u="sng" dirty="0">
                <a:solidFill>
                  <a:srgbClr val="C00000"/>
                </a:solidFill>
              </a:rPr>
              <a:t>стимуляции речи:</a:t>
            </a:r>
            <a:br>
              <a:rPr lang="ru-RU" sz="2000" dirty="0">
                <a:solidFill>
                  <a:srgbClr val="C00000"/>
                </a:solidFill>
              </a:rPr>
            </a:b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86912" y="1416759"/>
            <a:ext cx="8568952" cy="547260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b="1" u="sng" dirty="0">
                <a:solidFill>
                  <a:srgbClr val="C00000"/>
                </a:solidFill>
              </a:rPr>
              <a:t>Упражнения:</a:t>
            </a:r>
          </a:p>
          <a:p>
            <a:pPr>
              <a:buNone/>
            </a:pPr>
            <a:endParaRPr lang="ru-RU" sz="2000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2000" dirty="0">
                <a:solidFill>
                  <a:srgbClr val="C00000"/>
                </a:solidFill>
              </a:rPr>
              <a:t>«Часики - тик-так». Сделать улыбку, приоткрыть рот, затем кончиком</a:t>
            </a:r>
          </a:p>
          <a:p>
            <a:pPr>
              <a:buNone/>
            </a:pPr>
            <a:r>
              <a:rPr lang="ru-RU" sz="2000" dirty="0">
                <a:solidFill>
                  <a:srgbClr val="C00000"/>
                </a:solidFill>
              </a:rPr>
              <a:t>языка поочередно дотрагиваться до уголков рта.</a:t>
            </a:r>
          </a:p>
          <a:p>
            <a:pPr>
              <a:buNone/>
            </a:pPr>
            <a:endParaRPr lang="ru-RU" sz="2000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2000" dirty="0">
                <a:solidFill>
                  <a:srgbClr val="C00000"/>
                </a:solidFill>
              </a:rPr>
              <a:t>«Чистим зубки». Улыбнуться, приоткрыть рот, далее кончиком языка,</a:t>
            </a:r>
          </a:p>
          <a:p>
            <a:pPr>
              <a:buNone/>
            </a:pPr>
            <a:r>
              <a:rPr lang="ru-RU" sz="2000" dirty="0">
                <a:solidFill>
                  <a:srgbClr val="C00000"/>
                </a:solidFill>
              </a:rPr>
              <a:t>достаточно сильно его прижимая, чистим внутреннюю часть зубов</a:t>
            </a:r>
          </a:p>
          <a:p>
            <a:pPr>
              <a:buNone/>
            </a:pPr>
            <a:r>
              <a:rPr lang="ru-RU" sz="2000" dirty="0">
                <a:solidFill>
                  <a:srgbClr val="C00000"/>
                </a:solidFill>
              </a:rPr>
              <a:t>нижнего ряда (7-10 раз). Это же упражнение повторить с зубами</a:t>
            </a:r>
          </a:p>
          <a:p>
            <a:pPr>
              <a:buNone/>
            </a:pPr>
            <a:r>
              <a:rPr lang="ru-RU" sz="2000" dirty="0">
                <a:solidFill>
                  <a:srgbClr val="C00000"/>
                </a:solidFill>
              </a:rPr>
              <a:t>верхнего ряда (7-10 раз)</a:t>
            </a:r>
          </a:p>
          <a:p>
            <a:pPr>
              <a:buNone/>
            </a:pPr>
            <a:endParaRPr lang="ru-RU" sz="2000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2000" dirty="0">
                <a:solidFill>
                  <a:srgbClr val="C00000"/>
                </a:solidFill>
              </a:rPr>
              <a:t> «Птенцы». Широко открывать и закрывать рот.</a:t>
            </a:r>
          </a:p>
          <a:p>
            <a:pPr>
              <a:buNone/>
            </a:pPr>
            <a:endParaRPr lang="ru-RU" sz="2000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2000" dirty="0">
                <a:solidFill>
                  <a:srgbClr val="C00000"/>
                </a:solidFill>
              </a:rPr>
              <a:t>«Шарик».Надуть щёки, сдуть щёки.</a:t>
            </a:r>
          </a:p>
          <a:p>
            <a:pPr>
              <a:buNone/>
            </a:pPr>
            <a:endParaRPr lang="ru-RU" sz="2000" dirty="0"/>
          </a:p>
          <a:p>
            <a:pPr>
              <a:buNone/>
            </a:pPr>
            <a:endParaRPr lang="ru-RU" sz="2000" dirty="0"/>
          </a:p>
          <a:p>
            <a:pPr>
              <a:buNone/>
            </a:pPr>
            <a:endParaRPr lang="ru-RU" sz="2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AB834B-D192-46E7-8B6D-B66CD1FD6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44"/>
            <a:ext cx="9144000" cy="6844311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712266"/>
            <a:ext cx="8219256" cy="543346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u="sng" dirty="0">
                <a:solidFill>
                  <a:srgbClr val="C00000"/>
                </a:solidFill>
              </a:rPr>
              <a:t>Упражнения:</a:t>
            </a:r>
          </a:p>
          <a:p>
            <a:pPr>
              <a:buNone/>
            </a:pPr>
            <a:endParaRPr lang="ru-RU" sz="2000" dirty="0">
              <a:solidFill>
                <a:srgbClr val="C00000"/>
              </a:solidFill>
            </a:endParaRPr>
          </a:p>
          <a:p>
            <a:pPr marL="914400" indent="-914400">
              <a:buNone/>
            </a:pPr>
            <a:r>
              <a:rPr lang="ru-RU" sz="2000" dirty="0">
                <a:solidFill>
                  <a:srgbClr val="C00000"/>
                </a:solidFill>
              </a:rPr>
              <a:t> «Улыбка». Сильно растянуть губы в улыбке, но зубы при этом не</a:t>
            </a:r>
          </a:p>
          <a:p>
            <a:pPr>
              <a:buNone/>
            </a:pPr>
            <a:r>
              <a:rPr lang="ru-RU" sz="2000" dirty="0">
                <a:solidFill>
                  <a:srgbClr val="C00000"/>
                </a:solidFill>
              </a:rPr>
              <a:t>должны быть видны. Удержать улыбку 30 секунд.</a:t>
            </a:r>
          </a:p>
          <a:p>
            <a:pPr>
              <a:buNone/>
            </a:pPr>
            <a:endParaRPr lang="ru-RU" sz="2000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2000" dirty="0">
                <a:solidFill>
                  <a:srgbClr val="C00000"/>
                </a:solidFill>
              </a:rPr>
              <a:t>«Заборчик». Сильно улыбнуться, чтобы были видны зубки, удержать</a:t>
            </a:r>
          </a:p>
          <a:p>
            <a:pPr>
              <a:buNone/>
            </a:pPr>
            <a:r>
              <a:rPr lang="ru-RU" sz="2000" dirty="0">
                <a:solidFill>
                  <a:srgbClr val="C00000"/>
                </a:solidFill>
              </a:rPr>
              <a:t>улыбку.</a:t>
            </a:r>
          </a:p>
          <a:p>
            <a:pPr>
              <a:buNone/>
            </a:pPr>
            <a:endParaRPr lang="ru-RU" sz="2000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2000" dirty="0">
                <a:solidFill>
                  <a:srgbClr val="C00000"/>
                </a:solidFill>
              </a:rPr>
              <a:t> «Трубочка». Открыть ротик, высунуть язычок и постараться загнуть</a:t>
            </a:r>
          </a:p>
          <a:p>
            <a:pPr>
              <a:buNone/>
            </a:pPr>
            <a:r>
              <a:rPr lang="ru-RU" sz="2000" dirty="0">
                <a:solidFill>
                  <a:srgbClr val="C00000"/>
                </a:solidFill>
              </a:rPr>
              <a:t>его боковые края вверх в виде трубочки, удержать его в таком</a:t>
            </a:r>
          </a:p>
          <a:p>
            <a:pPr>
              <a:buNone/>
            </a:pPr>
            <a:r>
              <a:rPr lang="ru-RU" sz="2000" dirty="0">
                <a:solidFill>
                  <a:srgbClr val="C00000"/>
                </a:solidFill>
              </a:rPr>
              <a:t>положении 30 секунд.</a:t>
            </a:r>
          </a:p>
          <a:p>
            <a:pPr>
              <a:buNone/>
            </a:pPr>
            <a:endParaRPr lang="ru-RU" sz="2000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2000" dirty="0">
                <a:solidFill>
                  <a:srgbClr val="C00000"/>
                </a:solidFill>
              </a:rPr>
              <a:t>«Бублик».Зубы сомкнуть. Губы округлить и чуть вытянуть вперед так,</a:t>
            </a:r>
          </a:p>
          <a:p>
            <a:pPr>
              <a:buNone/>
            </a:pPr>
            <a:r>
              <a:rPr lang="ru-RU" sz="2000" dirty="0">
                <a:solidFill>
                  <a:srgbClr val="C00000"/>
                </a:solidFill>
              </a:rPr>
              <a:t>чтобы верхние и нижние резцы были видны. Удерживать.</a:t>
            </a:r>
          </a:p>
          <a:p>
            <a:pPr>
              <a:buNone/>
            </a:pPr>
            <a:endParaRPr lang="ru-RU" sz="2000" dirty="0"/>
          </a:p>
          <a:p>
            <a:endParaRPr lang="ru-RU" sz="2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6C7CF7-49FB-4CFF-8CBF-F58BF4885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44"/>
            <a:ext cx="9144000" cy="68443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b="1" u="sng" dirty="0">
                <a:solidFill>
                  <a:srgbClr val="C00000"/>
                </a:solidFill>
              </a:rPr>
            </a:br>
            <a:r>
              <a:rPr lang="ru-RU" b="1" u="sng" dirty="0">
                <a:solidFill>
                  <a:srgbClr val="C00000"/>
                </a:solidFill>
              </a:rPr>
              <a:t>Игры: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7524" y="1196752"/>
            <a:ext cx="8568952" cy="4781128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3100" u="sng" dirty="0">
                <a:solidFill>
                  <a:srgbClr val="C00000"/>
                </a:solidFill>
              </a:rPr>
              <a:t>       «</a:t>
            </a:r>
            <a:r>
              <a:rPr lang="ru-RU" sz="2600" u="sng" dirty="0">
                <a:solidFill>
                  <a:srgbClr val="C00000"/>
                </a:solidFill>
              </a:rPr>
              <a:t>Назови одним словом»</a:t>
            </a:r>
          </a:p>
          <a:p>
            <a:pPr>
              <a:buNone/>
            </a:pPr>
            <a:endParaRPr lang="ru-RU" sz="3000" dirty="0">
              <a:solidFill>
                <a:srgbClr val="C00000"/>
              </a:solidFill>
            </a:endParaRPr>
          </a:p>
          <a:p>
            <a:pPr algn="ctr">
              <a:buNone/>
            </a:pPr>
            <a:r>
              <a:rPr lang="ru-RU" sz="2600" u="sng" dirty="0">
                <a:solidFill>
                  <a:srgbClr val="C00000"/>
                </a:solidFill>
              </a:rPr>
              <a:t>Надо назвать одним словом серию картинок.</a:t>
            </a:r>
          </a:p>
          <a:p>
            <a:pPr algn="ctr">
              <a:buNone/>
            </a:pPr>
            <a:r>
              <a:rPr lang="ru-RU" sz="2600" dirty="0">
                <a:solidFill>
                  <a:srgbClr val="C00000"/>
                </a:solidFill>
              </a:rPr>
              <a:t>Например, яблоко, груша, мандарин, дыня – это фрукты.</a:t>
            </a:r>
          </a:p>
          <a:p>
            <a:pPr algn="ctr">
              <a:buNone/>
            </a:pPr>
            <a:r>
              <a:rPr lang="ru-RU" sz="2600" dirty="0">
                <a:solidFill>
                  <a:srgbClr val="C00000"/>
                </a:solidFill>
              </a:rPr>
              <a:t>Помидор, огурец, картофель, свекла – это...</a:t>
            </a:r>
          </a:p>
          <a:p>
            <a:pPr algn="ctr">
              <a:buNone/>
            </a:pPr>
            <a:r>
              <a:rPr lang="ru-RU" sz="2600" dirty="0">
                <a:solidFill>
                  <a:srgbClr val="C00000"/>
                </a:solidFill>
              </a:rPr>
              <a:t>Сапоги, сандалии, ботинки, тапки – это…</a:t>
            </a:r>
          </a:p>
          <a:p>
            <a:pPr algn="ctr">
              <a:buNone/>
            </a:pPr>
            <a:r>
              <a:rPr lang="ru-RU" sz="2600" u="sng" dirty="0">
                <a:solidFill>
                  <a:srgbClr val="C00000"/>
                </a:solidFill>
              </a:rPr>
              <a:t>После воспроизведения обобщающего слова предлагается назвать и другие</a:t>
            </a:r>
          </a:p>
          <a:p>
            <a:pPr algn="ctr">
              <a:buNone/>
            </a:pPr>
            <a:r>
              <a:rPr lang="ru-RU" sz="2600" u="sng" dirty="0">
                <a:solidFill>
                  <a:srgbClr val="C00000"/>
                </a:solidFill>
              </a:rPr>
              <a:t>предметы, которые относятся к той же тематической группе,</a:t>
            </a:r>
          </a:p>
          <a:p>
            <a:pPr algn="ctr">
              <a:buNone/>
            </a:pPr>
            <a:r>
              <a:rPr lang="ru-RU" sz="2600" dirty="0">
                <a:solidFill>
                  <a:srgbClr val="C00000"/>
                </a:solidFill>
              </a:rPr>
              <a:t>например, банан, апельсин.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7866F7-D0CA-4778-9285-C0930FC42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44"/>
            <a:ext cx="9144000" cy="6844311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854" y="1886005"/>
            <a:ext cx="8496944" cy="4525963"/>
          </a:xfrm>
        </p:spPr>
        <p:txBody>
          <a:bodyPr/>
          <a:lstStyle/>
          <a:p>
            <a:pPr>
              <a:buNone/>
            </a:pPr>
            <a:r>
              <a:rPr lang="ru-RU" sz="2400" u="sng" dirty="0">
                <a:solidFill>
                  <a:srgbClr val="C00000"/>
                </a:solidFill>
              </a:rPr>
              <a:t>   «Назови лишнее слово»</a:t>
            </a:r>
          </a:p>
          <a:p>
            <a:pPr>
              <a:buNone/>
            </a:pPr>
            <a:endParaRPr lang="ru-RU" sz="2400" dirty="0">
              <a:solidFill>
                <a:srgbClr val="C00000"/>
              </a:solidFill>
            </a:endParaRPr>
          </a:p>
          <a:p>
            <a:pPr algn="ctr">
              <a:buNone/>
            </a:pPr>
            <a:r>
              <a:rPr lang="ru-RU" sz="2400" u="sng" dirty="0">
                <a:solidFill>
                  <a:srgbClr val="C00000"/>
                </a:solidFill>
              </a:rPr>
              <a:t>Взрослый называет слова и предлагает ребенку назвать «лишнее» слово, а затем объяснить, почему это слово «лишнее».</a:t>
            </a:r>
          </a:p>
          <a:p>
            <a:pPr algn="ctr">
              <a:buNone/>
            </a:pPr>
            <a:endParaRPr lang="ru-RU" sz="2400" u="sng" dirty="0">
              <a:solidFill>
                <a:srgbClr val="C00000"/>
              </a:solidFill>
            </a:endParaRPr>
          </a:p>
          <a:p>
            <a:pPr algn="ctr">
              <a:buNone/>
            </a:pPr>
            <a:r>
              <a:rPr lang="ru-RU" sz="2400" dirty="0">
                <a:solidFill>
                  <a:srgbClr val="C00000"/>
                </a:solidFill>
              </a:rPr>
              <a:t>Сапоги, ботинки, банан, туфли.</a:t>
            </a:r>
          </a:p>
          <a:p>
            <a:pPr algn="ctr">
              <a:buNone/>
            </a:pPr>
            <a:r>
              <a:rPr lang="ru-RU" sz="2400" dirty="0">
                <a:solidFill>
                  <a:srgbClr val="C00000"/>
                </a:solidFill>
              </a:rPr>
              <a:t>Кастрюля, сковорода, яблоко, миска.</a:t>
            </a:r>
          </a:p>
          <a:p>
            <a:pPr algn="ctr">
              <a:buNone/>
            </a:pPr>
            <a:r>
              <a:rPr lang="ru-RU" sz="2400" dirty="0">
                <a:solidFill>
                  <a:srgbClr val="C00000"/>
                </a:solidFill>
              </a:rPr>
              <a:t>Яблоко, огурец, груша, апельсин.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143000"/>
          </a:xfrm>
        </p:spPr>
        <p:txBody>
          <a:bodyPr/>
          <a:lstStyle/>
          <a:p>
            <a:r>
              <a:rPr lang="ru-RU" b="1" u="sng" dirty="0">
                <a:solidFill>
                  <a:srgbClr val="C00000"/>
                </a:solidFill>
              </a:rPr>
              <a:t>Игры: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192548-7B3A-4759-9AA1-4EEE0C91A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744853"/>
            <a:ext cx="2592288" cy="2052462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999B9D4-5342-4FB3-A2CF-FC2EE042C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44"/>
            <a:ext cx="9144000" cy="6844311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657455"/>
            <a:ext cx="5184576" cy="24768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C00000"/>
                </a:solidFill>
              </a:rPr>
              <a:t>«Придумай слово»</a:t>
            </a:r>
            <a:endParaRPr lang="ru-RU" sz="20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sz="2000" dirty="0">
                <a:solidFill>
                  <a:srgbClr val="C00000"/>
                </a:solidFill>
              </a:rPr>
              <a:t>Давай придумаем тёплые слова (батарея, чай, солнце)</a:t>
            </a:r>
          </a:p>
          <a:p>
            <a:pPr marL="0" indent="0" algn="ctr">
              <a:buNone/>
            </a:pPr>
            <a:r>
              <a:rPr lang="ru-RU" sz="2000" dirty="0">
                <a:solidFill>
                  <a:srgbClr val="C00000"/>
                </a:solidFill>
              </a:rPr>
              <a:t>-холодные слова( </a:t>
            </a:r>
            <a:r>
              <a:rPr lang="ru-RU" sz="2000" dirty="0" err="1">
                <a:solidFill>
                  <a:srgbClr val="C00000"/>
                </a:solidFill>
              </a:rPr>
              <a:t>снег,мороз</a:t>
            </a:r>
            <a:r>
              <a:rPr lang="ru-RU" sz="2000" dirty="0">
                <a:solidFill>
                  <a:srgbClr val="C00000"/>
                </a:solidFill>
              </a:rPr>
              <a:t>, лёд, ветер)</a:t>
            </a:r>
          </a:p>
          <a:p>
            <a:pPr marL="0" indent="0" algn="ctr">
              <a:buNone/>
            </a:pPr>
            <a:r>
              <a:rPr lang="ru-RU" sz="2000" dirty="0">
                <a:solidFill>
                  <a:srgbClr val="C00000"/>
                </a:solidFill>
              </a:rPr>
              <a:t>-круглые слова (шар, мяч, часы, луна.)</a:t>
            </a:r>
          </a:p>
          <a:p>
            <a:pPr marL="0" indent="0" algn="ctr">
              <a:buNone/>
            </a:pPr>
            <a:r>
              <a:rPr lang="ru-RU" sz="2000" dirty="0">
                <a:solidFill>
                  <a:srgbClr val="C00000"/>
                </a:solidFill>
              </a:rPr>
              <a:t>-колючие слова(укол, ёж, комар) и т.д.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BCB536-F2D1-B741-91B5-A50F402CFFC7}"/>
              </a:ext>
            </a:extLst>
          </p:cNvPr>
          <p:cNvSpPr txBox="1"/>
          <p:nvPr/>
        </p:nvSpPr>
        <p:spPr>
          <a:xfrm>
            <a:off x="1259632" y="4044665"/>
            <a:ext cx="52813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«Разные вопросы»</a:t>
            </a:r>
            <a:endParaRPr lang="ru-RU" sz="2000" dirty="0">
              <a:solidFill>
                <a:srgbClr val="C00000"/>
              </a:solidFill>
            </a:endParaRPr>
          </a:p>
          <a:p>
            <a:pPr algn="ctr"/>
            <a:r>
              <a:rPr lang="ru-RU" sz="2000" dirty="0">
                <a:solidFill>
                  <a:srgbClr val="C00000"/>
                </a:solidFill>
              </a:rPr>
              <a:t>Сидя на полу, перекатывая мяч друг другу . задаём вопросы:</a:t>
            </a:r>
          </a:p>
          <a:p>
            <a:pPr algn="ctr"/>
            <a:r>
              <a:rPr lang="ru-RU" sz="2000" dirty="0">
                <a:solidFill>
                  <a:srgbClr val="C00000"/>
                </a:solidFill>
              </a:rPr>
              <a:t>-Где растут листья? (на ветке)</a:t>
            </a:r>
          </a:p>
          <a:p>
            <a:pPr algn="ctr"/>
            <a:r>
              <a:rPr lang="ru-RU" sz="2000" dirty="0">
                <a:solidFill>
                  <a:srgbClr val="C00000"/>
                </a:solidFill>
              </a:rPr>
              <a:t>-Где растут ветки? (на дереве)</a:t>
            </a:r>
          </a:p>
          <a:p>
            <a:pPr algn="ctr"/>
            <a:r>
              <a:rPr lang="ru-RU" sz="2000" dirty="0">
                <a:solidFill>
                  <a:srgbClr val="C00000"/>
                </a:solidFill>
              </a:rPr>
              <a:t>-Где растут деревья? ( в лесу, у дома и т.д.)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BD3FAB-DD5C-CE41-92AD-D62171ACAA9A}"/>
              </a:ext>
            </a:extLst>
          </p:cNvPr>
          <p:cNvSpPr txBox="1"/>
          <p:nvPr/>
        </p:nvSpPr>
        <p:spPr>
          <a:xfrm>
            <a:off x="4572000" y="2717019"/>
            <a:ext cx="36724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 «</a:t>
            </a:r>
            <a:r>
              <a:rPr lang="ru-RU" sz="2000" b="1" dirty="0">
                <a:solidFill>
                  <a:srgbClr val="C00000"/>
                </a:solidFill>
              </a:rPr>
              <a:t>Доскажи словечко»</a:t>
            </a:r>
            <a:endParaRPr lang="ru-RU" sz="2000" dirty="0">
              <a:solidFill>
                <a:srgbClr val="C00000"/>
              </a:solidFill>
            </a:endParaRPr>
          </a:p>
          <a:p>
            <a:pPr algn="ctr"/>
            <a:r>
              <a:rPr lang="ru-RU" sz="2000" dirty="0">
                <a:solidFill>
                  <a:srgbClr val="C00000"/>
                </a:solidFill>
              </a:rPr>
              <a:t>Говорите первый слог- ребёнок говорит окончание.(</a:t>
            </a:r>
            <a:r>
              <a:rPr lang="ru-RU" sz="2000" dirty="0" err="1">
                <a:solidFill>
                  <a:srgbClr val="C00000"/>
                </a:solidFill>
              </a:rPr>
              <a:t>лу</a:t>
            </a:r>
            <a:r>
              <a:rPr lang="ru-RU" sz="2000" dirty="0">
                <a:solidFill>
                  <a:srgbClr val="C00000"/>
                </a:solidFill>
              </a:rPr>
              <a:t>-на, </a:t>
            </a:r>
            <a:r>
              <a:rPr lang="ru-RU" sz="2000" dirty="0" err="1">
                <a:solidFill>
                  <a:srgbClr val="C00000"/>
                </a:solidFill>
              </a:rPr>
              <a:t>лу-жа</a:t>
            </a:r>
            <a:r>
              <a:rPr lang="ru-RU" sz="2000" dirty="0">
                <a:solidFill>
                  <a:srgbClr val="C00000"/>
                </a:solidFill>
              </a:rPr>
              <a:t>, </a:t>
            </a:r>
            <a:r>
              <a:rPr lang="ru-RU" sz="2000" dirty="0" err="1">
                <a:solidFill>
                  <a:srgbClr val="C00000"/>
                </a:solidFill>
              </a:rPr>
              <a:t>Ма-ша</a:t>
            </a:r>
            <a:r>
              <a:rPr lang="ru-RU" sz="2000" dirty="0">
                <a:solidFill>
                  <a:srgbClr val="C00000"/>
                </a:solidFill>
              </a:rPr>
              <a:t>- </a:t>
            </a:r>
            <a:r>
              <a:rPr lang="ru-RU" sz="2000" dirty="0" err="1">
                <a:solidFill>
                  <a:srgbClr val="C00000"/>
                </a:solidFill>
              </a:rPr>
              <a:t>ма-ма</a:t>
            </a:r>
            <a:r>
              <a:rPr lang="ru-RU" sz="2000" dirty="0">
                <a:solidFill>
                  <a:srgbClr val="C00000"/>
                </a:solidFill>
              </a:rPr>
              <a:t>. </a:t>
            </a:r>
            <a:r>
              <a:rPr lang="ru-RU" sz="2000" dirty="0" err="1">
                <a:solidFill>
                  <a:srgbClr val="C00000"/>
                </a:solidFill>
              </a:rPr>
              <a:t>Ма-рина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</a:p>
        </p:txBody>
      </p:sp>
      <p:cxnSp>
        <p:nvCxnSpPr>
          <p:cNvPr id="8" name="Скругленная соединительная линия 7">
            <a:extLst>
              <a:ext uri="{FF2B5EF4-FFF2-40B4-BE49-F238E27FC236}">
                <a16:creationId xmlns:a16="http://schemas.microsoft.com/office/drawing/2014/main" id="{0D14C96A-7625-0249-BC1E-1F1D6D01EA52}"/>
              </a:ext>
            </a:extLst>
          </p:cNvPr>
          <p:cNvCxnSpPr/>
          <p:nvPr/>
        </p:nvCxnSpPr>
        <p:spPr>
          <a:xfrm>
            <a:off x="1979712" y="2708920"/>
            <a:ext cx="2376264" cy="36004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Скругленная соединительная линия 9">
            <a:extLst>
              <a:ext uri="{FF2B5EF4-FFF2-40B4-BE49-F238E27FC236}">
                <a16:creationId xmlns:a16="http://schemas.microsoft.com/office/drawing/2014/main" id="{EC986868-C558-C34E-B54E-696E0498E9EA}"/>
              </a:ext>
            </a:extLst>
          </p:cNvPr>
          <p:cNvCxnSpPr/>
          <p:nvPr/>
        </p:nvCxnSpPr>
        <p:spPr>
          <a:xfrm>
            <a:off x="5959122" y="3789040"/>
            <a:ext cx="917134" cy="730312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FE9462-BC73-4015-BFC7-F46AD65A0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4" y="12193"/>
            <a:ext cx="9144000" cy="684580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0A94F7-B949-864A-A360-1F43F85E7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595" y="1988840"/>
            <a:ext cx="7707197" cy="1143000"/>
          </a:xfrm>
        </p:spPr>
        <p:txBody>
          <a:bodyPr>
            <a:normAutofit/>
          </a:bodyPr>
          <a:lstStyle/>
          <a:p>
            <a:r>
              <a:rPr lang="ru-RU" sz="5400" dirty="0">
                <a:solidFill>
                  <a:srgbClr val="C00000"/>
                </a:solidFill>
              </a:rPr>
              <a:t>Спасибо за внимание!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9DF88C-872A-46AD-AC09-5F1261483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2046165" y="3356992"/>
            <a:ext cx="5076056" cy="235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8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331134-2178-4807-B08F-464AAE8CD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6E7DB5-E656-1F45-BDC5-380FD1EA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A078384-EA0E-1B4B-944E-AFEE5EFA4D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35596" y="620688"/>
            <a:ext cx="7272808" cy="5454606"/>
          </a:xfrm>
        </p:spPr>
      </p:pic>
    </p:spTree>
    <p:extLst>
      <p:ext uri="{BB962C8B-B14F-4D97-AF65-F5344CB8AC3E}">
        <p14:creationId xmlns:p14="http://schemas.microsoft.com/office/powerpoint/2010/main" val="936111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7AF56B-BEEE-4720-B1EA-60D5AC9E7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64" y="-20823"/>
            <a:ext cx="9142043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3217" y="548680"/>
            <a:ext cx="8424936" cy="50300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u="sng" dirty="0">
                <a:solidFill>
                  <a:srgbClr val="C00000"/>
                </a:solidFill>
              </a:rPr>
              <a:t>Цель</a:t>
            </a:r>
          </a:p>
          <a:p>
            <a:pPr marL="0" indent="0" algn="ctr">
              <a:buNone/>
            </a:pPr>
            <a:endParaRPr lang="ru-RU" sz="2400" b="1" dirty="0"/>
          </a:p>
          <a:p>
            <a:pPr marL="0" indent="0" algn="ctr">
              <a:buNone/>
            </a:pPr>
            <a:endParaRPr lang="ru-RU" sz="2400" dirty="0"/>
          </a:p>
          <a:p>
            <a:pPr marL="0" indent="0" algn="ctr">
              <a:buNone/>
            </a:pPr>
            <a:endParaRPr lang="ru-RU" sz="2400" dirty="0"/>
          </a:p>
          <a:p>
            <a:endParaRPr lang="ru-RU" sz="2400" dirty="0"/>
          </a:p>
          <a:p>
            <a:pPr marL="0" indent="0" algn="ctr">
              <a:buNone/>
            </a:pPr>
            <a:r>
              <a:rPr lang="ru-RU" sz="2400" dirty="0">
                <a:solidFill>
                  <a:srgbClr val="C00000"/>
                </a:solidFill>
              </a:rPr>
              <a:t>Познакомить родителей с характерными особенностями развития речи детей </a:t>
            </a:r>
            <a:r>
              <a:rPr lang="en-US" sz="2400" dirty="0">
                <a:solidFill>
                  <a:srgbClr val="C00000"/>
                </a:solidFill>
              </a:rPr>
              <a:t>3</a:t>
            </a:r>
            <a:r>
              <a:rPr lang="ru-RU" sz="2400" dirty="0">
                <a:solidFill>
                  <a:srgbClr val="C00000"/>
                </a:solidFill>
              </a:rPr>
              <a:t> – </a:t>
            </a:r>
            <a:r>
              <a:rPr lang="en-US" sz="2400" dirty="0">
                <a:solidFill>
                  <a:srgbClr val="C00000"/>
                </a:solidFill>
              </a:rPr>
              <a:t>4</a:t>
            </a:r>
            <a:r>
              <a:rPr lang="ru-RU" sz="2400" dirty="0">
                <a:solidFill>
                  <a:srgbClr val="C00000"/>
                </a:solidFill>
              </a:rPr>
              <a:t> лет; нормами речевого развития детей данной возрастной группы; отклонениями в речевом развитии; методами развития речевых навыков; речевыми играми для детей данной возрастной категории</a:t>
            </a:r>
          </a:p>
        </p:txBody>
      </p:sp>
      <p:sp>
        <p:nvSpPr>
          <p:cNvPr id="4" name="Стрелка вниз 3">
            <a:extLst>
              <a:ext uri="{FF2B5EF4-FFF2-40B4-BE49-F238E27FC236}">
                <a16:creationId xmlns:a16="http://schemas.microsoft.com/office/drawing/2014/main" id="{7098CB1D-E846-E74E-9B64-283EE3672517}"/>
              </a:ext>
            </a:extLst>
          </p:cNvPr>
          <p:cNvSpPr/>
          <p:nvPr/>
        </p:nvSpPr>
        <p:spPr>
          <a:xfrm>
            <a:off x="4359859" y="1279301"/>
            <a:ext cx="411652" cy="1224136"/>
          </a:xfrm>
          <a:prstGeom prst="downArrow">
            <a:avLst>
              <a:gd name="adj1" fmla="val 51314"/>
              <a:gd name="adj2" fmla="val 50000"/>
            </a:avLst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reflection blurRad="6350" stA="60000" endA="900" endPos="58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AB066C-29D1-4127-8AA3-F6EF2B3C4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166018"/>
            <a:ext cx="8496944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u="sng" dirty="0">
                <a:solidFill>
                  <a:srgbClr val="C00000"/>
                </a:solidFill>
              </a:rPr>
              <a:t>Речевое развитие</a:t>
            </a:r>
            <a:endParaRPr lang="ru-RU" sz="2600" dirty="0"/>
          </a:p>
          <a:p>
            <a:pPr marL="0" indent="0" algn="ctr">
              <a:buNone/>
            </a:pPr>
            <a:r>
              <a:rPr lang="ru-RU" sz="2600" dirty="0">
                <a:solidFill>
                  <a:srgbClr val="C00000"/>
                </a:solidFill>
              </a:rPr>
              <a:t>Одна из важнейших задач дошкольного воспитания. Поскольку развивая детскую речь, мы расширяем не только речевые возможности ребенка, но и непосредственно влияем его интеллектуальные способности, внимание, память, кругозор и другие аспекты жизнедеятельности</a:t>
            </a:r>
          </a:p>
          <a:p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9C007FC-4579-4EF7-A365-95668777C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4443828"/>
            <a:ext cx="1548792" cy="164066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425D67-8E91-4188-8C97-A30948EA72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66" t="22500" r="-2" b="15538"/>
          <a:stretch/>
        </p:blipFill>
        <p:spPr>
          <a:xfrm>
            <a:off x="5220072" y="4402800"/>
            <a:ext cx="2016224" cy="178468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6C402A-9204-4245-B864-9BB2B6C6F2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624" y="4108872"/>
            <a:ext cx="1246882" cy="2025392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E71073-F48B-934F-8D76-D13589DA2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93" y="-1487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1580" y="677754"/>
            <a:ext cx="7560840" cy="922114"/>
          </a:xfrm>
        </p:spPr>
        <p:txBody>
          <a:bodyPr>
            <a:noAutofit/>
          </a:bodyPr>
          <a:lstStyle/>
          <a:p>
            <a:r>
              <a:rPr lang="ru-RU" sz="2800" b="1" i="1" u="sng" dirty="0">
                <a:solidFill>
                  <a:srgbClr val="C00000"/>
                </a:solidFill>
              </a:rPr>
              <a:t>Характерные особенности развития речи детей </a:t>
            </a:r>
            <a:r>
              <a:rPr lang="en-US" sz="2800" b="1" i="1" u="sng" dirty="0">
                <a:solidFill>
                  <a:srgbClr val="C00000"/>
                </a:solidFill>
              </a:rPr>
              <a:t>3</a:t>
            </a:r>
            <a:r>
              <a:rPr lang="ru-RU" sz="2800" b="1" i="1" u="sng" dirty="0">
                <a:solidFill>
                  <a:srgbClr val="C00000"/>
                </a:solidFill>
              </a:rPr>
              <a:t> – </a:t>
            </a:r>
            <a:r>
              <a:rPr lang="en-US" sz="2800" b="1" i="1" u="sng" dirty="0">
                <a:solidFill>
                  <a:srgbClr val="C00000"/>
                </a:solidFill>
              </a:rPr>
              <a:t>4</a:t>
            </a:r>
            <a:r>
              <a:rPr lang="ru-RU" sz="2800" b="1" i="1" u="sng" dirty="0">
                <a:solidFill>
                  <a:srgbClr val="C00000"/>
                </a:solidFill>
              </a:rPr>
              <a:t> лет</a:t>
            </a:r>
            <a:endParaRPr lang="ru-RU" sz="2800" i="1" u="sng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916831"/>
            <a:ext cx="7848872" cy="6622703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Фразовая речь ребенка усложняется, становится разнообразней, правильнее, богаче.</a:t>
            </a:r>
          </a:p>
          <a:p>
            <a:pPr marL="0" indent="0">
              <a:buNone/>
            </a:pP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Активный и пассивный словарный запас непрерывно увеличивается.</a:t>
            </a:r>
          </a:p>
          <a:p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Уменьшается количество сокращений, перестановок, пропусков, появляются слова, образованные по аналогии.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31180-E3AD-B04E-8632-E4B7BF0E4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126B16E-C03E-7149-B850-7F061E82DD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5" y="52301"/>
            <a:ext cx="9162356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EB58A31-D881-6F46-98F8-C837A214A991}"/>
              </a:ext>
            </a:extLst>
          </p:cNvPr>
          <p:cNvSpPr/>
          <p:nvPr/>
        </p:nvSpPr>
        <p:spPr>
          <a:xfrm>
            <a:off x="678396" y="2273853"/>
            <a:ext cx="807524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Дети довольно легко запоминают и рассказывают сказки, стихи, передают содержание картинок, могут отвечать на вопросы по содержанию литературных произведений, передавать своими словами личные впечатления.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Речь становится более связной и последовательной; совершенствуются понимание смысловой стороны речи, синтаксическая структура предложений, звуковая сторона речи, т.е. все те умения, которые необходимы для развития связной речи.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E3B27D2-45B2-DD45-9BBF-291CCC17E47E}"/>
              </a:ext>
            </a:extLst>
          </p:cNvPr>
          <p:cNvSpPr/>
          <p:nvPr/>
        </p:nvSpPr>
        <p:spPr>
          <a:xfrm>
            <a:off x="899592" y="858747"/>
            <a:ext cx="7632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u="sng" dirty="0">
                <a:solidFill>
                  <a:srgbClr val="C00000"/>
                </a:solidFill>
              </a:rPr>
              <a:t>Характерные особенности развития речи </a:t>
            </a:r>
          </a:p>
          <a:p>
            <a:pPr algn="ctr"/>
            <a:r>
              <a:rPr lang="ru-RU" sz="2400" b="1" i="1" u="sng" dirty="0">
                <a:solidFill>
                  <a:srgbClr val="C00000"/>
                </a:solidFill>
              </a:rPr>
              <a:t>детей </a:t>
            </a:r>
            <a:r>
              <a:rPr lang="en-US" sz="2400" b="1" i="1" u="sng" dirty="0">
                <a:solidFill>
                  <a:srgbClr val="C00000"/>
                </a:solidFill>
              </a:rPr>
              <a:t>3</a:t>
            </a:r>
            <a:r>
              <a:rPr lang="ru-RU" sz="2400" b="1" i="1" u="sng" dirty="0">
                <a:solidFill>
                  <a:srgbClr val="C00000"/>
                </a:solidFill>
              </a:rPr>
              <a:t> – </a:t>
            </a:r>
            <a:r>
              <a:rPr lang="en-US" sz="2400" b="1" i="1" u="sng" dirty="0">
                <a:solidFill>
                  <a:srgbClr val="C00000"/>
                </a:solidFill>
              </a:rPr>
              <a:t>4</a:t>
            </a:r>
            <a:r>
              <a:rPr lang="ru-RU" sz="2400" b="1" i="1" u="sng" dirty="0">
                <a:solidFill>
                  <a:srgbClr val="C00000"/>
                </a:solidFill>
              </a:rPr>
              <a:t> лет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88219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EF4358-F56F-4BB5-94F5-93ED4A233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44"/>
            <a:ext cx="9144000" cy="68443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i="1" u="sng" dirty="0">
                <a:solidFill>
                  <a:srgbClr val="C00000"/>
                </a:solidFill>
              </a:rPr>
              <a:t>Нормы речевого развития детей </a:t>
            </a:r>
            <a:r>
              <a:rPr lang="en-US" sz="2400" b="1" i="1" u="sng" dirty="0">
                <a:solidFill>
                  <a:srgbClr val="C00000"/>
                </a:solidFill>
              </a:rPr>
              <a:t>3</a:t>
            </a:r>
            <a:r>
              <a:rPr lang="ru-RU" sz="2400" b="1" i="1" u="sng" dirty="0">
                <a:solidFill>
                  <a:srgbClr val="C00000"/>
                </a:solidFill>
              </a:rPr>
              <a:t> – </a:t>
            </a:r>
            <a:r>
              <a:rPr lang="en-US" sz="2400" b="1" i="1" u="sng" dirty="0">
                <a:solidFill>
                  <a:srgbClr val="C00000"/>
                </a:solidFill>
              </a:rPr>
              <a:t>4</a:t>
            </a:r>
            <a:r>
              <a:rPr lang="ru-RU" sz="2400" b="1" i="1" u="sng" dirty="0">
                <a:solidFill>
                  <a:srgbClr val="C00000"/>
                </a:solidFill>
              </a:rPr>
              <a:t> лет</a:t>
            </a:r>
            <a:endParaRPr lang="ru-RU" sz="2400" i="1" u="sng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41101" y="2857500"/>
            <a:ext cx="6761856" cy="1143000"/>
          </a:xfrm>
        </p:spPr>
        <p:txBody>
          <a:bodyPr>
            <a:noAutofit/>
          </a:bodyPr>
          <a:lstStyle/>
          <a:p>
            <a:pPr>
              <a:buNone/>
            </a:pPr>
            <a:br>
              <a:rPr lang="ru-RU" sz="20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1. Словарный запас 2000 слов и более.</a:t>
            </a:r>
          </a:p>
          <a:p>
            <a:pPr>
              <a:buNone/>
            </a:pP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2. Бурно развивается «словотворчество».</a:t>
            </a:r>
          </a:p>
          <a:p>
            <a:pPr>
              <a:buNone/>
            </a:pP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3. Проговаривает действия, когда играет один с игрушкой.</a:t>
            </a:r>
          </a:p>
          <a:p>
            <a:pPr>
              <a:buNone/>
            </a:pP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4. Активно использует в речи обобщающие слова, наречия, прилагательные, множественную форму существительных, антонимы, синонимы.</a:t>
            </a:r>
            <a:br>
              <a:rPr lang="ru-RU" sz="1800" dirty="0"/>
            </a:br>
            <a:br>
              <a:rPr lang="ru-RU" sz="2000" dirty="0"/>
            </a:br>
            <a:br>
              <a:rPr lang="ru-RU" sz="2000" dirty="0"/>
            </a:br>
            <a:endParaRPr lang="ru-RU" sz="20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BCD1B47-C0E4-594C-9EFA-F8AAA389247C}"/>
              </a:ext>
            </a:extLst>
          </p:cNvPr>
          <p:cNvSpPr/>
          <p:nvPr/>
        </p:nvSpPr>
        <p:spPr>
          <a:xfrm>
            <a:off x="683568" y="1956651"/>
            <a:ext cx="6761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u="sng" dirty="0">
                <a:solidFill>
                  <a:srgbClr val="C00000"/>
                </a:solidFill>
              </a:rPr>
              <a:t>Несмотря на то, что все показатели очень индивидуальны, существуют нормы речевого развития детей </a:t>
            </a:r>
            <a:r>
              <a:rPr lang="en-US" sz="2000" u="sng" dirty="0">
                <a:solidFill>
                  <a:srgbClr val="C00000"/>
                </a:solidFill>
              </a:rPr>
              <a:t>3</a:t>
            </a:r>
            <a:r>
              <a:rPr lang="ru-RU" sz="2000" u="sng" dirty="0">
                <a:solidFill>
                  <a:srgbClr val="C00000"/>
                </a:solidFill>
              </a:rPr>
              <a:t> - </a:t>
            </a:r>
            <a:r>
              <a:rPr lang="en-US" sz="2000" u="sng" dirty="0">
                <a:solidFill>
                  <a:srgbClr val="C00000"/>
                </a:solidFill>
              </a:rPr>
              <a:t>4</a:t>
            </a:r>
            <a:r>
              <a:rPr lang="ru-RU" sz="2000" u="sng" dirty="0">
                <a:solidFill>
                  <a:srgbClr val="C00000"/>
                </a:solidFill>
              </a:rPr>
              <a:t> лет.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2962C3A-35FC-4C6F-92CE-E9C82EE4B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1340768"/>
            <a:ext cx="6768752" cy="492392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000" dirty="0">
                <a:solidFill>
                  <a:srgbClr val="C00000"/>
                </a:solidFill>
              </a:rPr>
              <a:t>	5. Называет животных и их детенышей, времена года.</a:t>
            </a:r>
          </a:p>
          <a:p>
            <a:pPr>
              <a:buNone/>
            </a:pPr>
            <a:br>
              <a:rPr lang="ru-RU" sz="2000" dirty="0">
                <a:solidFill>
                  <a:srgbClr val="C00000"/>
                </a:solidFill>
              </a:rPr>
            </a:br>
            <a:r>
              <a:rPr lang="ru-RU" sz="2000" dirty="0">
                <a:solidFill>
                  <a:srgbClr val="C00000"/>
                </a:solidFill>
              </a:rPr>
              <a:t>6. Читает наизусть небольшие стихотворения, пересказывает знакомые сказки с помощью взрослых.</a:t>
            </a:r>
          </a:p>
          <a:p>
            <a:pPr>
              <a:buNone/>
            </a:pPr>
            <a:br>
              <a:rPr lang="ru-RU" sz="2000" dirty="0">
                <a:solidFill>
                  <a:srgbClr val="C00000"/>
                </a:solidFill>
              </a:rPr>
            </a:br>
            <a:r>
              <a:rPr lang="ru-RU" sz="2000" dirty="0">
                <a:solidFill>
                  <a:srgbClr val="C00000"/>
                </a:solidFill>
              </a:rPr>
              <a:t>7. Понимает значение предлогов (в, на, за, по, до, вместо, после и т.д.), союзы (куда, что, когда, сколько и т.д.).</a:t>
            </a:r>
          </a:p>
          <a:p>
            <a:pPr>
              <a:buNone/>
            </a:pPr>
            <a:br>
              <a:rPr lang="ru-RU" sz="2000" dirty="0">
                <a:solidFill>
                  <a:srgbClr val="C00000"/>
                </a:solidFill>
              </a:rPr>
            </a:br>
            <a:r>
              <a:rPr lang="ru-RU" sz="2000" dirty="0">
                <a:solidFill>
                  <a:srgbClr val="C00000"/>
                </a:solidFill>
              </a:rPr>
              <a:t>8. Ребенок проговаривает свистящие (С, З, Ц) и шипящие (Ш, Ж) звуки, иногда наблюдается их смешение в связной речи.</a:t>
            </a:r>
          </a:p>
          <a:p>
            <a:pPr>
              <a:buNone/>
            </a:pPr>
            <a:br>
              <a:rPr lang="ru-RU" sz="2000" dirty="0">
                <a:solidFill>
                  <a:srgbClr val="C00000"/>
                </a:solidFill>
              </a:rPr>
            </a:br>
            <a:r>
              <a:rPr lang="ru-RU" sz="2000" dirty="0">
                <a:solidFill>
                  <a:srgbClr val="C00000"/>
                </a:solidFill>
              </a:rPr>
              <a:t>9. Выговаривает слова из 4 слогов; составляет предложения из 5-8 слов.</a:t>
            </a:r>
          </a:p>
          <a:p>
            <a:pPr>
              <a:buNone/>
            </a:pPr>
            <a:br>
              <a:rPr lang="ru-RU" sz="2000" dirty="0">
                <a:solidFill>
                  <a:srgbClr val="C00000"/>
                </a:solidFill>
              </a:rPr>
            </a:br>
            <a:r>
              <a:rPr lang="ru-RU" sz="2000" dirty="0">
                <a:solidFill>
                  <a:srgbClr val="C00000"/>
                </a:solidFill>
              </a:rPr>
              <a:t>10. Появляется монологическая речь.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798D7B5-68E6-4152-8BD9-93A5783B7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44"/>
            <a:ext cx="9144000" cy="68443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1660" y="492115"/>
            <a:ext cx="6120680" cy="1001350"/>
          </a:xfrm>
        </p:spPr>
        <p:txBody>
          <a:bodyPr>
            <a:normAutofit/>
          </a:bodyPr>
          <a:lstStyle/>
          <a:p>
            <a:r>
              <a:rPr lang="ru-RU" sz="2000" b="1" i="1" u="sng" dirty="0">
                <a:solidFill>
                  <a:srgbClr val="FF0000"/>
                </a:solidFill>
              </a:rPr>
              <a:t>Отклонения в речевом развитии </a:t>
            </a:r>
            <a:br>
              <a:rPr lang="ru-RU" sz="2000" b="1" i="1" u="sng" dirty="0">
                <a:solidFill>
                  <a:srgbClr val="FF0000"/>
                </a:solidFill>
              </a:rPr>
            </a:br>
            <a:r>
              <a:rPr lang="ru-RU" sz="2000" b="1" i="1" u="sng" dirty="0">
                <a:solidFill>
                  <a:srgbClr val="FF0000"/>
                </a:solidFill>
              </a:rPr>
              <a:t>ребёнка </a:t>
            </a:r>
            <a:r>
              <a:rPr lang="en-US" sz="2000" b="1" i="1" u="sng" dirty="0">
                <a:solidFill>
                  <a:srgbClr val="FF0000"/>
                </a:solidFill>
              </a:rPr>
              <a:t>3</a:t>
            </a:r>
            <a:r>
              <a:rPr lang="ru-RU" sz="2000" b="1" i="1" u="sng" dirty="0">
                <a:solidFill>
                  <a:srgbClr val="FF0000"/>
                </a:solidFill>
              </a:rPr>
              <a:t> – </a:t>
            </a:r>
            <a:r>
              <a:rPr lang="en-US" sz="2000" b="1" i="1" u="sng" dirty="0">
                <a:solidFill>
                  <a:srgbClr val="FF0000"/>
                </a:solidFill>
              </a:rPr>
              <a:t>4</a:t>
            </a:r>
            <a:r>
              <a:rPr lang="ru-RU" sz="2000" b="1" i="1" u="sng" dirty="0">
                <a:solidFill>
                  <a:srgbClr val="FF0000"/>
                </a:solidFill>
              </a:rPr>
              <a:t> лет</a:t>
            </a:r>
            <a:endParaRPr lang="ru-RU" sz="2000" i="1" u="sng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51478" y="4484185"/>
            <a:ext cx="4250571" cy="1556523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br>
              <a:rPr lang="ru-RU" u="sng" dirty="0"/>
            </a:br>
            <a:br>
              <a:rPr lang="ru-RU" sz="3800" dirty="0"/>
            </a:br>
            <a:br>
              <a:rPr lang="ru-RU" sz="3800" dirty="0"/>
            </a:br>
            <a:br>
              <a:rPr lang="ru-RU" sz="3800" dirty="0"/>
            </a:br>
            <a:br>
              <a:rPr lang="ru-RU" sz="3800" dirty="0"/>
            </a:br>
            <a:br>
              <a:rPr lang="ru-RU" sz="7200" dirty="0"/>
            </a:br>
            <a:r>
              <a:rPr lang="ru-RU" sz="7200" dirty="0">
                <a:solidFill>
                  <a:srgbClr val="FF0000"/>
                </a:solidFill>
              </a:rPr>
              <a:t> Сложности с составлением кратких рассказов и пересказами маленьких текстов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D48FDE0-DEE7-544D-B222-2F4CD6EEDFF1}"/>
              </a:ext>
            </a:extLst>
          </p:cNvPr>
          <p:cNvSpPr/>
          <p:nvPr/>
        </p:nvSpPr>
        <p:spPr>
          <a:xfrm>
            <a:off x="-34163" y="220044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 Лексические нарушения: бедность словарного запаса, неправильное понимание смысла и значения слова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8C6AB72-E80D-C740-BADB-4A96B971D0C9}"/>
              </a:ext>
            </a:extLst>
          </p:cNvPr>
          <p:cNvSpPr/>
          <p:nvPr/>
        </p:nvSpPr>
        <p:spPr>
          <a:xfrm>
            <a:off x="2286000" y="136481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None/>
            </a:pPr>
            <a:r>
              <a:rPr lang="ru-RU" u="sng" dirty="0">
                <a:solidFill>
                  <a:srgbClr val="C00000"/>
                </a:solidFill>
              </a:rPr>
              <a:t>Вас должны насторожить следующие показатели: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2F5F5EB-D75B-4548-AD28-1E6E9E95CDA4}"/>
              </a:ext>
            </a:extLst>
          </p:cNvPr>
          <p:cNvSpPr/>
          <p:nvPr/>
        </p:nvSpPr>
        <p:spPr>
          <a:xfrm>
            <a:off x="179512" y="340004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Нарушения структуры слов: перестановки или пропуски слогов при произношении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0C3DD7B-3084-DF41-B245-A3B505CD977F}"/>
              </a:ext>
            </a:extLst>
          </p:cNvPr>
          <p:cNvSpPr/>
          <p:nvPr/>
        </p:nvSpPr>
        <p:spPr>
          <a:xfrm>
            <a:off x="4502041" y="2128510"/>
            <a:ext cx="427229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Ритмические отклонения: </a:t>
            </a:r>
            <a:r>
              <a:rPr lang="ru-RU" dirty="0" err="1">
                <a:solidFill>
                  <a:srgbClr val="FF0000"/>
                </a:solidFill>
              </a:rPr>
              <a:t>послоговое</a:t>
            </a:r>
            <a:r>
              <a:rPr lang="ru-RU" dirty="0">
                <a:solidFill>
                  <a:srgbClr val="FF0000"/>
                </a:solidFill>
              </a:rPr>
              <a:t> произношение слов, слишком быстрый или наоборот слишком медленный темп речи, запинки и необоснованные паузы, заикание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DA57768-897C-CA46-B359-9B8A115EB820}"/>
              </a:ext>
            </a:extLst>
          </p:cNvPr>
          <p:cNvSpPr/>
          <p:nvPr/>
        </p:nvSpPr>
        <p:spPr>
          <a:xfrm>
            <a:off x="1259632" y="430008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 Проблемы с произношением: пропуск и замена звуков («Р» на «Л» или «Й»; «Л» на «ЛЬ»), нечеткое произношение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03776C4-A7A8-4842-BD19-A804488F78B3}"/>
              </a:ext>
            </a:extLst>
          </p:cNvPr>
          <p:cNvSpPr/>
          <p:nvPr/>
        </p:nvSpPr>
        <p:spPr>
          <a:xfrm>
            <a:off x="5164796" y="3708735"/>
            <a:ext cx="3565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Неправильное построение предложений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967</Words>
  <Application>Microsoft Office PowerPoint</Application>
  <PresentationFormat>Экран (4:3)</PresentationFormat>
  <Paragraphs>101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Batang</vt:lpstr>
      <vt:lpstr>Arial</vt:lpstr>
      <vt:lpstr>Calibri</vt:lpstr>
      <vt:lpstr>Times New Roman</vt:lpstr>
      <vt:lpstr>Тема Office</vt:lpstr>
      <vt:lpstr>Речевое развитие у детей3-4 лет</vt:lpstr>
      <vt:lpstr>Презентация PowerPoint</vt:lpstr>
      <vt:lpstr>Презентация PowerPoint</vt:lpstr>
      <vt:lpstr>Презентация PowerPoint</vt:lpstr>
      <vt:lpstr>Характерные особенности развития речи детей 3 – 4 лет</vt:lpstr>
      <vt:lpstr>Презентация PowerPoint</vt:lpstr>
      <vt:lpstr>Нормы речевого развития детей 3 – 4 лет</vt:lpstr>
      <vt:lpstr>Презентация PowerPoint</vt:lpstr>
      <vt:lpstr>Отклонения в речевом развитии  ребёнка 3 – 4 лет</vt:lpstr>
      <vt:lpstr>Уважаемые родители, предлагаю Вам подборку игр и упражнений для стимуляции речи: </vt:lpstr>
      <vt:lpstr>Презентация PowerPoint</vt:lpstr>
      <vt:lpstr> Игры: </vt:lpstr>
      <vt:lpstr>Игры:</vt:lpstr>
      <vt:lpstr>Презентация PowerPoint</vt:lpstr>
      <vt:lpstr>Спасибо за внимание!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Речевое развитие у детей 4-5 лет</dc:title>
  <dc:creator>Asus</dc:creator>
  <cp:lastModifiedBy>Пользователь</cp:lastModifiedBy>
  <cp:revision>15</cp:revision>
  <dcterms:created xsi:type="dcterms:W3CDTF">2021-02-11T11:57:25Z</dcterms:created>
  <dcterms:modified xsi:type="dcterms:W3CDTF">2025-11-10T20:20:57Z</dcterms:modified>
</cp:coreProperties>
</file>