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7" r:id="rId3"/>
    <p:sldId id="268" r:id="rId4"/>
    <p:sldId id="269" r:id="rId5"/>
    <p:sldId id="271" r:id="rId6"/>
    <p:sldId id="273" r:id="rId7"/>
    <p:sldId id="260" r:id="rId8"/>
    <p:sldId id="261" r:id="rId9"/>
    <p:sldId id="276" r:id="rId10"/>
    <p:sldId id="263" r:id="rId11"/>
    <p:sldId id="275" r:id="rId12"/>
    <p:sldId id="266" r:id="rId13"/>
    <p:sldId id="303" r:id="rId14"/>
    <p:sldId id="274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7945" autoAdjust="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D07632-9C6D-4686-8A67-1DC16B2CFCD1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41B99C-BF33-41CC-ABD8-CF20A501903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272" y="548680"/>
            <a:ext cx="8352928" cy="2592288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br>
              <a:rPr lang="ru-RU" sz="3600" dirty="0">
                <a:ln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Конструирование </a:t>
            </a:r>
            <a:b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как средство развития </a:t>
            </a:r>
            <a:b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творческих способностей детей раннего дошкольного возраста </a:t>
            </a:r>
            <a:b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</a:br>
            <a:r>
              <a:rPr lang="ru-RU" sz="3600" dirty="0">
                <a:ln/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в условиях введения ФГОС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3717033"/>
            <a:ext cx="47644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Гараева</a:t>
            </a:r>
            <a:r>
              <a:rPr lang="ru-RU" sz="2400" dirty="0">
                <a:solidFill>
                  <a:schemeClr val="bg1"/>
                </a:solidFill>
              </a:rPr>
              <a:t> Эльмира </a:t>
            </a:r>
            <a:r>
              <a:rPr lang="ru-RU" sz="2400" dirty="0" err="1">
                <a:solidFill>
                  <a:schemeClr val="bg1"/>
                </a:solidFill>
              </a:rPr>
              <a:t>Ягьяевна</a:t>
            </a: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воспитатель </a:t>
            </a:r>
            <a:r>
              <a:rPr lang="en-US" sz="2400" dirty="0">
                <a:solidFill>
                  <a:schemeClr val="bg1"/>
                </a:solidFill>
                <a:cs typeface="Arial" pitchFamily="34" charset="0"/>
              </a:rPr>
              <a:t>I</a:t>
            </a:r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 категории     </a:t>
            </a:r>
          </a:p>
          <a:p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МБДОУ N22 «Золотой ключик»</a:t>
            </a:r>
          </a:p>
          <a:p>
            <a:r>
              <a:rPr lang="ru-RU" sz="2400" dirty="0">
                <a:solidFill>
                  <a:schemeClr val="bg1"/>
                </a:solidFill>
                <a:cs typeface="Arial" pitchFamily="34" charset="0"/>
              </a:rPr>
              <a:t>г. Симферополь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29024-817A-4B91-95A7-281A6EAE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859021"/>
            <a:ext cx="3227851" cy="2420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8681E5-74EF-4402-BAE7-E91077239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239" y="5553956"/>
            <a:ext cx="1656184" cy="11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5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Строим из </a:t>
            </a:r>
            <a:r>
              <a:rPr lang="ru-RU" sz="36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лего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20177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86307-2900-4646-BFEC-E5176B3D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799039"/>
            <a:ext cx="2933869" cy="39118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22367-6850-49B9-9D1F-829343E09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" y="1264559"/>
            <a:ext cx="2301720" cy="30689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2052E0-8636-41B0-8BC0-9E36CCAFA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517" y="2132856"/>
            <a:ext cx="2664296" cy="3552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B9F580-E9AF-456B-A68C-65E74F38B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224" y="4800026"/>
            <a:ext cx="2164268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72072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Строим из геометрических фигур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99A7DC-AF54-4DC2-A36A-3C84E88C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" y="1069746"/>
            <a:ext cx="3936000" cy="295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8FCA57-AF05-41EB-9B11-2994D60D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855" y="1134857"/>
            <a:ext cx="2658568" cy="35447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093F66-ADF6-47E6-BF34-6BF80D429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6" y="4254432"/>
            <a:ext cx="1851671" cy="2468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8F227-321E-447F-AB75-968C46422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85" y="4398448"/>
            <a:ext cx="1635646" cy="2180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E74AB5-C799-4AC4-8C25-8DF532CCB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051" y="4088884"/>
            <a:ext cx="1923678" cy="25649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7AE009-75C0-4A0C-8F57-7737D10AC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48" y="4913053"/>
            <a:ext cx="2160240" cy="1620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986957-3B85-4B85-B1D1-F10254E39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248" y="2708920"/>
            <a:ext cx="550283" cy="3688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B6464E-61FE-4431-9647-D52A2BEE61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5877272"/>
            <a:ext cx="720080" cy="5275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E266CD-4703-43F5-9574-86857EC74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1960" y="1521440"/>
            <a:ext cx="1226734" cy="21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Коллективная работа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9F6E61-DE6B-40E5-B2CB-00E611B9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10544"/>
            <a:ext cx="4091947" cy="306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587945-2EA7-4069-A032-C2874F42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645024"/>
            <a:ext cx="3923928" cy="2942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B67BE-C835-4013-A62C-AF50073E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536" y="1556172"/>
            <a:ext cx="2376264" cy="20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3573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конструирования в развитии  дошкольника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1714500"/>
            <a:ext cx="9144000" cy="51435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Конструированию отводится значительное место в работе с детьми всех возрастных групп, так как оно обладает чрезвычайно широкими возможностями для умственного, нравственного, эстетического, трудового воспитания.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конструированием осуществляется развитие сенсорных и мыслительных способностей детей. Важно, что мышление детей в процессе конструктивной деятельности имеет практическую направленность и носит творческий характер. При обучении детей конструированию развивается планирующая мыслительная деятельность, что является важным фактором при формировании учебной деятельности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200" dirty="0"/>
              <a:t> </a:t>
            </a:r>
            <a:endParaRPr lang="ru-RU" alt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 marL="0" lvl="0" indent="45720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процессе работы по конструированию дети раннего дошкольного возраста </a:t>
            </a:r>
          </a:p>
          <a:p>
            <a:pPr marL="0" lvl="0" indent="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1) научились </a:t>
            </a: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сооружать разнообразные постройки, </a:t>
            </a:r>
          </a:p>
          <a:p>
            <a:pPr marL="0" lvl="0" indent="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2) различают основные формы деталей строительного материала, </a:t>
            </a:r>
          </a:p>
          <a:p>
            <a:pPr marL="0" lvl="0" indent="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3) разворачивают игру вокруг собственной постройки, </a:t>
            </a:r>
          </a:p>
          <a:p>
            <a:pPr marL="0" lvl="0" indent="0" fontAlgn="base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ru-RU" sz="2400" dirty="0">
                <a:latin typeface="Arial" pitchFamily="34" charset="0"/>
                <a:ea typeface="Calibri"/>
                <a:cs typeface="Arial" pitchFamily="34" charset="0"/>
              </a:rPr>
              <a:t>4) по окончании игры убирают игрушки и строительный материал на место.</a:t>
            </a:r>
            <a:r>
              <a:rPr lang="ru-RU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70BA3-AF31-4DFF-AE1D-B4803CAB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4943929"/>
            <a:ext cx="2160240" cy="17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83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Благодарю за внимание 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endParaRPr lang="ru-RU" sz="2800" dirty="0">
              <a:effectLst>
                <a:glow rad="228600">
                  <a:schemeClr val="bg1">
                    <a:alpha val="50000"/>
                  </a:schemeClr>
                </a:glow>
              </a:effectLst>
            </a:endParaRPr>
          </a:p>
          <a:p>
            <a:endParaRPr lang="ru-RU" sz="2800" dirty="0">
              <a:effectLst>
                <a:glow rad="228600">
                  <a:schemeClr val="bg1">
                    <a:alpha val="50000"/>
                  </a:schemeClr>
                </a:glo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D5C064-1350-466F-B973-400F031A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93068"/>
            <a:ext cx="3907875" cy="3907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726D5-3977-4B80-827A-7D1916D9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4" y="1993068"/>
            <a:ext cx="3779912" cy="25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0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Конструирование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9"/>
            <a:ext cx="8640960" cy="5343872"/>
          </a:xfrm>
        </p:spPr>
        <p:txBody>
          <a:bodyPr>
            <a:normAutofit/>
          </a:bodyPr>
          <a:lstStyle/>
          <a:p>
            <a:pPr marL="0" lvl="0" indent="457200">
              <a:lnSpc>
                <a:spcPct val="120000"/>
              </a:lnSpc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2400" b="1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Конструирование </a:t>
            </a:r>
            <a:r>
              <a:rPr lang="ru-RU" sz="2400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– важнейший для дошкольника вид продуктивной деятельности по моделированию как реально существующих, так и придуманных самими детьми объектов. </a:t>
            </a:r>
          </a:p>
          <a:p>
            <a:pPr marL="0" lvl="0" indent="457200">
              <a:lnSpc>
                <a:spcPct val="120000"/>
              </a:lnSpc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2400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Конструирование, как строительные игры – </a:t>
            </a:r>
            <a:br>
              <a:rPr lang="ru-RU" sz="2400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Это такой вид детской деятельности, основным содержанием которой является отражение окружающей жизни в разнообразных постройках.</a:t>
            </a:r>
            <a:br>
              <a:rPr lang="ru-RU" sz="2400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prstClr val="black"/>
              </a:solidFill>
              <a:effectLst>
                <a:glow rad="228600">
                  <a:prstClr val="white">
                    <a:alpha val="5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6FC5DC-EDB6-49BC-AE57-189C78984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317836"/>
            <a:ext cx="2381250" cy="2381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A13F58-3991-4A83-BEEB-8D045349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952" y="4707402"/>
            <a:ext cx="1777380" cy="17773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DDFBE5-D886-4D82-ACCE-24E606479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94" y="4707402"/>
            <a:ext cx="2699792" cy="18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/>
          <a:lstStyle/>
          <a:p>
            <a:pPr algn="ctr"/>
            <a:r>
              <a:rPr lang="ru-RU" sz="3600" b="1" cap="all" dirty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ОСНОВНЫЕ ЗАДАЧИ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6" cy="532859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Знакомить детей с простейшими пластмассовыми конструкторами.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Учить детей сооружать элементарные постройки по образцу. 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Учить пользоваться дополнительными сюжетными игрушками, соразмерными масштабам построек.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Способствовать развитию пространственных соотношений.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В играх с настольным и напольным строительным материалом, знакомить детей с деталями (кубик, кирпичик, трехгранная призма, пластина, цилиндр).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effectLst>
                  <a:glow rad="228600">
                    <a:prstClr val="white">
                      <a:alpha val="5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Совместно со взрослым конструировать башенки, домики, машины.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36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Конструирование из строительных материалов как ОСНОВНОЙ ВИД КОНСТРУИРОВАНИЯ В ГРУППЕ РАННЕГО ВОЗРАСТА </a:t>
            </a:r>
            <a:r>
              <a:rPr lang="ru-RU" sz="3600" b="1" cap="all" dirty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8229600" cy="4173096"/>
          </a:xfrm>
        </p:spPr>
        <p:txBody>
          <a:bodyPr/>
          <a:lstStyle/>
          <a:p>
            <a:pPr marL="0" lvl="0" indent="45720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2400" dirty="0">
                <a:effectLst>
                  <a:glow rad="228600">
                    <a:prstClr val="white">
                      <a:alpha val="50000"/>
                    </a:prstClr>
                  </a:glow>
                </a:effectLst>
              </a:rPr>
              <a:t>В группах раннего возраста дети знакомятся с игровым строительным материалом: сначала с кубиками и кирпичиками, затем с геометрическими формами (цилиндры, призмы, арки, конусы, брусочки).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5ABF3-29F1-4517-9CEF-D126E9A2A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19513"/>
            <a:ext cx="3131840" cy="2348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5E36F4-E9EC-44CA-A352-7C95A93F9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93" y="3807494"/>
            <a:ext cx="3715817" cy="27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1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4617B"/>
                </a:solidFill>
                <a:latin typeface="Arial" pitchFamily="34" charset="0"/>
                <a:cs typeface="Arial" pitchFamily="34" charset="0"/>
              </a:rPr>
              <a:t>Значение конструирования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139952" y="1124744"/>
            <a:ext cx="4824536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/>
              </a:rPr>
              <a:t>1. О</a:t>
            </a:r>
            <a:r>
              <a:rPr lang="ru-RU" sz="3400" dirty="0">
                <a:latin typeface="Times New Roman"/>
                <a:ea typeface="Calibri"/>
              </a:rPr>
              <a:t>существляется развитие сенсорных и мыслительных способностей детей.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/>
              </a:rPr>
              <a:t>2. С</a:t>
            </a:r>
            <a:r>
              <a:rPr lang="ru-RU" sz="3400" dirty="0">
                <a:latin typeface="Times New Roman"/>
                <a:ea typeface="Calibri"/>
              </a:rPr>
              <a:t>пособствует практическому познанию свойств геометрических тел и пространственных отношений.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/>
              </a:rPr>
              <a:t>3. Является средством </a:t>
            </a:r>
            <a:r>
              <a:rPr lang="ru-RU" sz="3400" dirty="0">
                <a:latin typeface="Times New Roman"/>
                <a:ea typeface="Calibri"/>
              </a:rPr>
              <a:t>формирования трудолюбия, самостоятельности, инициативы, упорства при достижении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>
                <a:latin typeface="Times New Roman"/>
                <a:ea typeface="Calibri"/>
              </a:rPr>
              <a:t>4. Воспитание первоначальных навыков работы в коллективе.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7C90E19-769E-4C52-8524-E8A33AD434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4901" y="1157474"/>
            <a:ext cx="3292692" cy="2469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CCF1F0-9CE8-4C49-9E45-6ADCF1BEF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0" y="3897052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Виды конструирования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Строим из фигур(большие кубики).</a:t>
            </a:r>
          </a:p>
          <a:p>
            <a:pPr marL="514350" indent="-514350">
              <a:buAutoNum type="arabicPeriod"/>
            </a:pPr>
            <a:r>
              <a:rPr lang="ru-RU" dirty="0"/>
              <a:t>Строим из мягких модулей.</a:t>
            </a:r>
          </a:p>
          <a:p>
            <a:pPr marL="514350" indent="-514350">
              <a:buAutoNum type="arabicPeriod"/>
            </a:pPr>
            <a:r>
              <a:rPr lang="ru-RU" dirty="0"/>
              <a:t>Строим из кубиков.</a:t>
            </a:r>
          </a:p>
          <a:p>
            <a:pPr marL="514350" indent="-514350">
              <a:buAutoNum type="arabicPeriod"/>
            </a:pPr>
            <a:r>
              <a:rPr lang="ru-RU" dirty="0"/>
              <a:t>Строим из </a:t>
            </a:r>
            <a:r>
              <a:rPr lang="ru-RU" dirty="0" err="1"/>
              <a:t>лего</a:t>
            </a:r>
            <a:r>
              <a:rPr lang="ru-RU" dirty="0"/>
              <a:t>.</a:t>
            </a:r>
          </a:p>
          <a:p>
            <a:pPr marL="514350" indent="-514350">
              <a:buAutoNum type="arabicPeriod"/>
            </a:pPr>
            <a:r>
              <a:rPr lang="ru-RU" dirty="0"/>
              <a:t>Строим из геометрических фигур.</a:t>
            </a:r>
          </a:p>
          <a:p>
            <a:pPr marL="514350" indent="-514350">
              <a:buAutoNum type="arabicPeriod"/>
            </a:pPr>
            <a:r>
              <a:rPr lang="ru-RU" dirty="0"/>
              <a:t>Коллективная работа.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FE75AE-1CA9-4FFF-97E5-5A789D02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21" y="4109592"/>
            <a:ext cx="3096344" cy="2322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14EAEA-DD27-4DC7-945E-F02838D3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340768"/>
            <a:ext cx="2448272" cy="1836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6EECF5-2ED6-4A4B-AFA9-CF68C4EEF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536" y="3902868"/>
            <a:ext cx="3239344" cy="24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6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Строим из фигур </a:t>
            </a:r>
            <a:b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(большие кубики)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A03E3D-0A70-4CCE-B9BC-250895F7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1" y="1772816"/>
            <a:ext cx="3131840" cy="2348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671E5-0570-478D-89D8-792D3399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31" y="1916832"/>
            <a:ext cx="3240360" cy="24302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6FA91-8F32-4B92-9C02-0DB57531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861048"/>
            <a:ext cx="3707904" cy="2780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EE0A28-7190-41A7-89EC-957996E57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202" y="4982953"/>
            <a:ext cx="2164268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952" y="620688"/>
            <a:ext cx="8229600" cy="64807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Строим из мягких модулей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3C7E7E-A1F8-43BA-82CE-8C56FC7B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54" y="4081097"/>
            <a:ext cx="3494467" cy="2620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2B8402-DB60-440E-B225-2136812C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52" y="1659529"/>
            <a:ext cx="3600400" cy="2700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B904D-9C36-4B7C-B8AF-CE9A94F5B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80" y="4581128"/>
            <a:ext cx="2712301" cy="20342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FE7770-9F75-4873-891C-4AF9BCD14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01" y="2084731"/>
            <a:ext cx="2166325" cy="1624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B5B915-A285-40B8-9426-98E579726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1581606"/>
            <a:ext cx="1792945" cy="23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6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Строим из кубиков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04CA0-A0BD-4F5F-A799-BF378A682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49" y="1440160"/>
            <a:ext cx="1534689" cy="2492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8266C5-BCB7-47C9-BD9E-7229C16E3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9" y="1444622"/>
            <a:ext cx="2218288" cy="2492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5E01B8-5F17-4B44-9409-D21BEE619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403" y="1423324"/>
            <a:ext cx="1649596" cy="2492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CFE58C-CD67-4E5D-9296-C3FC89DDC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1431911"/>
            <a:ext cx="1872208" cy="2496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4EB53B-5413-41ED-8F0D-7D39E83F7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07" y="4166930"/>
            <a:ext cx="1869672" cy="2492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BE7C14-1125-47F6-9BB6-AB1E784AA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467" y="4228028"/>
            <a:ext cx="1820759" cy="2487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031D09-9AE2-4A0A-944F-8BC333603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455" y="4254932"/>
            <a:ext cx="1495544" cy="2404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550F67-CD1E-4728-8289-50D81D189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5421" y="4197559"/>
            <a:ext cx="1805051" cy="23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324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814</TotalTime>
  <Words>432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Constantia</vt:lpstr>
      <vt:lpstr>Times New Roman</vt:lpstr>
      <vt:lpstr>Wingdings 2</vt:lpstr>
      <vt:lpstr>Поток</vt:lpstr>
      <vt:lpstr>      Конструирование  как средство развития  творческих способностей детей раннего дошкольного возраста  в условиях введения ФГОС</vt:lpstr>
      <vt:lpstr>Конструирование</vt:lpstr>
      <vt:lpstr>ОСНОВНЫЕ ЗАДАЧИ</vt:lpstr>
      <vt:lpstr>Конструирование из строительных материалов как ОСНОВНОЙ ВИД КОНСТРУИРОВАНИЯ В ГРУППЕ РАННЕГО ВОЗРАСТА  </vt:lpstr>
      <vt:lpstr>Значение конструирования</vt:lpstr>
      <vt:lpstr>Виды конструирования</vt:lpstr>
      <vt:lpstr>Строим из фигур  (большие кубики)</vt:lpstr>
      <vt:lpstr>Строим из мягких модулей</vt:lpstr>
      <vt:lpstr>Строим из кубиков</vt:lpstr>
      <vt:lpstr>Строим из лего</vt:lpstr>
      <vt:lpstr>Строим из геометрических фигур</vt:lpstr>
      <vt:lpstr>Коллективная работа</vt:lpstr>
      <vt:lpstr>Значение конструирования в развитии  дошкольника </vt:lpstr>
      <vt:lpstr>Выводы</vt:lpstr>
      <vt:lpstr>Благодарю за внимание !</vt:lpstr>
    </vt:vector>
  </TitlesOfParts>
  <Company>Nautilus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детей раннего возраста в продуктивной (конструктивной) деятельности</dc:title>
  <dc:creator>Nemo</dc:creator>
  <cp:lastModifiedBy>Пользователь</cp:lastModifiedBy>
  <cp:revision>62</cp:revision>
  <dcterms:created xsi:type="dcterms:W3CDTF">2013-01-21T16:05:03Z</dcterms:created>
  <dcterms:modified xsi:type="dcterms:W3CDTF">2025-05-19T15:40:25Z</dcterms:modified>
</cp:coreProperties>
</file>