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86" r:id="rId3"/>
    <p:sldId id="287" r:id="rId4"/>
    <p:sldId id="264" r:id="rId5"/>
    <p:sldId id="272" r:id="rId6"/>
    <p:sldId id="283" r:id="rId7"/>
    <p:sldId id="262" r:id="rId8"/>
    <p:sldId id="273" r:id="rId9"/>
    <p:sldId id="285" r:id="rId10"/>
    <p:sldId id="279" r:id="rId11"/>
    <p:sldId id="275" r:id="rId12"/>
    <p:sldId id="274" r:id="rId13"/>
    <p:sldId id="280" r:id="rId14"/>
    <p:sldId id="276" r:id="rId15"/>
    <p:sldId id="278" r:id="rId16"/>
    <p:sldId id="284" r:id="rId17"/>
    <p:sldId id="281" r:id="rId18"/>
    <p:sldId id="266" r:id="rId19"/>
    <p:sldId id="267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0CC8D6"/>
    <a:srgbClr val="FFFFCC"/>
    <a:srgbClr val="FC0000"/>
    <a:srgbClr val="00E200"/>
    <a:srgbClr val="E4AECF"/>
    <a:srgbClr val="FFD100"/>
    <a:srgbClr val="F48F2D"/>
    <a:srgbClr val="00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9F2AE-705B-49FA-BC49-83C58B4AF927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AA4C8A-F35C-4FCA-B5CD-CCB19A6EF4CF}">
      <dgm:prSet custT="1"/>
      <dgm:spPr>
        <a:solidFill>
          <a:srgbClr val="CCFF33">
            <a:alpha val="50000"/>
          </a:srgbClr>
        </a:solidFill>
      </dgm:spPr>
      <dgm:t>
        <a:bodyPr/>
        <a:lstStyle/>
        <a:p>
          <a:pPr algn="ctr" rtl="0"/>
          <a:r>
            <a:rPr lang="ru-RU" sz="4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Речь</a:t>
          </a:r>
        </a:p>
      </dgm:t>
    </dgm:pt>
    <dgm:pt modelId="{70C13DA2-A4A1-46E5-9D43-43B794AB89E5}" type="parTrans" cxnId="{3FA0F757-5BB6-4361-8105-47128FC706B4}">
      <dgm:prSet/>
      <dgm:spPr/>
      <dgm:t>
        <a:bodyPr/>
        <a:lstStyle/>
        <a:p>
          <a:pPr algn="ctr"/>
          <a:endParaRPr lang="ru-RU" b="1"/>
        </a:p>
      </dgm:t>
    </dgm:pt>
    <dgm:pt modelId="{A4146A71-DDD8-438B-BCC2-76B9C013B594}" type="sibTrans" cxnId="{3FA0F757-5BB6-4361-8105-47128FC706B4}">
      <dgm:prSet/>
      <dgm:spPr/>
      <dgm:t>
        <a:bodyPr/>
        <a:lstStyle/>
        <a:p>
          <a:pPr algn="ctr"/>
          <a:endParaRPr lang="ru-RU" b="1"/>
        </a:p>
      </dgm:t>
    </dgm:pt>
    <dgm:pt modelId="{42BA3DF0-026A-49CE-BF4C-8744B29BF08D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E4AECF"/>
          </a:solidFill>
        </a:ln>
      </dgm:spPr>
      <dgm:t>
        <a:bodyPr/>
        <a:lstStyle/>
        <a:p>
          <a:pPr algn="ctr" rtl="0"/>
          <a:r>
            <a: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Движения </a:t>
          </a:r>
        </a:p>
      </dgm:t>
    </dgm:pt>
    <dgm:pt modelId="{BF1CECE4-3D12-4795-AE52-78412319F10C}" type="parTrans" cxnId="{050DB30D-9B36-4548-A284-3161D031256A}">
      <dgm:prSet/>
      <dgm:spPr/>
      <dgm:t>
        <a:bodyPr/>
        <a:lstStyle/>
        <a:p>
          <a:pPr algn="ctr"/>
          <a:endParaRPr lang="ru-RU" b="1"/>
        </a:p>
      </dgm:t>
    </dgm:pt>
    <dgm:pt modelId="{542E9824-3CBF-4FAF-A521-6D8CE7DB3C70}" type="sibTrans" cxnId="{050DB30D-9B36-4548-A284-3161D031256A}">
      <dgm:prSet/>
      <dgm:spPr/>
      <dgm:t>
        <a:bodyPr/>
        <a:lstStyle/>
        <a:p>
          <a:pPr algn="ctr"/>
          <a:endParaRPr lang="ru-RU" b="1"/>
        </a:p>
      </dgm:t>
    </dgm:pt>
    <dgm:pt modelId="{3FBD9EB5-5C53-4C98-818E-DCF98A4B5A9B}">
      <dgm:prSet custT="1"/>
      <dgm:spPr>
        <a:solidFill>
          <a:srgbClr val="FFFFCC"/>
        </a:solidFill>
      </dgm:spPr>
      <dgm:t>
        <a:bodyPr/>
        <a:lstStyle/>
        <a:p>
          <a:pPr algn="ctr" rtl="0"/>
          <a:r>
            <a:rPr lang="ru-RU" sz="2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Музыка </a:t>
          </a:r>
        </a:p>
      </dgm:t>
    </dgm:pt>
    <dgm:pt modelId="{136985D4-24EB-41A4-A614-44C5ABE75EE2}" type="parTrans" cxnId="{B8FB6A41-5751-48E6-804D-D47943E04FB9}">
      <dgm:prSet/>
      <dgm:spPr/>
      <dgm:t>
        <a:bodyPr/>
        <a:lstStyle/>
        <a:p>
          <a:pPr algn="ctr"/>
          <a:endParaRPr lang="ru-RU" b="1"/>
        </a:p>
      </dgm:t>
    </dgm:pt>
    <dgm:pt modelId="{3096EFA0-7091-4CE7-90DD-969B60D11066}" type="sibTrans" cxnId="{B8FB6A41-5751-48E6-804D-D47943E04FB9}">
      <dgm:prSet/>
      <dgm:spPr/>
      <dgm:t>
        <a:bodyPr/>
        <a:lstStyle/>
        <a:p>
          <a:pPr algn="ctr"/>
          <a:endParaRPr lang="ru-RU" b="1"/>
        </a:p>
      </dgm:t>
    </dgm:pt>
    <dgm:pt modelId="{A1A55137-9ACD-4BD2-91AD-35CA95EB6FFD}" type="pres">
      <dgm:prSet presAssocID="{6299F2AE-705B-49FA-BC49-83C58B4AF927}" presName="compositeShape" presStyleCnt="0">
        <dgm:presLayoutVars>
          <dgm:chMax val="7"/>
          <dgm:dir/>
          <dgm:resizeHandles val="exact"/>
        </dgm:presLayoutVars>
      </dgm:prSet>
      <dgm:spPr/>
    </dgm:pt>
    <dgm:pt modelId="{2CA29FAC-A7F0-4BC3-85DE-B415239B8BF5}" type="pres">
      <dgm:prSet presAssocID="{09AA4C8A-F35C-4FCA-B5CD-CCB19A6EF4CF}" presName="circ1" presStyleLbl="vennNode1" presStyleIdx="0" presStyleCnt="3" custScaleY="102376" custLinFactNeighborX="3642" custLinFactNeighborY="4052"/>
      <dgm:spPr/>
    </dgm:pt>
    <dgm:pt modelId="{C30D60CB-7CC8-41F6-ABEE-D93372AF124D}" type="pres">
      <dgm:prSet presAssocID="{09AA4C8A-F35C-4FCA-B5CD-CCB19A6EF4C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33C748-042A-49E7-B1AA-99823B6E42F9}" type="pres">
      <dgm:prSet presAssocID="{42BA3DF0-026A-49CE-BF4C-8744B29BF08D}" presName="circ2" presStyleLbl="vennNode1" presStyleIdx="1" presStyleCnt="3" custLinFactNeighborX="56088" custLinFactNeighborY="-63922"/>
      <dgm:spPr/>
    </dgm:pt>
    <dgm:pt modelId="{4CAC8916-56CC-4134-BABD-AD5AE412B3B8}" type="pres">
      <dgm:prSet presAssocID="{42BA3DF0-026A-49CE-BF4C-8744B29BF0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C6EDEA-F9A3-4B30-BA2E-03B5944B9C3A}" type="pres">
      <dgm:prSet presAssocID="{3FBD9EB5-5C53-4C98-818E-DCF98A4B5A9B}" presName="circ3" presStyleLbl="vennNode1" presStyleIdx="2" presStyleCnt="3" custLinFactNeighborX="-50450" custLinFactNeighborY="-28783"/>
      <dgm:spPr/>
    </dgm:pt>
    <dgm:pt modelId="{E7C04673-B9A5-4C8F-A4E9-7AE54B580E9B}" type="pres">
      <dgm:prSet presAssocID="{3FBD9EB5-5C53-4C98-818E-DCF98A4B5A9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50DB30D-9B36-4548-A284-3161D031256A}" srcId="{6299F2AE-705B-49FA-BC49-83C58B4AF927}" destId="{42BA3DF0-026A-49CE-BF4C-8744B29BF08D}" srcOrd="1" destOrd="0" parTransId="{BF1CECE4-3D12-4795-AE52-78412319F10C}" sibTransId="{542E9824-3CBF-4FAF-A521-6D8CE7DB3C70}"/>
    <dgm:cxn modelId="{672CC71A-B0B5-4B21-A1FC-27B6876B9E66}" type="presOf" srcId="{6299F2AE-705B-49FA-BC49-83C58B4AF927}" destId="{A1A55137-9ACD-4BD2-91AD-35CA95EB6FFD}" srcOrd="0" destOrd="0" presId="urn:microsoft.com/office/officeart/2005/8/layout/venn1"/>
    <dgm:cxn modelId="{3FCB3124-AE46-4045-A11B-36D79EBF6882}" type="presOf" srcId="{3FBD9EB5-5C53-4C98-818E-DCF98A4B5A9B}" destId="{BAC6EDEA-F9A3-4B30-BA2E-03B5944B9C3A}" srcOrd="0" destOrd="0" presId="urn:microsoft.com/office/officeart/2005/8/layout/venn1"/>
    <dgm:cxn modelId="{95549933-D1A1-41B6-B234-609164F7DD76}" type="presOf" srcId="{3FBD9EB5-5C53-4C98-818E-DCF98A4B5A9B}" destId="{E7C04673-B9A5-4C8F-A4E9-7AE54B580E9B}" srcOrd="1" destOrd="0" presId="urn:microsoft.com/office/officeart/2005/8/layout/venn1"/>
    <dgm:cxn modelId="{5D76FF3F-6737-4065-92E1-AA9863482C80}" type="presOf" srcId="{09AA4C8A-F35C-4FCA-B5CD-CCB19A6EF4CF}" destId="{2CA29FAC-A7F0-4BC3-85DE-B415239B8BF5}" srcOrd="0" destOrd="0" presId="urn:microsoft.com/office/officeart/2005/8/layout/venn1"/>
    <dgm:cxn modelId="{B8FB6A41-5751-48E6-804D-D47943E04FB9}" srcId="{6299F2AE-705B-49FA-BC49-83C58B4AF927}" destId="{3FBD9EB5-5C53-4C98-818E-DCF98A4B5A9B}" srcOrd="2" destOrd="0" parTransId="{136985D4-24EB-41A4-A614-44C5ABE75EE2}" sibTransId="{3096EFA0-7091-4CE7-90DD-969B60D11066}"/>
    <dgm:cxn modelId="{3FA0F757-5BB6-4361-8105-47128FC706B4}" srcId="{6299F2AE-705B-49FA-BC49-83C58B4AF927}" destId="{09AA4C8A-F35C-4FCA-B5CD-CCB19A6EF4CF}" srcOrd="0" destOrd="0" parTransId="{70C13DA2-A4A1-46E5-9D43-43B794AB89E5}" sibTransId="{A4146A71-DDD8-438B-BCC2-76B9C013B594}"/>
    <dgm:cxn modelId="{A2F93F8E-6F89-4D69-A793-5E12FEC9AA2B}" type="presOf" srcId="{09AA4C8A-F35C-4FCA-B5CD-CCB19A6EF4CF}" destId="{C30D60CB-7CC8-41F6-ABEE-D93372AF124D}" srcOrd="1" destOrd="0" presId="urn:microsoft.com/office/officeart/2005/8/layout/venn1"/>
    <dgm:cxn modelId="{CA050FCE-A556-4075-AAA0-3C7299306B80}" type="presOf" srcId="{42BA3DF0-026A-49CE-BF4C-8744B29BF08D}" destId="{4CAC8916-56CC-4134-BABD-AD5AE412B3B8}" srcOrd="1" destOrd="0" presId="urn:microsoft.com/office/officeart/2005/8/layout/venn1"/>
    <dgm:cxn modelId="{FC2F05D4-E899-4127-A020-CC627ACCFD8F}" type="presOf" srcId="{42BA3DF0-026A-49CE-BF4C-8744B29BF08D}" destId="{4A33C748-042A-49E7-B1AA-99823B6E42F9}" srcOrd="0" destOrd="0" presId="urn:microsoft.com/office/officeart/2005/8/layout/venn1"/>
    <dgm:cxn modelId="{21AD75FA-0B47-42AD-B6BB-C7E3F655889D}" type="presParOf" srcId="{A1A55137-9ACD-4BD2-91AD-35CA95EB6FFD}" destId="{2CA29FAC-A7F0-4BC3-85DE-B415239B8BF5}" srcOrd="0" destOrd="0" presId="urn:microsoft.com/office/officeart/2005/8/layout/venn1"/>
    <dgm:cxn modelId="{2DF5C023-5008-424E-8E29-C2B5CC60289C}" type="presParOf" srcId="{A1A55137-9ACD-4BD2-91AD-35CA95EB6FFD}" destId="{C30D60CB-7CC8-41F6-ABEE-D93372AF124D}" srcOrd="1" destOrd="0" presId="urn:microsoft.com/office/officeart/2005/8/layout/venn1"/>
    <dgm:cxn modelId="{DA5B46B1-09BF-4DE7-B05A-165CB765130F}" type="presParOf" srcId="{A1A55137-9ACD-4BD2-91AD-35CA95EB6FFD}" destId="{4A33C748-042A-49E7-B1AA-99823B6E42F9}" srcOrd="2" destOrd="0" presId="urn:microsoft.com/office/officeart/2005/8/layout/venn1"/>
    <dgm:cxn modelId="{28968213-CF32-44A0-8DD4-108878CF9726}" type="presParOf" srcId="{A1A55137-9ACD-4BD2-91AD-35CA95EB6FFD}" destId="{4CAC8916-56CC-4134-BABD-AD5AE412B3B8}" srcOrd="3" destOrd="0" presId="urn:microsoft.com/office/officeart/2005/8/layout/venn1"/>
    <dgm:cxn modelId="{5D521475-0ADE-488F-8D72-61B4B5CE542A}" type="presParOf" srcId="{A1A55137-9ACD-4BD2-91AD-35CA95EB6FFD}" destId="{BAC6EDEA-F9A3-4B30-BA2E-03B5944B9C3A}" srcOrd="4" destOrd="0" presId="urn:microsoft.com/office/officeart/2005/8/layout/venn1"/>
    <dgm:cxn modelId="{E95FD405-FC7E-4252-A873-CCD10F88D39A}" type="presParOf" srcId="{A1A55137-9ACD-4BD2-91AD-35CA95EB6FFD}" destId="{E7C04673-B9A5-4C8F-A4E9-7AE54B580E9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29FAC-A7F0-4BC3-85DE-B415239B8BF5}">
      <dsp:nvSpPr>
        <dsp:cNvPr id="0" name=""/>
        <dsp:cNvSpPr/>
      </dsp:nvSpPr>
      <dsp:spPr>
        <a:xfrm>
          <a:off x="2226341" y="117928"/>
          <a:ext cx="2128160" cy="2178725"/>
        </a:xfrm>
        <a:prstGeom prst="ellipse">
          <a:avLst/>
        </a:prstGeom>
        <a:solidFill>
          <a:srgbClr val="CCFF33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Речь</a:t>
          </a:r>
        </a:p>
      </dsp:txBody>
      <dsp:txXfrm>
        <a:off x="2510096" y="499205"/>
        <a:ext cx="1560650" cy="980426"/>
      </dsp:txXfrm>
    </dsp:sp>
    <dsp:sp modelId="{4A33C748-042A-49E7-B1AA-99823B6E42F9}">
      <dsp:nvSpPr>
        <dsp:cNvPr id="0" name=""/>
        <dsp:cNvSpPr/>
      </dsp:nvSpPr>
      <dsp:spPr>
        <a:xfrm>
          <a:off x="4110388" y="26715"/>
          <a:ext cx="2128160" cy="212816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E4AEC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Движения </a:t>
          </a:r>
        </a:p>
      </dsp:txBody>
      <dsp:txXfrm>
        <a:off x="4761250" y="576490"/>
        <a:ext cx="1276896" cy="1170488"/>
      </dsp:txXfrm>
    </dsp:sp>
    <dsp:sp modelId="{BAC6EDEA-F9A3-4B30-BA2E-03B5944B9C3A}">
      <dsp:nvSpPr>
        <dsp:cNvPr id="0" name=""/>
        <dsp:cNvSpPr/>
      </dsp:nvSpPr>
      <dsp:spPr>
        <a:xfrm>
          <a:off x="307266" y="774529"/>
          <a:ext cx="2128160" cy="2128160"/>
        </a:xfrm>
        <a:prstGeom prst="ellipse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Музыка </a:t>
          </a:r>
        </a:p>
      </dsp:txBody>
      <dsp:txXfrm>
        <a:off x="507667" y="1324304"/>
        <a:ext cx="1276896" cy="1170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9639"/>
            <a:ext cx="66675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3360738"/>
            <a:ext cx="5473700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88D4-9478-488C-9B70-CAE626E42DF1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EB06D-60FB-41E6-9E1C-96037140D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675C-825E-4EC4-B60F-84542619FDD1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2B8EA-9353-4922-8D1F-36CF3E1FF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94152-B479-4423-93D5-8B3D86178A17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3A10E-5075-46B6-9C7A-407E7B432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506E-5D1A-4CA0-AC20-A1FD13E5F98A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3D62-FC6C-4573-A54E-F27C356009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292D-67ED-4B39-B6D5-DA6F1DD0653E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2E309-A9FA-4661-84F6-5CA51DA57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84CB-322E-4D73-8674-5BAEB55E9F01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861E-0090-4F3F-9377-8B2886830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741E-2E11-40AD-A8AA-BAAC8A20AA2C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B9E2-887F-45B5-B571-990C04817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E610-5E07-4FC8-B71D-8D8130973888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0605-CF5D-4718-87C7-5FBB1559F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3789-15D7-40B8-8CD7-D21EE1C8DD09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31E3-8E25-48BC-95B6-5455C6C13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0F48-8670-4F5E-BC24-28D64A74D5FA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E8B5-8813-4B95-852D-6BEE54BC2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F317-47F3-4622-8542-188BA3214B5C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8166-DE73-45C7-B89D-F88579B7C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D19135-FDDE-4540-A7C8-6361BC64C4A4}" type="datetimeFigureOut">
              <a:rPr lang="ru-RU"/>
              <a:pPr>
                <a:defRPr/>
              </a:pPr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DACD82-01D2-4AAA-AD14-2A282D1C8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780156" y="-1993623"/>
            <a:ext cx="8550275" cy="5195610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Логоритмика</a:t>
            </a:r>
            <a:r>
              <a:rPr lang="ru-RU" altLang="ru-RU" sz="40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практические методы и приемы работы»</a:t>
            </a:r>
            <a:endParaRPr lang="ru-RU" altLang="ru-RU" sz="40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4624" y="2966097"/>
            <a:ext cx="3149722" cy="2617957"/>
          </a:xfrm>
        </p:spPr>
        <p:txBody>
          <a:bodyPr/>
          <a:lstStyle/>
          <a:p>
            <a:pPr algn="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endParaRPr lang="ru-RU" sz="5400" b="1" dirty="0">
              <a:solidFill>
                <a:srgbClr val="C1752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Чаушева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</a:t>
            </a:r>
          </a:p>
          <a:p>
            <a:pPr>
              <a:buFont typeface="Arial" pitchFamily="34" charset="0"/>
              <a:buNone/>
              <a:defRPr/>
            </a:pP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33F41-5FB2-48B1-A11E-BE6EA202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466" y="3848513"/>
            <a:ext cx="5521910" cy="195395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577" y="639191"/>
            <a:ext cx="6818050" cy="184648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общей моторики, соответствующие возрастным особенностям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Развитие мышечно-двигательной и координационной сферы)</a:t>
            </a:r>
            <a:br>
              <a:rPr lang="ru-RU" sz="2400" b="1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sad10\Desktop\10521111\DSC09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737" y="2812473"/>
            <a:ext cx="4137735" cy="29212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3B79E8-FDC6-4506-A6EE-3F26864D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65" y="2270125"/>
            <a:ext cx="4137735" cy="31453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641" y="790114"/>
            <a:ext cx="7140359" cy="1642368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 музыкально-ритмические игры с музыкальными инструментами.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 речи, внимания, умения ориентироваться в пространстве. Развитие чувства ритма)</a:t>
            </a:r>
            <a:br>
              <a:rPr lang="ru-RU" sz="2400" b="1" dirty="0">
                <a:latin typeface="+mn-lt"/>
                <a:ea typeface="Calibri" pitchFamily="34" charset="0"/>
                <a:cs typeface="Times New Roman" pitchFamily="18" charset="0"/>
              </a:rPr>
            </a:br>
            <a:b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5" name="Picture 3" descr="C:\Users\sad10\Desktop\10521111\DSC093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7456" y="2432482"/>
            <a:ext cx="6669087" cy="37465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1865" y="975205"/>
            <a:ext cx="7554004" cy="1989938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гимнастика, песни и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стихи, сопровождаемые движением рук;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Су-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терапия; самомассаж,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упражнения;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 мелкой моторики, плавности и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выразительности речи, речевого слуха и речевой памяти)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369A3-217D-4982-93BC-FB8B78EAB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13" y="3160007"/>
            <a:ext cx="2691769" cy="303820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43075-A47D-4417-A785-D97E01DD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9" y="2965143"/>
            <a:ext cx="2343704" cy="34802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69AFF-4445-4B46-8BE3-F928A3A5D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58" y="3008390"/>
            <a:ext cx="2047593" cy="33302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966" y="331665"/>
            <a:ext cx="6978358" cy="16081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Познавательные, подвижные, коммуникативные игры с использованием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 внимания, фонематического слуха)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9D135A-9503-4136-B1FB-760FFAC15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836" y="2051799"/>
            <a:ext cx="3255061" cy="42865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585BA3-40FE-43EF-8BC4-3524AA8E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5" y="4416960"/>
            <a:ext cx="3187083" cy="2198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5" name="drawingObject35">
            <a:extLst>
              <a:ext uri="{FF2B5EF4-FFF2-40B4-BE49-F238E27FC236}">
                <a16:creationId xmlns:a16="http://schemas.microsoft.com/office/drawing/2014/main" id="{3751FB15-FAA3-44F5-A20D-631AD9B97F5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0860" y="1939802"/>
            <a:ext cx="4031140" cy="293440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15255252"/>
      </p:ext>
    </p:extLst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476" y="332912"/>
            <a:ext cx="6596108" cy="2330389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 дыхательная гимнастики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мышц органов артикуляции, развитие       их подвижности. Развитие речевого дыхания)</a:t>
            </a:r>
            <a:br>
              <a:rPr lang="ru-RU" sz="2400" b="1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84AA358-5F79-4E5A-8C9D-259CE45A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4" y="2914095"/>
            <a:ext cx="5034286" cy="300749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1931C-874B-4D0C-A978-42FC481F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608" y="2455878"/>
            <a:ext cx="4268976" cy="42122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641" y="0"/>
            <a:ext cx="6933460" cy="3027402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мимических мышц. Коммуникативные игры и танцы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сферы, ассоциативно-образного мышления, выразительности невербальных средств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общения, позитивного самоощущения)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sad10\Desktop\10521111\DSC093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854" y="2848240"/>
            <a:ext cx="5522814" cy="310162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3D6DF-EFD1-434D-A5FB-70EABAB56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59" y="2356608"/>
            <a:ext cx="1694379" cy="2144783"/>
          </a:xfrm>
          <a:prstGeom prst="rect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152" y="807869"/>
            <a:ext cx="6649374" cy="1278384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релаксацию под музыку,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(Эмоциональное расслабление, позитивное самоощущение, нормализует психоэмоциональное состояние)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4BAE7D-EA1F-4051-AEDE-2EC490EA9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41" y="2320135"/>
            <a:ext cx="5999177" cy="428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6158136"/>
      </p:ext>
    </p:extLst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247900" y="231775"/>
            <a:ext cx="4560888" cy="1839913"/>
          </a:xfrm>
        </p:spPr>
        <p:txBody>
          <a:bodyPr/>
          <a:lstStyle/>
          <a:p>
            <a:pPr algn="ctr" eaLnBrk="1" hangingPunct="1"/>
            <a:r>
              <a:rPr lang="ru-RU" alt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altLang="ru-RU" sz="4000" b="1" u="sng" dirty="0">
                <a:solidFill>
                  <a:srgbClr val="C00000"/>
                </a:solidFill>
                <a:latin typeface="Arial Black" pitchFamily="34" charset="0"/>
              </a:rPr>
            </a:br>
            <a:endParaRPr lang="ru-RU" altLang="ru-RU" sz="4000" b="1" u="sng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>
          <a:xfrm>
            <a:off x="623888" y="2181225"/>
            <a:ext cx="7886700" cy="4373563"/>
          </a:xfrm>
        </p:spPr>
        <p:txBody>
          <a:bodyPr/>
          <a:lstStyle/>
          <a:p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развитию речи у детей дошкольного возраста, а также в улучшении внимания и памяти. </a:t>
            </a:r>
          </a:p>
          <a:p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содействует  эстетическому воспитанию дошкольников, вводя их с самого раннего детства в мир музыки, учит эмоциональной отзывчивости, прививает любовь к прекрасному, развивая художественный вкус, а также укрепляет здоровье ребенка.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/>
              <a:t> </a:t>
            </a:r>
          </a:p>
          <a:p>
            <a:endParaRPr lang="ru-RU" altLang="ru-RU" dirty="0"/>
          </a:p>
        </p:txBody>
      </p:sp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1961965" y="870012"/>
            <a:ext cx="5939161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Слышать, видеть, понимать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пространство ощущать.</a:t>
            </a:r>
          </a:p>
          <a:p>
            <a:pPr algn="ctr"/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Петь, дышать, играть ритмично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Громко, тихо, высоко,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Низко, в темпе и легко,</a:t>
            </a:r>
          </a:p>
          <a:p>
            <a:pPr algn="ctr"/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Самому придумать что-то, 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Изменяя ход игры.</a:t>
            </a:r>
          </a:p>
          <a:p>
            <a:pPr algn="ctr"/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тогда достигнем цели- 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Всестороннему развитию детворы!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965" y="276349"/>
            <a:ext cx="7885035" cy="396717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7200" b="1" dirty="0">
                <a:solidFill>
                  <a:srgbClr val="FC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B7535C-48FD-477C-8C18-35480456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3" y="3790765"/>
            <a:ext cx="6159220" cy="217946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17BB-AA74-453F-8A30-E57739C0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52FBC-6F94-47AD-9AC0-E01CFB6F0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юрприз">
            <a:hlinkClick r:id="" action="ppaction://media"/>
            <a:extLst>
              <a:ext uri="{FF2B5EF4-FFF2-40B4-BE49-F238E27FC236}">
                <a16:creationId xmlns:a16="http://schemas.microsoft.com/office/drawing/2014/main" id="{5393E229-3F1F-4EA8-B568-9BD2B80E3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BF6946-E9BD-4723-9A85-BFA3C40AD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69" y="2587842"/>
            <a:ext cx="8389938" cy="427015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445973-4798-4DFB-B86C-A49DA0CCCD6F}"/>
              </a:ext>
            </a:extLst>
          </p:cNvPr>
          <p:cNvSpPr/>
          <p:nvPr/>
        </p:nvSpPr>
        <p:spPr>
          <a:xfrm>
            <a:off x="2208090" y="335756"/>
            <a:ext cx="6312022" cy="15745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51ADA5-8B4E-4AEE-BD27-0FA70707629A}"/>
              </a:ext>
            </a:extLst>
          </p:cNvPr>
          <p:cNvSpPr/>
          <p:nvPr/>
        </p:nvSpPr>
        <p:spPr>
          <a:xfrm>
            <a:off x="3062744" y="496054"/>
            <a:ext cx="5699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ПОЧЕМУ –ЛОГОРИТМИКА?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925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AEA6D3-0DE3-4A86-A221-E71CA06EA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80" y="2157274"/>
            <a:ext cx="7007440" cy="394168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26302E7-A74C-41B3-BCB4-E75634B41C8B}"/>
              </a:ext>
            </a:extLst>
          </p:cNvPr>
          <p:cNvSpPr/>
          <p:nvPr/>
        </p:nvSpPr>
        <p:spPr>
          <a:xfrm>
            <a:off x="3513108" y="229225"/>
            <a:ext cx="4388018" cy="15745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МУЗЫКАЛЬНЫЕ           ИНСТРУМЕНТЫ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74049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828" y="231355"/>
            <a:ext cx="6022521" cy="1233888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dirty="0" err="1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логоритмики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98488" y="1708150"/>
            <a:ext cx="8240712" cy="5149850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слуховое внимание,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фонематический слух;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правильное дыхание и звукопроизношение;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мелкую моторику;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координацию движений;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умение ориентироваться в пространстве;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умение красиво, выразительно, ритмично двигаться;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коммуникативность и эмоциональность</a:t>
            </a:r>
          </a:p>
        </p:txBody>
      </p:sp>
    </p:spTree>
  </p:cSld>
  <p:clrMapOvr>
    <a:masterClrMapping/>
  </p:clrMapOvr>
  <p:transition spd="slow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325556"/>
              </p:ext>
            </p:extLst>
          </p:nvPr>
        </p:nvGraphicFramePr>
        <p:xfrm>
          <a:off x="1109709" y="3311066"/>
          <a:ext cx="6425829" cy="3546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22024" y="2633031"/>
            <a:ext cx="602622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 кита  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E4B5B43-3701-42BC-B7E4-27DB82C6EE06}"/>
              </a:ext>
            </a:extLst>
          </p:cNvPr>
          <p:cNvSpPr/>
          <p:nvPr/>
        </p:nvSpPr>
        <p:spPr>
          <a:xfrm>
            <a:off x="2334828" y="244938"/>
            <a:ext cx="6258758" cy="20455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«Первое понимание логопедической ритмики основано на сочетании слова, музыки и движения. Взаимоотношения указанных компонентов могут быть разнообразными, с преобладанием одного из них или связи между ними»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790698" y="1476375"/>
            <a:ext cx="70135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Утренняя гимнастика с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речевками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звукоподражаниями.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Проговаривание потешек, приговорок, чистоговорок во время режимных процессов — умывания, одевания на прогулку, подготовки к занятиям.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Речевые игры перед едой.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Логоритмические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паузы на занятиях.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Динамические паузы между занятиями.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Физкультурные театрализованные занятия с использованием речевого материала.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Бодрящая гимнастика со звукоподражанием и релаксация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Подвижные игры с пением (на прогулке).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Игры малой подвижности (в группе).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Логоритмические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досуги и развлечения.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21EE887-69F1-4240-A4CE-B585C636DF9C}"/>
              </a:ext>
            </a:extLst>
          </p:cNvPr>
          <p:cNvSpPr/>
          <p:nvPr/>
        </p:nvSpPr>
        <p:spPr>
          <a:xfrm>
            <a:off x="2086250" y="286766"/>
            <a:ext cx="6865800" cy="914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086250" y="441096"/>
            <a:ext cx="6718023" cy="605740"/>
          </a:xfrm>
        </p:spPr>
        <p:txBody>
          <a:bodyPr/>
          <a:lstStyle/>
          <a:p>
            <a:pPr algn="ctr" eaLnBrk="1" hangingPunct="1"/>
            <a:r>
              <a:rPr lang="ru-RU" alt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Логоритмическая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в течение дня в детском саду</a:t>
            </a:r>
          </a:p>
        </p:txBody>
      </p:sp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53B39C-AB92-48BA-97A2-A3E94764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8" y="2291870"/>
            <a:ext cx="2512380" cy="35145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675355" y="1120805"/>
            <a:ext cx="5452554" cy="2308195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 eaLnBrk="1" hangingPunct="1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 мне – и я забуду, </a:t>
            </a:r>
          </a:p>
          <a:p>
            <a:pPr eaLnBrk="1" hangingPunct="1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мне - и я запомню, </a:t>
            </a:r>
          </a:p>
          <a:p>
            <a:pPr eaLnBrk="1" hangingPunct="1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Вовлеки меня – и я научусь. </a:t>
            </a:r>
          </a:p>
          <a:p>
            <a:pPr eaLnBrk="1" hangingPunct="1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мудрость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79169" y="1313896"/>
            <a:ext cx="8447580" cy="3062796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логоритмических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в режимных моментах</a:t>
            </a:r>
          </a:p>
        </p:txBody>
      </p:sp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274" y="204186"/>
            <a:ext cx="6986726" cy="217261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под музыку, упражняющиеся в различных видах ходьбы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(Ходьба в разных направлениях с остановками и препятствиями)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Calibri" pitchFamily="34" charset="0"/>
              </a:rPr>
            </a:b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5C9C4-75F8-49FB-A9AD-1509CAA31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74" y="1914454"/>
            <a:ext cx="5599142" cy="430731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24787591"/>
      </p:ext>
    </p:extLst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552</Words>
  <Application>Microsoft Office PowerPoint</Application>
  <PresentationFormat>Экран (4:3)</PresentationFormat>
  <Paragraphs>63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Franklin Gothic Book</vt:lpstr>
      <vt:lpstr>Times New Roman</vt:lpstr>
      <vt:lpstr>Wingdings</vt:lpstr>
      <vt:lpstr>Тема Office</vt:lpstr>
      <vt:lpstr>«Логоритмика: практические методы и приемы работы»</vt:lpstr>
      <vt:lpstr>Презентация PowerPoint</vt:lpstr>
      <vt:lpstr>Презентация PowerPoint</vt:lpstr>
      <vt:lpstr>Задачи логоритмики</vt:lpstr>
      <vt:lpstr>Презентация PowerPoint</vt:lpstr>
      <vt:lpstr>Логоритмическая работа в течение дня в детском саду</vt:lpstr>
      <vt:lpstr>Презентация PowerPoint</vt:lpstr>
      <vt:lpstr>Использование  логоритмических элементов в режимных моментах</vt:lpstr>
      <vt:lpstr>Движения под музыку, упражняющиеся в различных видах ходьбы (Ходьба в разных направлениях с остановками и препятствиями)  </vt:lpstr>
      <vt:lpstr>Упражнения на развитие общей моторики, соответствующие возрастным особенностям ( Развитие мышечно-двигательной и координационной сферы)  </vt:lpstr>
      <vt:lpstr>Музыкальные и музыкально-ритмические игры с музыкальными инструментами.  (Развитие речи, внимания, умения ориентироваться в пространстве. Развитие чувства ритма)  </vt:lpstr>
      <vt:lpstr> - Пальчиковая гимнастика, песни и   стихи, сопровождаемые движением рук;  - Су-джок терапия; самомассаж,  - Кинезиологические упражнения; (Развитие мелкой моторики, плавности и  выразительности речи, речевого слуха и речевой памяти)  </vt:lpstr>
      <vt:lpstr>Познавательные, подвижные, коммуникативные игры с использованием логоритмики (Развитие внимания, фонематического слуха) </vt:lpstr>
      <vt:lpstr>                Артикуляционная      и дыхательная гимнастики    (Укрепление мышц органов артикуляции, развитие       их подвижности. Развитие речевого дыхания)  </vt:lpstr>
      <vt:lpstr>Упражнения на развитие мимических мышц. Коммуникативные игры и танцы (Развитие эмоциональной сферы, ассоциативно-образного мышления, выразительности невербальных средств  общения, позитивного самоощущения) </vt:lpstr>
      <vt:lpstr>Упражнения на релаксацию под музыку, психогимнастика (Эмоциональное расслабление, позитивное самоощущение, нормализует психоэмоциональное состояние)  </vt:lpstr>
      <vt:lpstr>Вывод: </vt:lpstr>
      <vt:lpstr>Презентация PowerPoint</vt:lpstr>
      <vt:lpstr>Благодарю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Пользователь</cp:lastModifiedBy>
  <cp:revision>41</cp:revision>
  <cp:lastPrinted>2025-02-26T11:03:20Z</cp:lastPrinted>
  <dcterms:created xsi:type="dcterms:W3CDTF">2015-02-19T20:52:53Z</dcterms:created>
  <dcterms:modified xsi:type="dcterms:W3CDTF">2025-02-27T15:05:26Z</dcterms:modified>
</cp:coreProperties>
</file>