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85" r:id="rId7"/>
    <p:sldId id="286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82" r:id="rId20"/>
    <p:sldId id="273" r:id="rId21"/>
    <p:sldId id="274" r:id="rId22"/>
    <p:sldId id="275" r:id="rId23"/>
    <p:sldId id="284" r:id="rId24"/>
    <p:sldId id="276" r:id="rId25"/>
    <p:sldId id="279" r:id="rId26"/>
    <p:sldId id="281" r:id="rId27"/>
    <p:sldId id="280" r:id="rId28"/>
    <p:sldId id="283" r:id="rId29"/>
    <p:sldId id="277" r:id="rId30"/>
    <p:sldId id="269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3CC"/>
    <a:srgbClr val="FF33CC"/>
    <a:srgbClr val="FF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7905" autoAdjust="0"/>
  </p:normalViewPr>
  <p:slideViewPr>
    <p:cSldViewPr>
      <p:cViewPr varScale="1">
        <p:scale>
          <a:sx n="69" d="100"/>
          <a:sy n="69" d="100"/>
        </p:scale>
        <p:origin x="30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49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1E236-C598-4F13-BB2C-904856057DE3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5CA97-0AEE-421C-B21C-F485CD77A1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41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5CA97-0AEE-421C-B21C-F485CD77A1F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048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5CA97-0AEE-421C-B21C-F485CD77A1FF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2355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23556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57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58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59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0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1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2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3563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4 w 128"/>
                <a:gd name="T1" fmla="*/ 0 h 217"/>
                <a:gd name="T2" fmla="*/ 105 w 128"/>
                <a:gd name="T3" fmla="*/ 9 h 217"/>
                <a:gd name="T4" fmla="*/ 115 w 128"/>
                <a:gd name="T5" fmla="*/ 27 h 217"/>
                <a:gd name="T6" fmla="*/ 123 w 128"/>
                <a:gd name="T7" fmla="*/ 50 h 217"/>
                <a:gd name="T8" fmla="*/ 128 w 128"/>
                <a:gd name="T9" fmla="*/ 78 h 217"/>
                <a:gd name="T10" fmla="*/ 127 w 128"/>
                <a:gd name="T11" fmla="*/ 111 h 217"/>
                <a:gd name="T12" fmla="*/ 116 w 128"/>
                <a:gd name="T13" fmla="*/ 145 h 217"/>
                <a:gd name="T14" fmla="*/ 94 w 128"/>
                <a:gd name="T15" fmla="*/ 181 h 217"/>
                <a:gd name="T16" fmla="*/ 60 w 128"/>
                <a:gd name="T17" fmla="*/ 217 h 217"/>
                <a:gd name="T18" fmla="*/ 49 w 128"/>
                <a:gd name="T19" fmla="*/ 213 h 217"/>
                <a:gd name="T20" fmla="*/ 38 w 128"/>
                <a:gd name="T21" fmla="*/ 210 h 217"/>
                <a:gd name="T22" fmla="*/ 26 w 128"/>
                <a:gd name="T23" fmla="*/ 205 h 217"/>
                <a:gd name="T24" fmla="*/ 16 w 128"/>
                <a:gd name="T25" fmla="*/ 201 h 217"/>
                <a:gd name="T26" fmla="*/ 8 w 128"/>
                <a:gd name="T27" fmla="*/ 196 h 217"/>
                <a:gd name="T28" fmla="*/ 2 w 128"/>
                <a:gd name="T29" fmla="*/ 190 h 217"/>
                <a:gd name="T30" fmla="*/ 0 w 128"/>
                <a:gd name="T31" fmla="*/ 183 h 217"/>
                <a:gd name="T32" fmla="*/ 1 w 128"/>
                <a:gd name="T33" fmla="*/ 178 h 217"/>
                <a:gd name="T34" fmla="*/ 13 w 128"/>
                <a:gd name="T35" fmla="*/ 171 h 217"/>
                <a:gd name="T36" fmla="*/ 29 w 128"/>
                <a:gd name="T37" fmla="*/ 161 h 217"/>
                <a:gd name="T38" fmla="*/ 46 w 128"/>
                <a:gd name="T39" fmla="*/ 150 h 217"/>
                <a:gd name="T40" fmla="*/ 63 w 128"/>
                <a:gd name="T41" fmla="*/ 134 h 217"/>
                <a:gd name="T42" fmla="*/ 79 w 128"/>
                <a:gd name="T43" fmla="*/ 112 h 217"/>
                <a:gd name="T44" fmla="*/ 91 w 128"/>
                <a:gd name="T45" fmla="*/ 83 h 217"/>
                <a:gd name="T46" fmla="*/ 97 w 128"/>
                <a:gd name="T47" fmla="*/ 46 h 217"/>
                <a:gd name="T48" fmla="*/ 94 w 128"/>
                <a:gd name="T4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4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5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6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75 w 117"/>
                <a:gd name="T1" fmla="*/ 0 h 132"/>
                <a:gd name="T2" fmla="*/ 0 w 117"/>
                <a:gd name="T3" fmla="*/ 25 h 132"/>
                <a:gd name="T4" fmla="*/ 3 w 117"/>
                <a:gd name="T5" fmla="*/ 26 h 132"/>
                <a:gd name="T6" fmla="*/ 14 w 117"/>
                <a:gd name="T7" fmla="*/ 29 h 132"/>
                <a:gd name="T8" fmla="*/ 29 w 117"/>
                <a:gd name="T9" fmla="*/ 36 h 132"/>
                <a:gd name="T10" fmla="*/ 46 w 117"/>
                <a:gd name="T11" fmla="*/ 47 h 132"/>
                <a:gd name="T12" fmla="*/ 66 w 117"/>
                <a:gd name="T13" fmla="*/ 62 h 132"/>
                <a:gd name="T14" fmla="*/ 84 w 117"/>
                <a:gd name="T15" fmla="*/ 80 h 132"/>
                <a:gd name="T16" fmla="*/ 102 w 117"/>
                <a:gd name="T17" fmla="*/ 103 h 132"/>
                <a:gd name="T18" fmla="*/ 116 w 117"/>
                <a:gd name="T19" fmla="*/ 132 h 132"/>
                <a:gd name="T20" fmla="*/ 117 w 117"/>
                <a:gd name="T21" fmla="*/ 120 h 132"/>
                <a:gd name="T22" fmla="*/ 115 w 117"/>
                <a:gd name="T23" fmla="*/ 107 h 132"/>
                <a:gd name="T24" fmla="*/ 108 w 117"/>
                <a:gd name="T25" fmla="*/ 90 h 132"/>
                <a:gd name="T26" fmla="*/ 99 w 117"/>
                <a:gd name="T27" fmla="*/ 74 h 132"/>
                <a:gd name="T28" fmla="*/ 89 w 117"/>
                <a:gd name="T29" fmla="*/ 58 h 132"/>
                <a:gd name="T30" fmla="*/ 78 w 117"/>
                <a:gd name="T31" fmla="*/ 45 h 132"/>
                <a:gd name="T32" fmla="*/ 67 w 117"/>
                <a:gd name="T33" fmla="*/ 36 h 132"/>
                <a:gd name="T34" fmla="*/ 58 w 117"/>
                <a:gd name="T35" fmla="*/ 32 h 132"/>
                <a:gd name="T36" fmla="*/ 69 w 117"/>
                <a:gd name="T37" fmla="*/ 29 h 132"/>
                <a:gd name="T38" fmla="*/ 79 w 117"/>
                <a:gd name="T39" fmla="*/ 28 h 132"/>
                <a:gd name="T40" fmla="*/ 89 w 117"/>
                <a:gd name="T41" fmla="*/ 26 h 132"/>
                <a:gd name="T42" fmla="*/ 98 w 117"/>
                <a:gd name="T43" fmla="*/ 25 h 132"/>
                <a:gd name="T44" fmla="*/ 105 w 117"/>
                <a:gd name="T45" fmla="*/ 24 h 132"/>
                <a:gd name="T46" fmla="*/ 109 w 117"/>
                <a:gd name="T47" fmla="*/ 22 h 132"/>
                <a:gd name="T48" fmla="*/ 113 w 117"/>
                <a:gd name="T49" fmla="*/ 21 h 132"/>
                <a:gd name="T50" fmla="*/ 114 w 117"/>
                <a:gd name="T51" fmla="*/ 21 h 132"/>
                <a:gd name="T52" fmla="*/ 75 w 117"/>
                <a:gd name="T5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7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9 w 29"/>
                <a:gd name="T1" fmla="*/ 0 h 77"/>
                <a:gd name="T2" fmla="*/ 23 w 29"/>
                <a:gd name="T3" fmla="*/ 0 h 77"/>
                <a:gd name="T4" fmla="*/ 16 w 29"/>
                <a:gd name="T5" fmla="*/ 4 h 77"/>
                <a:gd name="T6" fmla="*/ 9 w 29"/>
                <a:gd name="T7" fmla="*/ 9 h 77"/>
                <a:gd name="T8" fmla="*/ 4 w 29"/>
                <a:gd name="T9" fmla="*/ 19 h 77"/>
                <a:gd name="T10" fmla="*/ 1 w 29"/>
                <a:gd name="T11" fmla="*/ 30 h 77"/>
                <a:gd name="T12" fmla="*/ 0 w 29"/>
                <a:gd name="T13" fmla="*/ 44 h 77"/>
                <a:gd name="T14" fmla="*/ 3 w 29"/>
                <a:gd name="T15" fmla="*/ 60 h 77"/>
                <a:gd name="T16" fmla="*/ 11 w 29"/>
                <a:gd name="T17" fmla="*/ 77 h 77"/>
                <a:gd name="T18" fmla="*/ 15 w 29"/>
                <a:gd name="T19" fmla="*/ 53 h 77"/>
                <a:gd name="T20" fmla="*/ 19 w 29"/>
                <a:gd name="T21" fmla="*/ 37 h 77"/>
                <a:gd name="T22" fmla="*/ 23 w 29"/>
                <a:gd name="T23" fmla="*/ 22 h 77"/>
                <a:gd name="T24" fmla="*/ 29 w 2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8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3569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23570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1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2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57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23574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5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6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577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23578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9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0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581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3582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3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4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585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3586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7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8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3589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0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1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2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3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4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 w 149"/>
                <a:gd name="T3" fmla="*/ 6 h 704"/>
                <a:gd name="T4" fmla="*/ 16 w 149"/>
                <a:gd name="T5" fmla="*/ 14 h 704"/>
                <a:gd name="T6" fmla="*/ 28 w 149"/>
                <a:gd name="T7" fmla="*/ 24 h 704"/>
                <a:gd name="T8" fmla="*/ 41 w 149"/>
                <a:gd name="T9" fmla="*/ 37 h 704"/>
                <a:gd name="T10" fmla="*/ 58 w 149"/>
                <a:gd name="T11" fmla="*/ 53 h 704"/>
                <a:gd name="T12" fmla="*/ 73 w 149"/>
                <a:gd name="T13" fmla="*/ 70 h 704"/>
                <a:gd name="T14" fmla="*/ 88 w 149"/>
                <a:gd name="T15" fmla="*/ 90 h 704"/>
                <a:gd name="T16" fmla="*/ 100 w 149"/>
                <a:gd name="T17" fmla="*/ 113 h 704"/>
                <a:gd name="T18" fmla="*/ 112 w 149"/>
                <a:gd name="T19" fmla="*/ 137 h 704"/>
                <a:gd name="T20" fmla="*/ 120 w 149"/>
                <a:gd name="T21" fmla="*/ 165 h 704"/>
                <a:gd name="T22" fmla="*/ 124 w 149"/>
                <a:gd name="T23" fmla="*/ 196 h 704"/>
                <a:gd name="T24" fmla="*/ 126 w 149"/>
                <a:gd name="T25" fmla="*/ 228 h 704"/>
                <a:gd name="T26" fmla="*/ 120 w 149"/>
                <a:gd name="T27" fmla="*/ 264 h 704"/>
                <a:gd name="T28" fmla="*/ 109 w 149"/>
                <a:gd name="T29" fmla="*/ 302 h 704"/>
                <a:gd name="T30" fmla="*/ 92 w 149"/>
                <a:gd name="T31" fmla="*/ 342 h 704"/>
                <a:gd name="T32" fmla="*/ 67 w 149"/>
                <a:gd name="T33" fmla="*/ 386 h 704"/>
                <a:gd name="T34" fmla="*/ 39 w 149"/>
                <a:gd name="T35" fmla="*/ 436 h 704"/>
                <a:gd name="T36" fmla="*/ 21 w 149"/>
                <a:gd name="T37" fmla="*/ 482 h 704"/>
                <a:gd name="T38" fmla="*/ 10 w 149"/>
                <a:gd name="T39" fmla="*/ 525 h 704"/>
                <a:gd name="T40" fmla="*/ 6 w 149"/>
                <a:gd name="T41" fmla="*/ 566 h 704"/>
                <a:gd name="T42" fmla="*/ 6 w 149"/>
                <a:gd name="T43" fmla="*/ 605 h 704"/>
                <a:gd name="T44" fmla="*/ 8 w 149"/>
                <a:gd name="T45" fmla="*/ 641 h 704"/>
                <a:gd name="T46" fmla="*/ 12 w 149"/>
                <a:gd name="T47" fmla="*/ 673 h 704"/>
                <a:gd name="T48" fmla="*/ 14 w 149"/>
                <a:gd name="T49" fmla="*/ 704 h 704"/>
                <a:gd name="T50" fmla="*/ 41 w 149"/>
                <a:gd name="T51" fmla="*/ 688 h 704"/>
                <a:gd name="T52" fmla="*/ 39 w 149"/>
                <a:gd name="T53" fmla="*/ 680 h 704"/>
                <a:gd name="T54" fmla="*/ 36 w 149"/>
                <a:gd name="T55" fmla="*/ 657 h 704"/>
                <a:gd name="T56" fmla="*/ 33 w 149"/>
                <a:gd name="T57" fmla="*/ 622 h 704"/>
                <a:gd name="T58" fmla="*/ 35 w 149"/>
                <a:gd name="T59" fmla="*/ 575 h 704"/>
                <a:gd name="T60" fmla="*/ 41 w 149"/>
                <a:gd name="T61" fmla="*/ 519 h 704"/>
                <a:gd name="T62" fmla="*/ 58 w 149"/>
                <a:gd name="T63" fmla="*/ 455 h 704"/>
                <a:gd name="T64" fmla="*/ 86 w 149"/>
                <a:gd name="T65" fmla="*/ 386 h 704"/>
                <a:gd name="T66" fmla="*/ 129 w 149"/>
                <a:gd name="T67" fmla="*/ 313 h 704"/>
                <a:gd name="T68" fmla="*/ 143 w 149"/>
                <a:gd name="T69" fmla="*/ 279 h 704"/>
                <a:gd name="T70" fmla="*/ 149 w 149"/>
                <a:gd name="T71" fmla="*/ 235 h 704"/>
                <a:gd name="T72" fmla="*/ 144 w 149"/>
                <a:gd name="T73" fmla="*/ 184 h 704"/>
                <a:gd name="T74" fmla="*/ 131 w 149"/>
                <a:gd name="T75" fmla="*/ 134 h 704"/>
                <a:gd name="T76" fmla="*/ 109 w 149"/>
                <a:gd name="T77" fmla="*/ 85 h 704"/>
                <a:gd name="T78" fmla="*/ 81 w 149"/>
                <a:gd name="T79" fmla="*/ 44 h 704"/>
                <a:gd name="T80" fmla="*/ 44 w 149"/>
                <a:gd name="T81" fmla="*/ 14 h 704"/>
                <a:gd name="T82" fmla="*/ 0 w 149"/>
                <a:gd name="T83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5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96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3597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3598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FE8D093-EE1E-452E-8D76-D86182CB406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3599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3600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D6939-757C-46E4-AC78-6588972ECA8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597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F1C66-8319-4032-AF76-B7E184B19E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409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DF6EA9F-B986-4916-BC1D-AF6714E3E98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88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D73D566-60DA-4F6D-9461-F83B94B4479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416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896515E-FCAD-40A7-90B7-55D4326190B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57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507F9-2BE4-4D96-8283-39B599BB147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447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22665-5ABE-43E0-BC32-77643557545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014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4710F-D2FC-4212-91DD-0AB0E735E66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891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6D39F-EEA7-4779-BFE6-AC44DA97224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601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69F2F-6B68-4E74-8A6C-37DCB9BCA2E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453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CF280-858D-4B56-A4D3-37163DD4D8F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31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9C691-F6CB-4794-B1AB-AD31D028072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670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F20D9-F418-40C7-A1F3-12C429C3118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224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22531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2532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2533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34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35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536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2537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2538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39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0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1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2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2543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2544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45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46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22547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2548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9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0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55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2552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3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4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555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2556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7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8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55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7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7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7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573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574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75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22576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22577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55C577-85D5-489D-B7B2-840CFACCBDB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0" y="596205"/>
            <a:ext cx="8108950" cy="2544763"/>
          </a:xfrm>
        </p:spPr>
        <p:txBody>
          <a:bodyPr/>
          <a:lstStyle/>
          <a:p>
            <a:r>
              <a:rPr lang="ru-RU" sz="5900" dirty="0">
                <a:solidFill>
                  <a:srgbClr val="0033CC"/>
                </a:solidFill>
                <a:latin typeface="Georgia" pitchFamily="18" charset="0"/>
              </a:rPr>
              <a:t>Театрализованная деятельность </a:t>
            </a:r>
            <a:br>
              <a:rPr lang="ru-RU" sz="5900" dirty="0">
                <a:solidFill>
                  <a:srgbClr val="0033CC"/>
                </a:solidFill>
                <a:latin typeface="Georgia" pitchFamily="18" charset="0"/>
              </a:rPr>
            </a:br>
            <a:r>
              <a:rPr lang="ru-RU" sz="5900" dirty="0">
                <a:solidFill>
                  <a:srgbClr val="0033CC"/>
                </a:solidFill>
                <a:latin typeface="Georgia" pitchFamily="18" charset="0"/>
              </a:rPr>
              <a:t>в ДОУ</a:t>
            </a:r>
            <a:r>
              <a:rPr lang="ru-RU" dirty="0">
                <a:solidFill>
                  <a:srgbClr val="0033CC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4797152"/>
            <a:ext cx="7448550" cy="1656036"/>
          </a:xfrm>
        </p:spPr>
        <p:txBody>
          <a:bodyPr/>
          <a:lstStyle/>
          <a:p>
            <a:r>
              <a:rPr lang="ru-RU" sz="2800" dirty="0" smtClean="0">
                <a:solidFill>
                  <a:srgbClr val="FF0066"/>
                </a:solidFill>
                <a:latin typeface="Georgia" pitchFamily="18" charset="0"/>
              </a:rPr>
              <a:t>Консультация </a:t>
            </a:r>
            <a:r>
              <a:rPr lang="ru-RU" sz="2800" dirty="0">
                <a:solidFill>
                  <a:srgbClr val="FF0066"/>
                </a:solidFill>
                <a:latin typeface="Georgia" pitchFamily="18" charset="0"/>
              </a:rPr>
              <a:t>для </a:t>
            </a:r>
            <a:r>
              <a:rPr lang="ru-RU" sz="2800" dirty="0" smtClean="0">
                <a:solidFill>
                  <a:srgbClr val="FF0066"/>
                </a:solidFill>
                <a:latin typeface="Georgia" pitchFamily="18" charset="0"/>
              </a:rPr>
              <a:t>воспитателей</a:t>
            </a:r>
          </a:p>
          <a:p>
            <a:r>
              <a:rPr lang="ru-RU" sz="2400" dirty="0" smtClean="0">
                <a:solidFill>
                  <a:srgbClr val="FF0066"/>
                </a:solidFill>
                <a:latin typeface="Georgia" pitchFamily="18" charset="0"/>
              </a:rPr>
              <a:t>Подготовила:</a:t>
            </a:r>
          </a:p>
          <a:p>
            <a:r>
              <a:rPr lang="ru-RU" sz="2400" dirty="0" smtClean="0">
                <a:solidFill>
                  <a:srgbClr val="FF0066"/>
                </a:solidFill>
                <a:latin typeface="Georgia" pitchFamily="18" charset="0"/>
              </a:rPr>
              <a:t>Е.Ю.Бондарева </a:t>
            </a:r>
          </a:p>
          <a:p>
            <a:r>
              <a:rPr lang="ru-RU" sz="2400" dirty="0">
                <a:effectLst/>
              </a:rPr>
              <a:t> </a:t>
            </a:r>
            <a:endParaRPr lang="ru-RU" sz="2800" dirty="0" smtClean="0">
              <a:solidFill>
                <a:srgbClr val="FF0066"/>
              </a:solidFill>
              <a:latin typeface="Georgia" pitchFamily="18" charset="0"/>
            </a:endParaRPr>
          </a:p>
          <a:p>
            <a:endParaRPr lang="ru-RU" sz="2800" dirty="0">
              <a:solidFill>
                <a:srgbClr val="FF0066"/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140968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+mj-lt"/>
              </a:rPr>
              <a:t>ТЕАТР - ЭТО ВОЛШЕБНЫЙ КРАЙ,</a:t>
            </a:r>
            <a:endParaRPr lang="ru-RU" sz="28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+mj-lt"/>
              </a:rPr>
              <a:t>В КОТОРОМ РЕБЕНОК РАДУЕТСЯ,</a:t>
            </a:r>
            <a:endParaRPr lang="ru-RU" sz="28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+mj-lt"/>
              </a:rPr>
              <a:t>ИГРАЯ, А В ИГРЕ ОН ПОЗНАЕТ МИР!</a:t>
            </a:r>
            <a:endParaRPr lang="ru-RU" sz="2800" b="1" dirty="0" smtClean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103188"/>
            <a:ext cx="7758138" cy="61116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</a:rPr>
              <a:t>Настольный театр игрушек</a:t>
            </a:r>
            <a:endParaRPr lang="ru-RU" sz="28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85794"/>
            <a:ext cx="4214810" cy="5811856"/>
          </a:xfrm>
        </p:spPr>
        <p:txBody>
          <a:bodyPr/>
          <a:lstStyle/>
          <a:p>
            <a:r>
              <a:rPr lang="ru-RU" sz="2800" b="1" dirty="0">
                <a:solidFill>
                  <a:srgbClr val="000000"/>
                </a:solidFill>
                <a:latin typeface="Georgia" pitchFamily="18" charset="0"/>
              </a:rPr>
              <a:t>Развивает моторно-двигательную, зрительную, слуховую координацию;</a:t>
            </a:r>
          </a:p>
          <a:p>
            <a:r>
              <a:rPr lang="ru-RU" sz="2800" b="1" dirty="0">
                <a:solidFill>
                  <a:srgbClr val="000000"/>
                </a:solidFill>
                <a:latin typeface="Georgia" pitchFamily="18" charset="0"/>
              </a:rPr>
              <a:t>Формирует творческие способности, артистизм;</a:t>
            </a:r>
          </a:p>
          <a:p>
            <a:r>
              <a:rPr lang="ru-RU" sz="2800" b="1" dirty="0">
                <a:solidFill>
                  <a:srgbClr val="000000"/>
                </a:solidFill>
                <a:latin typeface="Georgia" pitchFamily="18" charset="0"/>
              </a:rPr>
              <a:t>Обогащает пассивный и активный словарь</a:t>
            </a:r>
          </a:p>
        </p:txBody>
      </p:sp>
      <p:pic>
        <p:nvPicPr>
          <p:cNvPr id="1026" name="Picture 2" descr="20240321_1645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5" y="4429132"/>
            <a:ext cx="3240041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IMG-20240326-WA00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714356"/>
            <a:ext cx="324050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IMG-20240326-WA008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3030" y="2285992"/>
            <a:ext cx="305097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43887" cy="75404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00CC"/>
                </a:solidFill>
                <a:latin typeface="Georgia" pitchFamily="18" charset="0"/>
              </a:rPr>
              <a:t>Конусный  </a:t>
            </a:r>
            <a:r>
              <a:rPr lang="ru-RU" sz="3600" b="1" dirty="0">
                <a:solidFill>
                  <a:srgbClr val="0000CC"/>
                </a:solidFill>
                <a:latin typeface="Georgia" pitchFamily="18" charset="0"/>
              </a:rPr>
              <a:t>театр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85720" y="857232"/>
            <a:ext cx="4357718" cy="6000768"/>
          </a:xfrm>
        </p:spPr>
        <p:txBody>
          <a:bodyPr/>
          <a:lstStyle/>
          <a:p>
            <a:r>
              <a:rPr lang="ru-RU" sz="2800" b="1" dirty="0">
                <a:solidFill>
                  <a:srgbClr val="000000"/>
                </a:solidFill>
                <a:latin typeface="Georgia" pitchFamily="18" charset="0"/>
              </a:rPr>
              <a:t>Помогает учить детей координировать движения рук и глаз;</a:t>
            </a:r>
          </a:p>
          <a:p>
            <a:r>
              <a:rPr lang="ru-RU" sz="2800" b="1" dirty="0">
                <a:solidFill>
                  <a:srgbClr val="000000"/>
                </a:solidFill>
                <a:latin typeface="Georgia" pitchFamily="18" charset="0"/>
              </a:rPr>
              <a:t>Сопровождать движения пальцев речью;</a:t>
            </a:r>
          </a:p>
          <a:p>
            <a:r>
              <a:rPr lang="ru-RU" sz="2800" b="1" dirty="0">
                <a:solidFill>
                  <a:srgbClr val="000000"/>
                </a:solidFill>
                <a:latin typeface="Georgia" pitchFamily="18" charset="0"/>
              </a:rPr>
              <a:t>Побуждает выражать свои эмоции посредством мимики и речи.</a:t>
            </a:r>
          </a:p>
        </p:txBody>
      </p:sp>
      <p:pic>
        <p:nvPicPr>
          <p:cNvPr id="2050" name="Picture 2" descr="20240326_1131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4214818"/>
            <a:ext cx="333509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20240326_1130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420888"/>
            <a:ext cx="2837449" cy="2127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r1.nubex.ru/s5859-cff/f3582_41/1613031873_32180442.png"/>
          <p:cNvPicPr/>
          <p:nvPr/>
        </p:nvPicPr>
        <p:blipFill>
          <a:blip r:embed="rId4" cstate="print"/>
          <a:srcRect l="11835" r="12100"/>
          <a:stretch>
            <a:fillRect/>
          </a:stretch>
        </p:blipFill>
        <p:spPr bwMode="auto">
          <a:xfrm>
            <a:off x="6372200" y="764704"/>
            <a:ext cx="277180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43887" cy="877887"/>
          </a:xfrm>
        </p:spPr>
        <p:txBody>
          <a:bodyPr/>
          <a:lstStyle/>
          <a:p>
            <a:r>
              <a:rPr lang="ru-RU" b="1" dirty="0" err="1">
                <a:solidFill>
                  <a:srgbClr val="FF0000"/>
                </a:solidFill>
                <a:latin typeface="Georgia" pitchFamily="18" charset="0"/>
              </a:rPr>
              <a:t>Театр-топотушки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41990" name="Picture 6" descr="avgust_2011_02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3762054"/>
            <a:ext cx="4174184" cy="3095946"/>
          </a:xfrm>
          <a:prstGeom prst="rect">
            <a:avLst/>
          </a:prstGeom>
          <a:ln w="57150">
            <a:solidFill>
              <a:srgbClr val="FF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988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5000628" y="981075"/>
            <a:ext cx="4143372" cy="5876925"/>
          </a:xfrm>
        </p:spPr>
        <p:txBody>
          <a:bodyPr/>
          <a:lstStyle/>
          <a:p>
            <a:r>
              <a:rPr lang="ru-RU" sz="2800" b="1" dirty="0">
                <a:solidFill>
                  <a:srgbClr val="000000"/>
                </a:solidFill>
                <a:latin typeface="Georgia" pitchFamily="18" charset="0"/>
              </a:rPr>
              <a:t>Помогает расширять словарный запас, подключая слуховое и тактильное восприятие;</a:t>
            </a:r>
          </a:p>
          <a:p>
            <a:r>
              <a:rPr lang="ru-RU" sz="2800" b="1" dirty="0">
                <a:solidFill>
                  <a:srgbClr val="000000"/>
                </a:solidFill>
                <a:latin typeface="Georgia" pitchFamily="18" charset="0"/>
              </a:rPr>
              <a:t>Знакомит с народным творчеством;</a:t>
            </a:r>
          </a:p>
          <a:p>
            <a:r>
              <a:rPr lang="ru-RU" sz="2800" b="1" dirty="0">
                <a:solidFill>
                  <a:srgbClr val="000000"/>
                </a:solidFill>
                <a:latin typeface="Georgia" pitchFamily="18" charset="0"/>
              </a:rPr>
              <a:t>Обучает навыкам общения, игры, счета.</a:t>
            </a:r>
          </a:p>
        </p:txBody>
      </p:sp>
      <p:pic>
        <p:nvPicPr>
          <p:cNvPr id="41992" name="Picture 8" descr="avgust_2011_02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1" y="908720"/>
            <a:ext cx="4017061" cy="3020346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9"/>
            <a:ext cx="8243887" cy="396854"/>
          </a:xfrm>
        </p:spPr>
        <p:txBody>
          <a:bodyPr/>
          <a:lstStyle/>
          <a:p>
            <a:r>
              <a:rPr lang="ru-RU" sz="3200" b="1" dirty="0">
                <a:solidFill>
                  <a:srgbClr val="0000CC"/>
                </a:solidFill>
                <a:latin typeface="Georgia" pitchFamily="18" charset="0"/>
              </a:rPr>
              <a:t>Театр на перчатке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85720" y="500042"/>
            <a:ext cx="4000528" cy="6357958"/>
          </a:xfrm>
        </p:spPr>
        <p:txBody>
          <a:bodyPr/>
          <a:lstStyle/>
          <a:p>
            <a:r>
              <a:rPr lang="ru-RU" sz="2400" b="1" dirty="0">
                <a:solidFill>
                  <a:srgbClr val="000000"/>
                </a:solidFill>
                <a:latin typeface="Georgia" pitchFamily="18" charset="0"/>
              </a:rPr>
              <a:t>Оказывает потрясающее терапевтическое воздействие: помогает бороться с нарушениями речи, неврозами;</a:t>
            </a:r>
          </a:p>
          <a:p>
            <a:r>
              <a:rPr lang="ru-RU" sz="2400" b="1" dirty="0" smtClean="0">
                <a:solidFill>
                  <a:srgbClr val="000000"/>
                </a:solidFill>
                <a:latin typeface="Georgia" pitchFamily="18" charset="0"/>
              </a:rPr>
              <a:t>Помогает справиться </a:t>
            </a:r>
            <a:r>
              <a:rPr lang="ru-RU" sz="2400" b="1" dirty="0">
                <a:solidFill>
                  <a:srgbClr val="000000"/>
                </a:solidFill>
                <a:latin typeface="Georgia" pitchFamily="18" charset="0"/>
              </a:rPr>
              <a:t>с переживаниями, страхами;</a:t>
            </a:r>
          </a:p>
          <a:p>
            <a:r>
              <a:rPr lang="ru-RU" sz="2400" b="1" dirty="0">
                <a:solidFill>
                  <a:srgbClr val="000000"/>
                </a:solidFill>
                <a:latin typeface="Georgia" pitchFamily="18" charset="0"/>
              </a:rPr>
              <a:t>Перчаточная кукла передает весь спектр эмоций, которые испытывают дети.</a:t>
            </a:r>
          </a:p>
        </p:txBody>
      </p:sp>
      <p:pic>
        <p:nvPicPr>
          <p:cNvPr id="4098" name="Picture 2" descr="20221123_1025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7008" y="2285991"/>
            <a:ext cx="3236993" cy="242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20240325_1559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329" y="4500571"/>
            <a:ext cx="3144505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20240326_1120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500042"/>
            <a:ext cx="2933848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682606"/>
          </a:xfrm>
        </p:spPr>
        <p:txBody>
          <a:bodyPr/>
          <a:lstStyle/>
          <a:p>
            <a:r>
              <a:rPr lang="ru-RU" sz="3600" b="1" dirty="0">
                <a:solidFill>
                  <a:srgbClr val="0000CC"/>
                </a:solidFill>
                <a:latin typeface="Georgia" pitchFamily="18" charset="0"/>
              </a:rPr>
              <a:t>Театр кукол </a:t>
            </a:r>
            <a:r>
              <a:rPr lang="ru-RU" sz="3600" b="1" dirty="0" err="1">
                <a:solidFill>
                  <a:srgbClr val="0000CC"/>
                </a:solidFill>
                <a:latin typeface="Georgia" pitchFamily="18" charset="0"/>
              </a:rPr>
              <a:t>Би-ба-бо</a:t>
            </a:r>
            <a:endParaRPr lang="ru-RU" sz="36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57158" y="857232"/>
            <a:ext cx="3857652" cy="5199081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/>
              <a:t>   </a:t>
            </a:r>
            <a:r>
              <a:rPr lang="ru-RU" sz="2800" b="1" dirty="0">
                <a:solidFill>
                  <a:srgbClr val="000000"/>
                </a:solidFill>
                <a:latin typeface="Georgia" pitchFamily="18" charset="0"/>
              </a:rPr>
              <a:t>Посредством куклы, одетой на руку, дети говорят о своих переживаниях, тревогах и радостях, поскольку полностью отождествляют себя( свою руку) с куклой.</a:t>
            </a:r>
          </a:p>
        </p:txBody>
      </p:sp>
      <p:pic>
        <p:nvPicPr>
          <p:cNvPr id="46086" name="Picture 6" descr="p107056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80" y="785794"/>
            <a:ext cx="3281588" cy="2461191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20240322_1631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286124"/>
            <a:ext cx="4765646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333375"/>
            <a:ext cx="8243887" cy="1366838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  <a:latin typeface="Georgia" pitchFamily="18" charset="0"/>
              </a:rPr>
              <a:t>При игре в кукольный театр, используя куклы </a:t>
            </a:r>
            <a:r>
              <a:rPr lang="ru-RU" sz="3200" b="1" dirty="0" err="1">
                <a:solidFill>
                  <a:srgbClr val="FF0000"/>
                </a:solidFill>
                <a:latin typeface="Georgia" pitchFamily="18" charset="0"/>
              </a:rPr>
              <a:t>Би-ба-бо</a:t>
            </a:r>
            <a:r>
              <a:rPr lang="ru-RU" sz="3200" b="1" dirty="0">
                <a:solidFill>
                  <a:srgbClr val="FF0000"/>
                </a:solidFill>
                <a:latin typeface="Georgia" pitchFamily="18" charset="0"/>
              </a:rPr>
              <a:t>, невозможно играть молча!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1857364"/>
            <a:ext cx="3357586" cy="4235932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/>
              <a:t>   </a:t>
            </a:r>
            <a:r>
              <a:rPr lang="ru-RU" sz="2800" b="1" dirty="0">
                <a:solidFill>
                  <a:srgbClr val="000000"/>
                </a:solidFill>
                <a:latin typeface="Georgia" pitchFamily="18" charset="0"/>
              </a:rPr>
              <a:t>Поэтому именно эти куклы часто используют в своей работе логопеды, психологи и педагоги!</a:t>
            </a:r>
          </a:p>
        </p:txBody>
      </p:sp>
      <p:pic>
        <p:nvPicPr>
          <p:cNvPr id="6146" name="Picture 2" descr="20240325_1555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1" y="2143115"/>
            <a:ext cx="5500726" cy="414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43887" cy="1453840"/>
          </a:xfrm>
        </p:spPr>
        <p:txBody>
          <a:bodyPr/>
          <a:lstStyle/>
          <a:p>
            <a:r>
              <a:rPr lang="ru-RU" sz="4000" b="1" dirty="0">
                <a:solidFill>
                  <a:srgbClr val="FF0066"/>
                </a:solidFill>
                <a:latin typeface="Georgia" pitchFamily="18" charset="0"/>
              </a:rPr>
              <a:t/>
            </a:r>
            <a:br>
              <a:rPr lang="ru-RU" sz="4000" b="1" dirty="0">
                <a:solidFill>
                  <a:srgbClr val="FF0066"/>
                </a:solidFill>
                <a:latin typeface="Georgia" pitchFamily="18" charset="0"/>
              </a:rPr>
            </a:br>
            <a:r>
              <a:rPr lang="ru-RU" sz="4000" b="1" dirty="0">
                <a:solidFill>
                  <a:srgbClr val="FF0066"/>
                </a:solidFill>
                <a:latin typeface="Georgia" pitchFamily="18" charset="0"/>
              </a:rPr>
              <a:t/>
            </a:r>
            <a:br>
              <a:rPr lang="ru-RU" sz="4000" b="1" dirty="0">
                <a:solidFill>
                  <a:srgbClr val="FF0066"/>
                </a:solidFill>
                <a:latin typeface="Georgia" pitchFamily="18" charset="0"/>
              </a:rPr>
            </a:br>
            <a:r>
              <a:rPr lang="ru-RU" sz="4000" b="1" dirty="0" smtClean="0">
                <a:solidFill>
                  <a:srgbClr val="FF0066"/>
                </a:solidFill>
                <a:latin typeface="Georgia" pitchFamily="18" charset="0"/>
              </a:rPr>
              <a:t/>
            </a:r>
            <a:br>
              <a:rPr lang="ru-RU" sz="4000" b="1" dirty="0" smtClean="0">
                <a:solidFill>
                  <a:srgbClr val="FF0066"/>
                </a:solidFill>
                <a:latin typeface="Georgia" pitchFamily="18" charset="0"/>
              </a:rPr>
            </a:br>
            <a:r>
              <a:rPr lang="ru-RU" sz="4000" b="1" dirty="0" smtClean="0">
                <a:solidFill>
                  <a:srgbClr val="FF0066"/>
                </a:solidFill>
                <a:latin typeface="Georgia" pitchFamily="18" charset="0"/>
              </a:rPr>
              <a:t/>
            </a:r>
            <a:br>
              <a:rPr lang="ru-RU" sz="4000" b="1" dirty="0" smtClean="0">
                <a:solidFill>
                  <a:srgbClr val="FF0066"/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Игра-драматизация</a:t>
            </a:r>
            <a:b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400" dirty="0" smtClean="0">
                <a:latin typeface="Georgia" pitchFamily="18" charset="0"/>
              </a:rPr>
              <a:t>Самый </a:t>
            </a:r>
            <a:r>
              <a:rPr lang="ru-RU" sz="2400" dirty="0">
                <a:latin typeface="Georgia" pitchFamily="18" charset="0"/>
              </a:rPr>
              <a:t>«разговорный»</a:t>
            </a:r>
            <a:br>
              <a:rPr lang="ru-RU" sz="2400" dirty="0">
                <a:latin typeface="Georgia" pitchFamily="18" charset="0"/>
              </a:rPr>
            </a:br>
            <a:r>
              <a:rPr lang="ru-RU" sz="2400" dirty="0">
                <a:latin typeface="Georgia" pitchFamily="18" charset="0"/>
              </a:rPr>
              <a:t>вид театрализованной</a:t>
            </a:r>
            <a:br>
              <a:rPr lang="ru-RU" sz="2400" dirty="0">
                <a:latin typeface="Georgia" pitchFamily="18" charset="0"/>
              </a:rPr>
            </a:br>
            <a:r>
              <a:rPr lang="ru-RU" sz="2400" dirty="0">
                <a:latin typeface="Georgia" pitchFamily="18" charset="0"/>
              </a:rPr>
              <a:t>деятельности</a:t>
            </a:r>
            <a:r>
              <a:rPr lang="ru-RU" sz="2400" dirty="0" smtClean="0">
                <a:latin typeface="Georgia" pitchFamily="18" charset="0"/>
              </a:rPr>
              <a:t>.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3568" y="1785926"/>
            <a:ext cx="8460432" cy="507207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000000"/>
                </a:solidFill>
                <a:latin typeface="Georgia" pitchFamily="18" charset="0"/>
              </a:rPr>
              <a:t>Целостное воздействие на личность ребенка: его раскрепощение, самостоятельное творчество, развитие ведущих психических процессов;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000000"/>
                </a:solidFill>
                <a:latin typeface="Georgia" pitchFamily="18" charset="0"/>
              </a:rPr>
              <a:t>Способствует самопознанию и самовыражению личности;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000000"/>
                </a:solidFill>
                <a:latin typeface="Georgia" pitchFamily="18" charset="0"/>
              </a:rPr>
              <a:t>Создает условия для социализации, усиливая адаптационные способности, корректирует коммуникативные качества, помогает осознанию чувства удовлетворения, радости, успешности.</a:t>
            </a:r>
          </a:p>
          <a:p>
            <a:pPr>
              <a:lnSpc>
                <a:spcPct val="90000"/>
              </a:lnSpc>
            </a:pPr>
            <a:endParaRPr lang="ru-RU" sz="2800" b="1" dirty="0">
              <a:solidFill>
                <a:srgbClr val="0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442913" y="103189"/>
            <a:ext cx="8243887" cy="896919"/>
          </a:xfrm>
        </p:spPr>
        <p:txBody>
          <a:bodyPr/>
          <a:lstStyle/>
          <a:p>
            <a:r>
              <a:rPr lang="ru-RU" sz="2000" b="1" dirty="0">
                <a:solidFill>
                  <a:srgbClr val="FF0066"/>
                </a:solidFill>
                <a:latin typeface="Georgia" pitchFamily="18" charset="0"/>
              </a:rPr>
              <a:t>Ни один другой вид театрализованной деятельности  так не способствует развитию артистизма, выразительности движений и речи, как игра-драматизация</a:t>
            </a:r>
          </a:p>
        </p:txBody>
      </p:sp>
      <p:pic>
        <p:nvPicPr>
          <p:cNvPr id="7170" name="Picture 2" descr="20240321_0748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4572008"/>
            <a:ext cx="286472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20240326_1635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1" y="3143248"/>
            <a:ext cx="305237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20240326_1631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572008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20240326_1620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1000108"/>
            <a:ext cx="333869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20240326_1629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1000108"/>
            <a:ext cx="3097224" cy="232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7" y="103188"/>
            <a:ext cx="8258204" cy="203992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КУКЛЫ НА ГАПИТЕ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33CC"/>
                </a:solidFill>
              </a:rPr>
              <a:t> </a:t>
            </a:r>
            <a:r>
              <a:rPr lang="ru-RU" sz="2800" dirty="0" err="1" smtClean="0">
                <a:solidFill>
                  <a:srgbClr val="0033CC"/>
                </a:solidFill>
              </a:rPr>
              <a:t>Гапит</a:t>
            </a:r>
            <a:r>
              <a:rPr lang="ru-RU" sz="2800" dirty="0" smtClean="0">
                <a:solidFill>
                  <a:srgbClr val="0033CC"/>
                </a:solidFill>
              </a:rPr>
              <a:t> – деревянный стержень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 САМЫЙ ПРОСТОЙ ГАПИТ – ПРОСТО ВСТАВЛЕННАЯ В ИГРУШКУ ПАЛОЧКА. </a:t>
            </a:r>
            <a:r>
              <a:rPr lang="ru-RU" dirty="0" smtClean="0">
                <a:solidFill>
                  <a:srgbClr val="0033CC"/>
                </a:solidFill>
              </a:rPr>
              <a:t/>
            </a:r>
            <a:br>
              <a:rPr lang="ru-RU" dirty="0" smtClean="0">
                <a:solidFill>
                  <a:srgbClr val="0033CC"/>
                </a:solidFill>
              </a:rPr>
            </a:br>
            <a:endParaRPr lang="ru-RU" sz="3200" dirty="0">
              <a:solidFill>
                <a:srgbClr val="0033CC"/>
              </a:solidFill>
            </a:endParaRPr>
          </a:p>
        </p:txBody>
      </p:sp>
      <p:pic>
        <p:nvPicPr>
          <p:cNvPr id="5" name="Picture 3" descr="D:\рабочий стол\театр\Тростева_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643158"/>
            <a:ext cx="3048842" cy="4214842"/>
          </a:xfrm>
          <a:prstGeom prst="rect">
            <a:avLst/>
          </a:prstGeom>
          <a:noFill/>
        </p:spPr>
      </p:pic>
      <p:pic>
        <p:nvPicPr>
          <p:cNvPr id="8194" name="Picture 2" descr="20240322_1700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0320" y="1785926"/>
            <a:ext cx="315910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IMG-20240326-WA008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5736" y="3571876"/>
            <a:ext cx="3998264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171400"/>
            <a:ext cx="8243887" cy="2250554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Театр на палочках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-</a:t>
            </a:r>
            <a:r>
              <a:rPr lang="ru-RU" sz="2400" dirty="0" smtClean="0"/>
              <a:t>Позволяет совершенствовать моторные навыки, координируя движения как правой, так и левой руки, при этом вращая кистями и перебирая пальчиками</a:t>
            </a:r>
            <a:endParaRPr lang="ru-RU" sz="2400" dirty="0"/>
          </a:p>
        </p:txBody>
      </p:sp>
      <p:pic>
        <p:nvPicPr>
          <p:cNvPr id="9218" name="Picture 2" descr="20240326_1132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000504"/>
            <a:ext cx="3962923" cy="2714644"/>
          </a:xfrm>
          <a:prstGeom prst="rect">
            <a:avLst/>
          </a:prstGeom>
          <a:noFill/>
        </p:spPr>
      </p:pic>
      <p:pic>
        <p:nvPicPr>
          <p:cNvPr id="5" name="Содержимое 4" descr="20240320_150220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000504"/>
            <a:ext cx="350046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avatars.dzeninfra.ru/get-zen_doc/1707354/pub_61b1db05067b634540badd55_61b223e0e8b85f369e81e090/scale_120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85167">
            <a:off x="452114" y="1937196"/>
            <a:ext cx="278608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www.maam.ru/upload/blogs/detsad-56504-154270888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84031">
            <a:off x="6061662" y="1871838"/>
            <a:ext cx="2905548" cy="2338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413" y="0"/>
            <a:ext cx="9720263" cy="1417638"/>
          </a:xfrm>
        </p:spPr>
        <p:txBody>
          <a:bodyPr/>
          <a:lstStyle/>
          <a:p>
            <a:r>
              <a:rPr lang="ru-RU" sz="4000" b="1" dirty="0">
                <a:solidFill>
                  <a:srgbClr val="FF0066"/>
                </a:solidFill>
                <a:latin typeface="Georgia" pitchFamily="18" charset="0"/>
              </a:rPr>
              <a:t>На что направлена театрализованная деятельность?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8713788" cy="5445125"/>
          </a:xfrm>
        </p:spPr>
        <p:txBody>
          <a:bodyPr/>
          <a:lstStyle/>
          <a:p>
            <a:r>
              <a:rPr lang="ru-RU" sz="2800" b="1" dirty="0">
                <a:solidFill>
                  <a:srgbClr val="0000CC"/>
                </a:solidFill>
                <a:latin typeface="Georgia" pitchFamily="18" charset="0"/>
              </a:rPr>
              <a:t>На развитие у ее участников ощущений, чувств, эмоций;</a:t>
            </a:r>
          </a:p>
          <a:p>
            <a:r>
              <a:rPr lang="ru-RU" sz="2800" b="1" dirty="0">
                <a:solidFill>
                  <a:srgbClr val="0000CC"/>
                </a:solidFill>
                <a:latin typeface="Georgia" pitchFamily="18" charset="0"/>
              </a:rPr>
              <a:t>На развитие мышления, воображения, внимания, памяти;</a:t>
            </a:r>
          </a:p>
          <a:p>
            <a:r>
              <a:rPr lang="ru-RU" sz="2800" b="1" dirty="0">
                <a:solidFill>
                  <a:srgbClr val="0000CC"/>
                </a:solidFill>
                <a:latin typeface="Georgia" pitchFamily="18" charset="0"/>
              </a:rPr>
              <a:t>На развитие фантазии;</a:t>
            </a:r>
          </a:p>
          <a:p>
            <a:r>
              <a:rPr lang="ru-RU" sz="2800" b="1" dirty="0">
                <a:solidFill>
                  <a:srgbClr val="0000CC"/>
                </a:solidFill>
                <a:latin typeface="Georgia" pitchFamily="18" charset="0"/>
              </a:rPr>
              <a:t>На формирование волевых качеств;</a:t>
            </a:r>
          </a:p>
          <a:p>
            <a:r>
              <a:rPr lang="ru-RU" sz="2800" b="1" dirty="0">
                <a:solidFill>
                  <a:srgbClr val="0000CC"/>
                </a:solidFill>
                <a:latin typeface="Georgia" pitchFamily="18" charset="0"/>
              </a:rPr>
              <a:t>На развитие многих навыков и умений(речевых, </a:t>
            </a:r>
            <a:r>
              <a:rPr lang="ru-RU" sz="2800" b="1" dirty="0" smtClean="0">
                <a:solidFill>
                  <a:srgbClr val="0000CC"/>
                </a:solidFill>
                <a:latin typeface="Georgia" pitchFamily="18" charset="0"/>
              </a:rPr>
              <a:t>коммуникативных</a:t>
            </a:r>
            <a:r>
              <a:rPr lang="ru-RU" sz="2800" b="1" dirty="0">
                <a:solidFill>
                  <a:srgbClr val="0000CC"/>
                </a:solidFill>
                <a:latin typeface="Georgia" pitchFamily="18" charset="0"/>
              </a:rPr>
              <a:t>, организаторских, двигательных и т.д.)</a:t>
            </a:r>
          </a:p>
          <a:p>
            <a:endParaRPr lang="ru-RU" b="1" dirty="0">
              <a:solidFill>
                <a:srgbClr val="0000CC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9001156" cy="2214578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effectLst/>
              </a:rPr>
              <a:t>Теневой театр.</a:t>
            </a:r>
            <a:r>
              <a:rPr lang="ru-RU" sz="2800" b="1" i="1" dirty="0" smtClean="0">
                <a:solidFill>
                  <a:srgbClr val="00B050"/>
                </a:solidFill>
              </a:rPr>
              <a:t> </a:t>
            </a:r>
            <a:br>
              <a:rPr lang="ru-RU" sz="2800" b="1" i="1" dirty="0" smtClean="0">
                <a:solidFill>
                  <a:srgbClr val="00B050"/>
                </a:solidFill>
              </a:rPr>
            </a:br>
            <a:r>
              <a:rPr lang="ru-RU" sz="2000" dirty="0" smtClean="0"/>
              <a:t>Развивает фантазию, творческие способности, артикуляционный аппарат.</a:t>
            </a:r>
            <a:br>
              <a:rPr lang="ru-RU" sz="2000" dirty="0" smtClean="0"/>
            </a:br>
            <a:r>
              <a:rPr lang="ru-RU" sz="2000" dirty="0" smtClean="0"/>
              <a:t>Формирует у детей интерес к театрализованной деятельности, желание участвовать в общем действии.</a:t>
            </a:r>
            <a:br>
              <a:rPr lang="ru-RU" sz="2000" dirty="0" smtClean="0"/>
            </a:br>
            <a:r>
              <a:rPr lang="ru-RU" sz="2000" dirty="0" smtClean="0"/>
              <a:t>Побуждает детей к активному взаимодействию, общению, развивать речь и умение активно строить диалог.</a:t>
            </a:r>
            <a:br>
              <a:rPr lang="ru-RU" sz="2000" dirty="0" smtClean="0"/>
            </a:br>
            <a:r>
              <a:rPr lang="ru-RU" sz="2000" dirty="0" smtClean="0"/>
              <a:t>                               Развивает мелкую моторику рук.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Picture 3" descr="D:\рабочий стол\театр\dsc002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061452"/>
            <a:ext cx="3214710" cy="2225588"/>
          </a:xfrm>
          <a:prstGeom prst="rect">
            <a:avLst/>
          </a:prstGeom>
          <a:noFill/>
        </p:spPr>
      </p:pic>
      <p:pic>
        <p:nvPicPr>
          <p:cNvPr id="5" name="Picture 2" descr="D:\рабочий стол\театр\11022821770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95247" y="2714620"/>
            <a:ext cx="4368272" cy="3426720"/>
          </a:xfrm>
          <a:prstGeom prst="rect">
            <a:avLst/>
          </a:prstGeom>
          <a:noFill/>
        </p:spPr>
      </p:pic>
      <p:pic>
        <p:nvPicPr>
          <p:cNvPr id="6146" name="Picture 2" descr="20240326_1127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7" y="4143380"/>
            <a:ext cx="3847894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68260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Театр масок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714357"/>
            <a:ext cx="8229600" cy="1418500"/>
          </a:xfrm>
        </p:spPr>
        <p:txBody>
          <a:bodyPr/>
          <a:lstStyle/>
          <a:p>
            <a:r>
              <a:rPr lang="ru-RU" sz="1800" dirty="0" smtClean="0"/>
              <a:t>воспитывает любовь и искренний интерес к театральному искусству и творчеству</a:t>
            </a:r>
          </a:p>
          <a:p>
            <a:r>
              <a:rPr lang="ru-RU" sz="1800" dirty="0" smtClean="0"/>
              <a:t>развивает культуру и технику речи, воображение, художественный вкус, творческое мышление, артистические способности</a:t>
            </a:r>
          </a:p>
          <a:p>
            <a:r>
              <a:rPr lang="ru-RU" sz="1800" dirty="0" smtClean="0"/>
              <a:t>способствует развитию психомоторных навыков</a:t>
            </a:r>
          </a:p>
          <a:p>
            <a:endParaRPr lang="ru-RU" sz="1400" dirty="0"/>
          </a:p>
        </p:txBody>
      </p:sp>
      <p:pic>
        <p:nvPicPr>
          <p:cNvPr id="9218" name="Picture 2" descr="20220131_1106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708920"/>
            <a:ext cx="3242746" cy="243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IMG-20240320-WA00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88951">
            <a:off x="6972124" y="1972848"/>
            <a:ext cx="199460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20231025_0941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581128"/>
            <a:ext cx="3064994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20220928_1046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820191">
            <a:off x="-144033" y="4137349"/>
            <a:ext cx="3081754" cy="230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276872"/>
            <a:ext cx="9143999" cy="114300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Настольный театр.</a:t>
            </a:r>
            <a:r>
              <a:rPr lang="ru-RU" sz="2000" b="1" i="1" dirty="0" smtClean="0"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lang="ru-RU" sz="2400" b="1" i="1" dirty="0" smtClean="0"/>
              <a:t>«</a:t>
            </a:r>
            <a:r>
              <a:rPr lang="ru-RU" sz="2000" b="1" i="1" dirty="0" smtClean="0"/>
              <a:t>Театр на столе»</a:t>
            </a:r>
            <a:r>
              <a:rPr lang="ru-RU" sz="2000" dirty="0" smtClean="0"/>
              <a:t> является наиболее эффективным средством, доступным для понимания ребенка. Элементы театрализованной деятельности нужно включать во все виды деятельности: познавательно-речевое развитие, художественно-эстетическое, музыкальное, и повседневную деятельность.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2050" name="Picture 2" descr="20220922_1421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7" y="4071943"/>
            <a:ext cx="4043503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20240321_1628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77981">
            <a:off x="210688" y="2373101"/>
            <a:ext cx="3139446" cy="235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20240321_16284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47279">
            <a:off x="5722678" y="2377768"/>
            <a:ext cx="3200517" cy="239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240327_0939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7" y="0"/>
            <a:ext cx="4427984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20231027_09435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55976" cy="325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IMG-20240326-WA006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356992"/>
            <a:ext cx="4896544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48680" y="332656"/>
            <a:ext cx="8243887" cy="94954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effectLst/>
              </a:rPr>
              <a:t>Театр на прищепках                     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1" descr="D:\рабочий стол\театр\markwal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980728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39952" y="1124744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Театр на спичечных коробках</a:t>
            </a:r>
            <a:endParaRPr lang="ru-RU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2" descr="D:\рабочий стол\театр\markwald1(1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0" y="2204864"/>
            <a:ext cx="3810000" cy="4429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548680"/>
            <a:ext cx="8243887" cy="1584176"/>
          </a:xfrm>
        </p:spPr>
        <p:txBody>
          <a:bodyPr/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Младший дошкольный возраст:</a:t>
            </a:r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87553"/>
          </a:xfrm>
        </p:spPr>
        <p:txBody>
          <a:bodyPr/>
          <a:lstStyle/>
          <a:p>
            <a:r>
              <a:rPr lang="ru-RU" sz="2400" dirty="0" smtClean="0"/>
              <a:t>Педагог создает условия для инд.режиссерских игр с помощью насыщения предметно-игровой среды мелкими образными игрушками (куколки, матрешки, звери, мебель и др.). </a:t>
            </a:r>
          </a:p>
          <a:p>
            <a:r>
              <a:rPr lang="ru-RU" sz="2400" dirty="0" smtClean="0"/>
              <a:t>Участие педагога в режиссерских играх проявляется в разыгрывании им бытовых и сказочных ситуаций (из </a:t>
            </a:r>
            <a:r>
              <a:rPr lang="ru-RU" sz="2400" dirty="0" err="1" smtClean="0"/>
              <a:t>потешек</a:t>
            </a:r>
            <a:r>
              <a:rPr lang="ru-RU" sz="2400" dirty="0" smtClean="0"/>
              <a:t>,</a:t>
            </a:r>
            <a:r>
              <a:rPr lang="en-US" sz="2400" dirty="0" smtClean="0"/>
              <a:t> </a:t>
            </a:r>
            <a:r>
              <a:rPr lang="ru-RU" sz="2400" dirty="0" smtClean="0"/>
              <a:t>стишков и др.)</a:t>
            </a:r>
          </a:p>
          <a:p>
            <a:r>
              <a:rPr lang="ru-RU" sz="2400" dirty="0" smtClean="0"/>
              <a:t>– имитация характерных движений сказочных героев, где ведущие роли исполняют взрослые, обыгрываются игрушки.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733524"/>
          </a:xfrm>
        </p:spPr>
        <p:txBody>
          <a:bodyPr/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 средней  группе:</a:t>
            </a:r>
            <a:endParaRPr lang="ru-RU" dirty="0"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42984"/>
            <a:ext cx="8892480" cy="5454368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– участие детей в инсценировках песен, игр и сказок где происходит обучение элементам художественно-образных выразительных средств (интонации, мимике и пантомиме).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Старший  дошкольный возраст:</a:t>
            </a:r>
            <a:endParaRPr lang="ru-RU" dirty="0"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8892480" cy="5256584"/>
          </a:xfrm>
        </p:spPr>
        <p:txBody>
          <a:bodyPr/>
          <a:lstStyle/>
          <a:p>
            <a:pPr>
              <a:buNone/>
            </a:pPr>
            <a:endParaRPr lang="ru-RU" sz="2000" dirty="0" smtClean="0"/>
          </a:p>
          <a:p>
            <a:r>
              <a:rPr lang="ru-RU" sz="2800" dirty="0" smtClean="0"/>
              <a:t>– инсценировки по художественным произведениям, в которых дети исполняют роли;</a:t>
            </a:r>
          </a:p>
          <a:p>
            <a:r>
              <a:rPr lang="ru-RU" sz="2800" dirty="0" smtClean="0"/>
              <a:t>- спектакли на основе содержания, придуманного самими детьми;</a:t>
            </a:r>
          </a:p>
          <a:p>
            <a:r>
              <a:rPr lang="ru-RU" sz="2800" dirty="0" smtClean="0"/>
              <a:t>- инсценировки с использованием кукол и плоскостных фигурок.</a:t>
            </a:r>
          </a:p>
          <a:p>
            <a:r>
              <a:rPr lang="ru-RU" sz="2800" dirty="0" smtClean="0"/>
              <a:t>В старшем возрасте совершенствуем                           художественно – образные исполнительские умения.</a:t>
            </a:r>
          </a:p>
          <a:p>
            <a:pPr algn="just"/>
            <a:endParaRPr lang="ru-RU" sz="20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Подготовительный дошкольный возраст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– инсценировки по художественным произведениям, в которых дети исполняют роли;</a:t>
            </a:r>
          </a:p>
          <a:p>
            <a:r>
              <a:rPr lang="ru-RU" sz="2800" dirty="0" smtClean="0"/>
              <a:t>- спектакли на основе содержания, придуманного самими детьми;</a:t>
            </a:r>
          </a:p>
          <a:p>
            <a:r>
              <a:rPr lang="ru-RU" sz="2800" dirty="0" smtClean="0"/>
              <a:t>- инсценировки с использованием кукол и плоскостных фигурок.</a:t>
            </a:r>
          </a:p>
          <a:p>
            <a:r>
              <a:rPr lang="ru-RU" sz="2800" dirty="0" smtClean="0"/>
              <a:t>Развиваем творческую самостоятельность в передаче образа, выразительность речевых и пантомимических действий.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G-20240320-WA00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643182"/>
            <a:ext cx="3786214" cy="4214818"/>
          </a:xfrm>
          <a:prstGeom prst="rect">
            <a:avLst/>
          </a:prstGeom>
          <a:noFill/>
        </p:spPr>
      </p:pic>
      <p:pic>
        <p:nvPicPr>
          <p:cNvPr id="8195" name="Picture 3" descr="IMG-20240320-WA00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28926" cy="409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IMG-20240320-WA00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0702" y="0"/>
            <a:ext cx="3003298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3188"/>
            <a:ext cx="9144000" cy="1093787"/>
          </a:xfrm>
        </p:spPr>
        <p:txBody>
          <a:bodyPr/>
          <a:lstStyle/>
          <a:p>
            <a:r>
              <a:rPr lang="ru-RU" sz="3600" b="1" dirty="0">
                <a:solidFill>
                  <a:srgbClr val="FF0066"/>
                </a:solidFill>
                <a:latin typeface="Georgia" pitchFamily="18" charset="0"/>
              </a:rPr>
              <a:t>Влияние театрализованной игры на развитие речи ребенка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125538"/>
            <a:ext cx="8393141" cy="57324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rgbClr val="0000CC"/>
                </a:solidFill>
                <a:latin typeface="Georgia" pitchFamily="18" charset="0"/>
              </a:rPr>
              <a:t>Театрализованная игра: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0000CC"/>
                </a:solidFill>
                <a:latin typeface="Georgia" pitchFamily="18" charset="0"/>
              </a:rPr>
              <a:t>Стимулирует активную речь за счет расширения словарного запаса;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0000CC"/>
                </a:solidFill>
                <a:latin typeface="Georgia" pitchFamily="18" charset="0"/>
              </a:rPr>
              <a:t>Ребенок усваивает богатство родного языка, его выразительные средства(динамику, темп, интонацию и др.);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0000CC"/>
                </a:solidFill>
                <a:latin typeface="Georgia" pitchFamily="18" charset="0"/>
              </a:rPr>
              <a:t>Совершенствует артикуляционный аппарат;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0000CC"/>
                </a:solidFill>
                <a:latin typeface="Georgia" pitchFamily="18" charset="0"/>
              </a:rPr>
              <a:t>Формируется диалогическая, эмоционально насыщенная, выразительная речь.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03188"/>
            <a:ext cx="8964612" cy="1741636"/>
          </a:xfrm>
        </p:spPr>
        <p:txBody>
          <a:bodyPr/>
          <a:lstStyle/>
          <a:p>
            <a:r>
              <a:rPr lang="ru-RU" sz="4800" b="1" dirty="0">
                <a:solidFill>
                  <a:srgbClr val="FF0000"/>
                </a:solidFill>
                <a:latin typeface="Georgia" pitchFamily="18" charset="0"/>
              </a:rPr>
              <a:t>Театрализованная деятельность-это…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8840"/>
            <a:ext cx="8686800" cy="525621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400" b="1" dirty="0">
                <a:solidFill>
                  <a:srgbClr val="0000CC"/>
                </a:solidFill>
                <a:latin typeface="Georgia" pitchFamily="18" charset="0"/>
              </a:rPr>
              <a:t>   </a:t>
            </a:r>
            <a:r>
              <a:rPr lang="ru-RU" sz="3600" b="1" dirty="0">
                <a:solidFill>
                  <a:srgbClr val="0000CC"/>
                </a:solidFill>
                <a:latin typeface="Georgia" pitchFamily="18" charset="0"/>
              </a:rPr>
              <a:t>…не просто игра!</a:t>
            </a:r>
          </a:p>
          <a:p>
            <a:pPr algn="ctr">
              <a:buFontTx/>
              <a:buNone/>
            </a:pPr>
            <a:r>
              <a:rPr lang="ru-RU" sz="3600" b="1" dirty="0">
                <a:solidFill>
                  <a:srgbClr val="0000CC"/>
                </a:solidFill>
                <a:latin typeface="Georgia" pitchFamily="18" charset="0"/>
              </a:rPr>
              <a:t>   Это прекрасное средство для интенсивного развития речи детей, обогащения словаря, развития мышления, воображения, творческих способностей.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0"/>
            <a:ext cx="8243887" cy="78579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Georgia" pitchFamily="18" charset="0"/>
              </a:rPr>
              <a:t>В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иды </a:t>
            </a:r>
            <a:r>
              <a:rPr lang="ru-RU" b="1" dirty="0">
                <a:solidFill>
                  <a:srgbClr val="FF0000"/>
                </a:solidFill>
                <a:latin typeface="Georgia" pitchFamily="18" charset="0"/>
              </a:rPr>
              <a:t>театра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85794"/>
            <a:ext cx="4787900" cy="6072207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dirty="0">
                <a:solidFill>
                  <a:srgbClr val="0000CC"/>
                </a:solidFill>
                <a:latin typeface="Georgia" pitchFamily="18" charset="0"/>
              </a:rPr>
              <a:t>Пальчиковый </a:t>
            </a:r>
            <a:r>
              <a:rPr lang="ru-RU" sz="2800" b="1" dirty="0" smtClean="0">
                <a:solidFill>
                  <a:srgbClr val="0000CC"/>
                </a:solidFill>
                <a:latin typeface="Georgia" pitchFamily="18" charset="0"/>
              </a:rPr>
              <a:t>  </a:t>
            </a:r>
            <a:r>
              <a:rPr lang="ru-RU" sz="2800" b="1" dirty="0">
                <a:solidFill>
                  <a:srgbClr val="0000CC"/>
                </a:solidFill>
                <a:latin typeface="Georgia" pitchFamily="18" charset="0"/>
              </a:rPr>
              <a:t>театр</a:t>
            </a:r>
          </a:p>
          <a:p>
            <a:pPr>
              <a:buFontTx/>
              <a:buNone/>
            </a:pP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*</a:t>
            </a:r>
            <a:r>
              <a:rPr lang="ru-RU" sz="2400" b="1" dirty="0">
                <a:solidFill>
                  <a:srgbClr val="000000"/>
                </a:solidFill>
                <a:latin typeface="Georgia" pitchFamily="18" charset="0"/>
              </a:rPr>
              <a:t>Способствует развитию речи, внимания, памяти;</a:t>
            </a:r>
          </a:p>
          <a:p>
            <a:pPr>
              <a:buFontTx/>
              <a:buNone/>
            </a:pPr>
            <a:r>
              <a:rPr lang="ru-RU" sz="2400" b="1" dirty="0">
                <a:solidFill>
                  <a:srgbClr val="FF0066"/>
                </a:solidFill>
                <a:latin typeface="Georgia" pitchFamily="18" charset="0"/>
              </a:rPr>
              <a:t>*</a:t>
            </a:r>
            <a:r>
              <a:rPr lang="ru-RU" sz="2400" b="1" dirty="0">
                <a:solidFill>
                  <a:srgbClr val="000000"/>
                </a:solidFill>
                <a:latin typeface="Georgia" pitchFamily="18" charset="0"/>
              </a:rPr>
              <a:t>формирует пространственные представления;</a:t>
            </a:r>
          </a:p>
          <a:p>
            <a:pPr>
              <a:buFontTx/>
              <a:buNone/>
            </a:pPr>
            <a:r>
              <a:rPr lang="ru-RU" sz="2400" b="1" dirty="0">
                <a:solidFill>
                  <a:srgbClr val="FF0066"/>
                </a:solidFill>
                <a:latin typeface="Georgia" pitchFamily="18" charset="0"/>
              </a:rPr>
              <a:t>*</a:t>
            </a:r>
            <a:r>
              <a:rPr lang="ru-RU" sz="2400" b="1" dirty="0">
                <a:solidFill>
                  <a:srgbClr val="000000"/>
                </a:solidFill>
                <a:latin typeface="Georgia" pitchFamily="18" charset="0"/>
              </a:rPr>
              <a:t>развивает ловкость, точность, выразительность, координацию движений;</a:t>
            </a:r>
          </a:p>
          <a:p>
            <a:pPr>
              <a:buFontTx/>
              <a:buNone/>
            </a:pPr>
            <a:r>
              <a:rPr lang="ru-RU" sz="2400" b="1" dirty="0">
                <a:solidFill>
                  <a:srgbClr val="FF0066"/>
                </a:solidFill>
                <a:latin typeface="Georgia" pitchFamily="18" charset="0"/>
              </a:rPr>
              <a:t>*</a:t>
            </a:r>
            <a:r>
              <a:rPr lang="ru-RU" sz="2400" b="1" dirty="0">
                <a:solidFill>
                  <a:srgbClr val="000000"/>
                </a:solidFill>
                <a:latin typeface="Georgia" pitchFamily="18" charset="0"/>
              </a:rPr>
              <a:t> повышает работоспособность, тонус коры головного мозга.</a:t>
            </a:r>
          </a:p>
        </p:txBody>
      </p:sp>
      <p:pic>
        <p:nvPicPr>
          <p:cNvPr id="1027" name="Picture 3" descr="20240322_1633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929066"/>
            <a:ext cx="4286280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20220922_1450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785794"/>
            <a:ext cx="428628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2" name="Rectangle 14"/>
          <p:cNvSpPr>
            <a:spLocks noGrp="1" noChangeArrowheads="1"/>
          </p:cNvSpPr>
          <p:nvPr>
            <p:ph type="body" sz="half" idx="1"/>
          </p:nvPr>
        </p:nvSpPr>
        <p:spPr>
          <a:xfrm>
            <a:off x="285720" y="357166"/>
            <a:ext cx="3214710" cy="5592114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dirty="0" smtClean="0">
                <a:solidFill>
                  <a:srgbClr val="000000"/>
                </a:solidFill>
                <a:latin typeface="Georgia" pitchFamily="18" charset="0"/>
              </a:rPr>
              <a:t>Стимулирование </a:t>
            </a:r>
            <a:r>
              <a:rPr lang="ru-RU" sz="2800" b="1" dirty="0">
                <a:solidFill>
                  <a:srgbClr val="000000"/>
                </a:solidFill>
                <a:latin typeface="Georgia" pitchFamily="18" charset="0"/>
              </a:rPr>
              <a:t>кончиков пальцев, движение кистями рук, игра с пальцами ускоряют процесс речевого и умственного развития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20240329_0822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439705" y="3010931"/>
            <a:ext cx="4193677" cy="35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20240329_0818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505479">
            <a:off x="3183406" y="290661"/>
            <a:ext cx="3516057" cy="263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20240329_0824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249233">
            <a:off x="6241366" y="441324"/>
            <a:ext cx="3256859" cy="244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285728"/>
            <a:ext cx="8243887" cy="285752"/>
          </a:xfrm>
        </p:spPr>
        <p:txBody>
          <a:bodyPr/>
          <a:lstStyle/>
          <a:p>
            <a:r>
              <a:rPr lang="ru-RU" sz="3200" dirty="0" smtClean="0"/>
              <a:t>Книга 3Д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2050" name="Picture 2" descr="20240328_0848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567" y="3786190"/>
            <a:ext cx="4106309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IMG-20240328-WA00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214422"/>
            <a:ext cx="3500430" cy="3478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20240328_1644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3786190"/>
            <a:ext cx="4108195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IMG-20240328-WA003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142984"/>
            <a:ext cx="4067260" cy="310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142853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</a:rPr>
              <a:t>        Способствует  интеллектуальному, социальному и эмоциональному развитию                        </a:t>
            </a:r>
            <a:endParaRPr lang="ru-RU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240328_08493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746576"/>
            <a:ext cx="4148564" cy="311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20240328_0904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7692" y="1071546"/>
            <a:ext cx="399310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20240328_0904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736"/>
            <a:ext cx="3929058" cy="282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"/>
            <a:ext cx="90011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</a:rPr>
              <a:t>   Из книг дети узнают о том, как устроен мир: расширяют словарный запас, учат числа, цвета, формы, животных</a:t>
            </a:r>
            <a:endParaRPr lang="ru-RU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9"/>
            <a:ext cx="8243887" cy="754043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Georgia" pitchFamily="18" charset="0"/>
              </a:rPr>
              <a:t>Театр 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на магнитах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52513"/>
            <a:ext cx="4787900" cy="5805487"/>
          </a:xfrm>
        </p:spPr>
        <p:txBody>
          <a:bodyPr/>
          <a:lstStyle/>
          <a:p>
            <a:r>
              <a:rPr lang="ru-RU" sz="2800" b="1" dirty="0">
                <a:solidFill>
                  <a:srgbClr val="000000"/>
                </a:solidFill>
                <a:latin typeface="Georgia" pitchFamily="18" charset="0"/>
              </a:rPr>
              <a:t>Развивают творческие способности;</a:t>
            </a:r>
          </a:p>
          <a:p>
            <a:r>
              <a:rPr lang="ru-RU" sz="2800" b="1" dirty="0">
                <a:solidFill>
                  <a:srgbClr val="000000"/>
                </a:solidFill>
                <a:latin typeface="Georgia" pitchFamily="18" charset="0"/>
              </a:rPr>
              <a:t>Содействуют эстетическому воспитанию;</a:t>
            </a:r>
          </a:p>
          <a:p>
            <a:r>
              <a:rPr lang="ru-RU" sz="2800" b="1" dirty="0">
                <a:solidFill>
                  <a:srgbClr val="000000"/>
                </a:solidFill>
                <a:latin typeface="Georgia" pitchFamily="18" charset="0"/>
              </a:rPr>
              <a:t>Развивают ловкость, умение управлять своими движениями, концентрировать внимание на одном виде деятельности.</a:t>
            </a:r>
          </a:p>
        </p:txBody>
      </p:sp>
      <p:pic>
        <p:nvPicPr>
          <p:cNvPr id="6" name="Рисунок 5" descr="http://www.detstvo.shop/img_c/20090002032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857628"/>
            <a:ext cx="3857652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20240328_0852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857232"/>
            <a:ext cx="4107917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57158" y="904855"/>
            <a:ext cx="4000528" cy="5953145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/>
              <a:t>   </a:t>
            </a:r>
            <a:r>
              <a:rPr lang="ru-RU" sz="2800" b="1" dirty="0">
                <a:solidFill>
                  <a:srgbClr val="000000"/>
                </a:solidFill>
                <a:latin typeface="Georgia" pitchFamily="18" charset="0"/>
              </a:rPr>
              <a:t>Действуя </a:t>
            </a:r>
            <a:r>
              <a:rPr lang="ru-RU" sz="2800" b="1" dirty="0" smtClean="0">
                <a:solidFill>
                  <a:srgbClr val="000000"/>
                </a:solidFill>
                <a:latin typeface="Georgia" pitchFamily="18" charset="0"/>
              </a:rPr>
              <a:t>с магнитами</a:t>
            </a:r>
            <a:r>
              <a:rPr lang="ru-RU" sz="2800" b="1" dirty="0">
                <a:solidFill>
                  <a:srgbClr val="000000"/>
                </a:solidFill>
                <a:latin typeface="Georgia" pitchFamily="18" charset="0"/>
              </a:rPr>
              <a:t>, у ребенка развивается мелкая моторика рук, что способствует более успешному и эффективному развитию речи.</a:t>
            </a:r>
          </a:p>
          <a:p>
            <a:endParaRPr lang="ru-RU" b="1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3074" name="Picture 2" descr="20240320_0741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284984"/>
            <a:ext cx="437730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20240320_0742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5280" y="142852"/>
            <a:ext cx="432626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build="p"/>
    </p:bldLst>
  </p:timing>
</p:sld>
</file>

<file path=ppt/theme/theme1.xml><?xml version="1.0" encoding="utf-8"?>
<a:theme xmlns:a="http://schemas.openxmlformats.org/drawingml/2006/main" name="Шары">
  <a:themeElements>
    <a:clrScheme name="Шары 7">
      <a:dk1>
        <a:srgbClr val="000066"/>
      </a:dk1>
      <a:lt1>
        <a:srgbClr val="E1F4FF"/>
      </a:lt1>
      <a:dk2>
        <a:srgbClr val="000066"/>
      </a:dk2>
      <a:lt2>
        <a:srgbClr val="CCCCFF"/>
      </a:lt2>
      <a:accent1>
        <a:srgbClr val="9999FF"/>
      </a:accent1>
      <a:accent2>
        <a:srgbClr val="33CCCC"/>
      </a:accent2>
      <a:accent3>
        <a:srgbClr val="EEF8FF"/>
      </a:accent3>
      <a:accent4>
        <a:srgbClr val="000056"/>
      </a:accent4>
      <a:accent5>
        <a:srgbClr val="CACAFF"/>
      </a:accent5>
      <a:accent6>
        <a:srgbClr val="2DB9B9"/>
      </a:accent6>
      <a:hlink>
        <a:srgbClr val="66FFFF"/>
      </a:hlink>
      <a:folHlink>
        <a:srgbClr val="660066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784</TotalTime>
  <Words>927</Words>
  <Application>Microsoft Office PowerPoint</Application>
  <PresentationFormat>Экран (4:3)</PresentationFormat>
  <Paragraphs>93</Paragraphs>
  <Slides>30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Calibri</vt:lpstr>
      <vt:lpstr>Georgia</vt:lpstr>
      <vt:lpstr>Monotype Corsiva</vt:lpstr>
      <vt:lpstr>Times New Roman</vt:lpstr>
      <vt:lpstr>Verdana</vt:lpstr>
      <vt:lpstr>Шары</vt:lpstr>
      <vt:lpstr>Театрализованная деятельность  в ДОУ </vt:lpstr>
      <vt:lpstr>На что направлена театрализованная деятельность?</vt:lpstr>
      <vt:lpstr>Влияние театрализованной игры на развитие речи ребенка</vt:lpstr>
      <vt:lpstr> Виды театра</vt:lpstr>
      <vt:lpstr>Презентация PowerPoint</vt:lpstr>
      <vt:lpstr>Книга 3Д </vt:lpstr>
      <vt:lpstr>Презентация PowerPoint</vt:lpstr>
      <vt:lpstr>Театр на магнитах</vt:lpstr>
      <vt:lpstr>Презентация PowerPoint</vt:lpstr>
      <vt:lpstr>Настольный театр игрушек</vt:lpstr>
      <vt:lpstr>Конусный  театр</vt:lpstr>
      <vt:lpstr>Театр-топотушки</vt:lpstr>
      <vt:lpstr>Театр на перчатке</vt:lpstr>
      <vt:lpstr>Театр кукол Би-ба-бо</vt:lpstr>
      <vt:lpstr>При игре в кукольный театр, используя куклы Би-ба-бо, невозможно играть молча!</vt:lpstr>
      <vt:lpstr>    Игра-драматизация Самый «разговорный» вид театрализованной деятельности.</vt:lpstr>
      <vt:lpstr>Ни один другой вид театрализованной деятельности  так не способствует развитию артистизма, выразительности движений и речи, как игра-драматизация</vt:lpstr>
      <vt:lpstr>КУКЛЫ НА ГАПИТЕ.   Гапит – деревянный стержень   САМЫЙ ПРОСТОЙ ГАПИТ – ПРОСТО ВСТАВЛЕННАЯ В ИГРУШКУ ПАЛОЧКА.  </vt:lpstr>
      <vt:lpstr>Театр на палочках -Позволяет совершенствовать моторные навыки, координируя движения как правой, так и левой руки, при этом вращая кистями и перебирая пальчиками</vt:lpstr>
      <vt:lpstr> Теневой театр.  Развивает фантазию, творческие способности, артикуляционный аппарат. Формирует у детей интерес к театрализованной деятельности, желание участвовать в общем действии. Побуждает детей к активному взаимодействию, общению, развивать речь и умение активно строить диалог.                                Развивает мелкую моторику рук. </vt:lpstr>
      <vt:lpstr>Театр масок</vt:lpstr>
      <vt:lpstr>Настольный театр. «Театр на столе» является наиболее эффективным средством, доступным для понимания ребенка. Элементы театрализованной деятельности нужно включать во все виды деятельности: познавательно-речевое развитие, художественно-эстетическое, музыкальное, и повседневную деятельность.  </vt:lpstr>
      <vt:lpstr>Презентация PowerPoint</vt:lpstr>
      <vt:lpstr>Театр на прищепках                          </vt:lpstr>
      <vt:lpstr>Младший дошкольный возраст: </vt:lpstr>
      <vt:lpstr>В средней  группе:</vt:lpstr>
      <vt:lpstr>Старший  дошкольный возраст:</vt:lpstr>
      <vt:lpstr>Подготовительный дошкольный возраст</vt:lpstr>
      <vt:lpstr>Презентация PowerPoint</vt:lpstr>
      <vt:lpstr>Театрализованная деятельность-это…</vt:lpstr>
    </vt:vector>
  </TitlesOfParts>
  <Company>MoBIL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Театрализованная деятельность в ДОУ и развитие речи ребенка</dc:title>
  <dc:creator>1</dc:creator>
  <cp:lastModifiedBy>Admin</cp:lastModifiedBy>
  <cp:revision>69</cp:revision>
  <dcterms:created xsi:type="dcterms:W3CDTF">2012-09-13T07:56:08Z</dcterms:created>
  <dcterms:modified xsi:type="dcterms:W3CDTF">2024-06-27T11:01:05Z</dcterms:modified>
</cp:coreProperties>
</file>