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3" r:id="rId8"/>
    <p:sldId id="261" r:id="rId9"/>
    <p:sldId id="266" r:id="rId10"/>
    <p:sldId id="273" r:id="rId11"/>
    <p:sldId id="268" r:id="rId12"/>
    <p:sldId id="267" r:id="rId13"/>
    <p:sldId id="269" r:id="rId14"/>
    <p:sldId id="271" r:id="rId15"/>
    <p:sldId id="270" r:id="rId16"/>
    <p:sldId id="272" r:id="rId17"/>
    <p:sldId id="265" r:id="rId18"/>
    <p:sldId id="274" r:id="rId19"/>
    <p:sldId id="27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a:srgbClr val="FF00FF"/>
    <a:srgbClr val="FFFF66"/>
    <a:srgbClr val="66FF66"/>
    <a:srgbClr val="0000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82" d="100"/>
          <a:sy n="82" d="100"/>
        </p:scale>
        <p:origin x="5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2D94C53-1BFE-4ED4-A359-3A62B9976FC1}" type="datetimeFigureOut">
              <a:rPr lang="ru-RU"/>
              <a:pPr>
                <a:defRPr/>
              </a:pPr>
              <a:t>12.09.2023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598965-F5E2-41A8-9D86-CFB669E41C2F}" type="slidenum">
              <a:rPr lang="ru-RU"/>
              <a:pPr>
                <a:defRPr/>
              </a:pPr>
              <a:t>‹#›</a:t>
            </a:fld>
            <a:endParaRPr lang="ru-RU"/>
          </a:p>
        </p:txBody>
      </p:sp>
    </p:spTree>
    <p:extLst>
      <p:ext uri="{BB962C8B-B14F-4D97-AF65-F5344CB8AC3E}">
        <p14:creationId xmlns:p14="http://schemas.microsoft.com/office/powerpoint/2010/main" val="118222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7E9F23-C533-400B-AE48-C818BAB426E0}" type="datetimeFigureOut">
              <a:rPr lang="ru-RU"/>
              <a:pPr>
                <a:defRPr/>
              </a:pPr>
              <a:t>12.09.2023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618352-ABF9-4D9B-9DFB-7A2E537E819F}" type="slidenum">
              <a:rPr lang="ru-RU"/>
              <a:pPr>
                <a:defRPr/>
              </a:pPr>
              <a:t>‹#›</a:t>
            </a:fld>
            <a:endParaRPr lang="ru-RU"/>
          </a:p>
        </p:txBody>
      </p:sp>
    </p:spTree>
    <p:extLst>
      <p:ext uri="{BB962C8B-B14F-4D97-AF65-F5344CB8AC3E}">
        <p14:creationId xmlns:p14="http://schemas.microsoft.com/office/powerpoint/2010/main" val="202107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56B9DA-AF24-4D45-983A-EE0BB1BB4DFC}" type="datetimeFigureOut">
              <a:rPr lang="ru-RU"/>
              <a:pPr>
                <a:defRPr/>
              </a:pPr>
              <a:t>12.09.2023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651492-0CD2-4FA0-9485-208CA6D548A5}" type="slidenum">
              <a:rPr lang="ru-RU"/>
              <a:pPr>
                <a:defRPr/>
              </a:pPr>
              <a:t>‹#›</a:t>
            </a:fld>
            <a:endParaRPr lang="ru-RU"/>
          </a:p>
        </p:txBody>
      </p:sp>
    </p:spTree>
    <p:extLst>
      <p:ext uri="{BB962C8B-B14F-4D97-AF65-F5344CB8AC3E}">
        <p14:creationId xmlns:p14="http://schemas.microsoft.com/office/powerpoint/2010/main" val="110757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7ED1865-08AF-43AB-B882-6C8F759DD221}" type="datetimeFigureOut">
              <a:rPr lang="ru-RU"/>
              <a:pPr>
                <a:defRPr/>
              </a:pPr>
              <a:t>12.09.2023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3AADC8-8EE3-4BC9-B2F0-34EFE52B2DB2}" type="slidenum">
              <a:rPr lang="ru-RU"/>
              <a:pPr>
                <a:defRPr/>
              </a:pPr>
              <a:t>‹#›</a:t>
            </a:fld>
            <a:endParaRPr lang="ru-RU"/>
          </a:p>
        </p:txBody>
      </p:sp>
    </p:spTree>
    <p:extLst>
      <p:ext uri="{BB962C8B-B14F-4D97-AF65-F5344CB8AC3E}">
        <p14:creationId xmlns:p14="http://schemas.microsoft.com/office/powerpoint/2010/main" val="230925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A07433F-03ED-460A-A7EB-3BA2D8E42C26}" type="datetimeFigureOut">
              <a:rPr lang="ru-RU"/>
              <a:pPr>
                <a:defRPr/>
              </a:pPr>
              <a:t>12.09.2023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7244D3-186E-4CBF-B880-32CE70771451}" type="slidenum">
              <a:rPr lang="ru-RU"/>
              <a:pPr>
                <a:defRPr/>
              </a:pPr>
              <a:t>‹#›</a:t>
            </a:fld>
            <a:endParaRPr lang="ru-RU"/>
          </a:p>
        </p:txBody>
      </p:sp>
    </p:spTree>
    <p:extLst>
      <p:ext uri="{BB962C8B-B14F-4D97-AF65-F5344CB8AC3E}">
        <p14:creationId xmlns:p14="http://schemas.microsoft.com/office/powerpoint/2010/main" val="4790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357497D-8DA5-4C1F-9346-1E0EF8047D3B}" type="datetimeFigureOut">
              <a:rPr lang="ru-RU"/>
              <a:pPr>
                <a:defRPr/>
              </a:pPr>
              <a:t>12.09.2023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94089C4-A6E3-413D-9523-5E6EFB7053EA}" type="slidenum">
              <a:rPr lang="ru-RU"/>
              <a:pPr>
                <a:defRPr/>
              </a:pPr>
              <a:t>‹#›</a:t>
            </a:fld>
            <a:endParaRPr lang="ru-RU"/>
          </a:p>
        </p:txBody>
      </p:sp>
    </p:spTree>
    <p:extLst>
      <p:ext uri="{BB962C8B-B14F-4D97-AF65-F5344CB8AC3E}">
        <p14:creationId xmlns:p14="http://schemas.microsoft.com/office/powerpoint/2010/main" val="268275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FF73B3B-4389-40E0-9140-DD74CD938365}" type="datetimeFigureOut">
              <a:rPr lang="ru-RU"/>
              <a:pPr>
                <a:defRPr/>
              </a:pPr>
              <a:t>12.09.2023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0C06E5D-B1BB-444E-8A11-F21284F5425B}" type="slidenum">
              <a:rPr lang="ru-RU"/>
              <a:pPr>
                <a:defRPr/>
              </a:pPr>
              <a:t>‹#›</a:t>
            </a:fld>
            <a:endParaRPr lang="ru-RU"/>
          </a:p>
        </p:txBody>
      </p:sp>
    </p:spTree>
    <p:extLst>
      <p:ext uri="{BB962C8B-B14F-4D97-AF65-F5344CB8AC3E}">
        <p14:creationId xmlns:p14="http://schemas.microsoft.com/office/powerpoint/2010/main" val="53851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7B031DC-2B08-4F24-B2C1-9FADC8615C4F}" type="datetimeFigureOut">
              <a:rPr lang="ru-RU"/>
              <a:pPr>
                <a:defRPr/>
              </a:pPr>
              <a:t>12.09.2023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8133235-F70E-4132-AB18-5D1DD14EDBF3}" type="slidenum">
              <a:rPr lang="ru-RU"/>
              <a:pPr>
                <a:defRPr/>
              </a:pPr>
              <a:t>‹#›</a:t>
            </a:fld>
            <a:endParaRPr lang="ru-RU"/>
          </a:p>
        </p:txBody>
      </p:sp>
    </p:spTree>
    <p:extLst>
      <p:ext uri="{BB962C8B-B14F-4D97-AF65-F5344CB8AC3E}">
        <p14:creationId xmlns:p14="http://schemas.microsoft.com/office/powerpoint/2010/main" val="19919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EE97D4A-109D-4B4D-AE05-73AFD1BEF927}" type="datetimeFigureOut">
              <a:rPr lang="ru-RU"/>
              <a:pPr>
                <a:defRPr/>
              </a:pPr>
              <a:t>12.09.2023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19AECD0-5B82-400D-A957-59D4BC8E73D4}" type="slidenum">
              <a:rPr lang="ru-RU"/>
              <a:pPr>
                <a:defRPr/>
              </a:pPr>
              <a:t>‹#›</a:t>
            </a:fld>
            <a:endParaRPr lang="ru-RU"/>
          </a:p>
        </p:txBody>
      </p:sp>
    </p:spTree>
    <p:extLst>
      <p:ext uri="{BB962C8B-B14F-4D97-AF65-F5344CB8AC3E}">
        <p14:creationId xmlns:p14="http://schemas.microsoft.com/office/powerpoint/2010/main" val="306198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6F6209B-F4BC-4F6F-B4B7-5C67392E5396}" type="datetimeFigureOut">
              <a:rPr lang="ru-RU"/>
              <a:pPr>
                <a:defRPr/>
              </a:pPr>
              <a:t>12.09.2023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F1DC2E-9334-4A7C-BF4D-DE83A2468982}" type="slidenum">
              <a:rPr lang="ru-RU"/>
              <a:pPr>
                <a:defRPr/>
              </a:pPr>
              <a:t>‹#›</a:t>
            </a:fld>
            <a:endParaRPr lang="ru-RU"/>
          </a:p>
        </p:txBody>
      </p:sp>
    </p:spTree>
    <p:extLst>
      <p:ext uri="{BB962C8B-B14F-4D97-AF65-F5344CB8AC3E}">
        <p14:creationId xmlns:p14="http://schemas.microsoft.com/office/powerpoint/2010/main" val="402503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0DEE42-EA40-417C-863B-B4093B4E9B8F}" type="datetimeFigureOut">
              <a:rPr lang="ru-RU"/>
              <a:pPr>
                <a:defRPr/>
              </a:pPr>
              <a:t>12.09.2023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D69EE6-220C-406F-B554-2C950474880C}" type="slidenum">
              <a:rPr lang="ru-RU"/>
              <a:pPr>
                <a:defRPr/>
              </a:pPr>
              <a:t>‹#›</a:t>
            </a:fld>
            <a:endParaRPr lang="ru-RU"/>
          </a:p>
        </p:txBody>
      </p:sp>
    </p:spTree>
    <p:extLst>
      <p:ext uri="{BB962C8B-B14F-4D97-AF65-F5344CB8AC3E}">
        <p14:creationId xmlns:p14="http://schemas.microsoft.com/office/powerpoint/2010/main" val="397343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D3EE5F-2977-413B-97F9-8CE4AF5F966C}" type="datetimeFigureOut">
              <a:rPr lang="ru-RU"/>
              <a:pPr>
                <a:defRPr/>
              </a:pPr>
              <a:t>12.09.2023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4DC307-CE14-4B28-B482-631387EBA8C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08720"/>
            <a:ext cx="705643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403648" y="1772816"/>
            <a:ext cx="6408712" cy="3024336"/>
          </a:xfrm>
        </p:spPr>
        <p:txBody>
          <a:bodyPr rtlCol="0">
            <a:noAutofit/>
          </a:bodyPr>
          <a:lstStyle/>
          <a:p>
            <a:pPr>
              <a:lnSpc>
                <a:spcPct val="150000"/>
              </a:lnSpc>
            </a:pPr>
            <a:r>
              <a:rPr lang="ru-RU" sz="2800" b="1" i="1" dirty="0" smtClean="0"/>
              <a:t/>
            </a:r>
            <a:br>
              <a:rPr lang="ru-RU" sz="2800" b="1" i="1" dirty="0" smtClean="0"/>
            </a:br>
            <a:r>
              <a:rPr lang="ru-RU" sz="2800" b="1" i="1" dirty="0" smtClean="0"/>
              <a:t>«Применение методов ТРИЗ</a:t>
            </a:r>
            <a:br>
              <a:rPr lang="ru-RU" sz="2800" b="1" i="1" dirty="0" smtClean="0"/>
            </a:br>
            <a:r>
              <a:rPr lang="ru-RU" sz="2800" b="1" i="1" dirty="0" smtClean="0"/>
              <a:t>в повседневной жизни детского сада.</a:t>
            </a:r>
            <a:br>
              <a:rPr lang="ru-RU" sz="2800" b="1" i="1" dirty="0" smtClean="0"/>
            </a:br>
            <a:r>
              <a:rPr lang="ru-RU" sz="2800" b="1" i="1" dirty="0" smtClean="0"/>
              <a:t>Технологии ТРИЗ в речевом развитии дошкольника».</a:t>
            </a:r>
            <a:endParaRPr lang="ru-RU" sz="2800" b="1" i="1" dirty="0"/>
          </a:p>
        </p:txBody>
      </p:sp>
      <p:sp>
        <p:nvSpPr>
          <p:cNvPr id="2053" name="Подзаголовок 2"/>
          <p:cNvSpPr>
            <a:spLocks noGrp="1"/>
          </p:cNvSpPr>
          <p:nvPr>
            <p:ph type="subTitle" idx="1"/>
          </p:nvPr>
        </p:nvSpPr>
        <p:spPr>
          <a:xfrm>
            <a:off x="683568" y="188640"/>
            <a:ext cx="7704856" cy="1584176"/>
          </a:xfrm>
        </p:spPr>
        <p:txBody>
          <a:bodyPr/>
          <a:lstStyle/>
          <a:p>
            <a:endParaRPr lang="ru-RU" sz="1200" dirty="0" smtClean="0">
              <a:solidFill>
                <a:schemeClr val="tx1"/>
              </a:solidFill>
            </a:endParaRPr>
          </a:p>
          <a:p>
            <a:r>
              <a:rPr lang="ru-RU" b="1" i="1" dirty="0" smtClean="0"/>
              <a:t> </a:t>
            </a:r>
            <a:endParaRPr lang="ru-RU" dirty="0" smtClean="0"/>
          </a:p>
          <a:p>
            <a:r>
              <a:rPr lang="ru-RU" b="1" i="1" dirty="0" smtClean="0"/>
              <a:t> </a:t>
            </a:r>
            <a:endParaRPr lang="ru-RU" dirty="0" smtClean="0"/>
          </a:p>
          <a:p>
            <a:pPr eaLnBrk="1" hangingPunct="1"/>
            <a:endParaRPr lang="ru-RU" dirty="0" smtClean="0">
              <a:solidFill>
                <a:srgbClr val="002060"/>
              </a:solidFill>
              <a:latin typeface="Monotype Corsiva" pitchFamily="66" charset="0"/>
            </a:endParaRPr>
          </a:p>
        </p:txBody>
      </p:sp>
      <p:pic>
        <p:nvPicPr>
          <p:cNvPr id="2054" name="Picture 4" descr="Historian Bratindra Nath Mukherjee passes away, Bratindra Nath Mukherjee death, Bratindra Nath Mukherjee die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7888" y="4206875"/>
            <a:ext cx="318611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bwMode="auto">
          <a:xfrm>
            <a:off x="3275856" y="5661248"/>
            <a:ext cx="237626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3200" b="1" i="1"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3200" b="1" i="1"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ru-RU" sz="3200" b="0" i="0" u="none" strike="noStrike" kern="1200" cap="none" spc="0" normalizeH="0" baseline="0" noProof="0" dirty="0" smtClean="0">
              <a:ln>
                <a:noFill/>
              </a:ln>
              <a:solidFill>
                <a:srgbClr val="002060"/>
              </a:solidFill>
              <a:effectLst/>
              <a:uLnTx/>
              <a:uFillTx/>
              <a:latin typeface="Monotype Corsiva" pitchFamily="66"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71400"/>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f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2468">
            <a:off x="6994254" y="4627118"/>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6" name="Прямоугольник 5"/>
          <p:cNvSpPr/>
          <p:nvPr/>
        </p:nvSpPr>
        <p:spPr>
          <a:xfrm>
            <a:off x="1043608" y="764704"/>
            <a:ext cx="7632848" cy="1754326"/>
          </a:xfrm>
          <a:prstGeom prst="rect">
            <a:avLst/>
          </a:prstGeom>
        </p:spPr>
        <p:txBody>
          <a:bodyPr wrap="square">
            <a:spAutoFit/>
          </a:bodyPr>
          <a:lstStyle/>
          <a:p>
            <a:pPr algn="ctr"/>
            <a:r>
              <a:rPr lang="ru-RU" sz="3600" b="1" dirty="0" smtClean="0">
                <a:solidFill>
                  <a:srgbClr val="FF0000"/>
                </a:solidFill>
                <a:latin typeface="Monotype Corsiva" pitchFamily="66" charset="0"/>
              </a:rPr>
              <a:t>Использовании приёмов ТРИЗ в развитии речи дошкольников</a:t>
            </a:r>
            <a:r>
              <a:rPr lang="ru-RU" sz="3600" dirty="0" smtClean="0">
                <a:solidFill>
                  <a:srgbClr val="FF0000"/>
                </a:solidFill>
                <a:latin typeface="Monotype Corsiva" pitchFamily="66" charset="0"/>
              </a:rPr>
              <a:t>.</a:t>
            </a:r>
          </a:p>
          <a:p>
            <a:pPr algn="ctr"/>
            <a:endParaRPr lang="ru-RU" sz="3600" dirty="0">
              <a:solidFill>
                <a:srgbClr val="7030A0"/>
              </a:solidFill>
              <a:latin typeface="Monotype Corsiva" pitchFamily="66" charset="0"/>
            </a:endParaRPr>
          </a:p>
        </p:txBody>
      </p:sp>
      <p:sp>
        <p:nvSpPr>
          <p:cNvPr id="7" name="Прямоугольник 6"/>
          <p:cNvSpPr/>
          <p:nvPr/>
        </p:nvSpPr>
        <p:spPr>
          <a:xfrm>
            <a:off x="755576" y="2132856"/>
            <a:ext cx="7848872" cy="3293209"/>
          </a:xfrm>
          <a:prstGeom prst="rect">
            <a:avLst/>
          </a:prstGeom>
        </p:spPr>
        <p:txBody>
          <a:bodyPr wrap="square">
            <a:spAutoFit/>
          </a:bodyPr>
          <a:lstStyle/>
          <a:p>
            <a:pPr lvl="0" algn="ctr"/>
            <a:r>
              <a:rPr lang="ru-RU" sz="2800" b="1" u="sng" dirty="0" smtClean="0">
                <a:solidFill>
                  <a:srgbClr val="7030A0"/>
                </a:solidFill>
                <a:latin typeface="Monotype Corsiva" pitchFamily="66" charset="0"/>
                <a:ea typeface="Times New Roman" pitchFamily="18" charset="0"/>
                <a:cs typeface="Times New Roman" pitchFamily="18" charset="0"/>
              </a:rPr>
              <a:t>Основные этапы методики ТРИЗ</a:t>
            </a:r>
            <a:endParaRPr lang="ru-RU" sz="2800" b="1" dirty="0" smtClean="0">
              <a:solidFill>
                <a:srgbClr val="7030A0"/>
              </a:solidFill>
              <a:latin typeface="Monotype Corsiva" pitchFamily="66" charset="0"/>
              <a:cs typeface="Arial" pitchFamily="34" charset="0"/>
            </a:endParaRPr>
          </a:p>
          <a:p>
            <a:pPr lvl="0" eaLnBrk="0" hangingPunct="0"/>
            <a:r>
              <a:rPr lang="ru-RU" b="1" i="1" dirty="0" smtClean="0">
                <a:ea typeface="Times New Roman" pitchFamily="18" charset="0"/>
                <a:cs typeface="Times New Roman" pitchFamily="18" charset="0"/>
              </a:rPr>
              <a:t>1. Поиск сути-</a:t>
            </a:r>
            <a:r>
              <a:rPr lang="ru-RU" b="1" dirty="0" smtClean="0">
                <a:ea typeface="Times New Roman" pitchFamily="18" charset="0"/>
                <a:cs typeface="Times New Roman" pitchFamily="18" charset="0"/>
              </a:rPr>
              <a:t> </a:t>
            </a:r>
            <a:r>
              <a:rPr lang="ru-RU" dirty="0" smtClean="0">
                <a:ea typeface="Times New Roman" pitchFamily="18" charset="0"/>
                <a:cs typeface="Times New Roman" pitchFamily="18" charset="0"/>
              </a:rPr>
              <a:t>Перед детьми ставится проблема (вопрос), которую надо решить. И все ищут разные варианты решения, то, что является истиной.</a:t>
            </a:r>
            <a:endParaRPr lang="ru-RU" dirty="0" smtClean="0">
              <a:cs typeface="Arial" pitchFamily="34" charset="0"/>
            </a:endParaRPr>
          </a:p>
          <a:p>
            <a:pPr lvl="0" eaLnBrk="0" hangingPunct="0"/>
            <a:r>
              <a:rPr lang="ru-RU" b="1" i="1" dirty="0" smtClean="0">
                <a:ea typeface="Times New Roman" pitchFamily="18" charset="0"/>
                <a:cs typeface="Times New Roman" pitchFamily="18" charset="0"/>
              </a:rPr>
              <a:t>2. «Тайна двойного» </a:t>
            </a:r>
            <a:r>
              <a:rPr lang="ru-RU" i="1" dirty="0" smtClean="0">
                <a:ea typeface="Times New Roman" pitchFamily="18" charset="0"/>
                <a:cs typeface="Times New Roman" pitchFamily="18" charset="0"/>
              </a:rPr>
              <a:t>-</a:t>
            </a:r>
            <a:r>
              <a:rPr lang="ru-RU" dirty="0" smtClean="0">
                <a:ea typeface="Times New Roman" pitchFamily="18" charset="0"/>
                <a:cs typeface="Times New Roman" pitchFamily="18" charset="0"/>
              </a:rPr>
              <a:t> выявление противоречий: «хорошо-плохо»</a:t>
            </a:r>
            <a:endParaRPr lang="ru-RU" dirty="0" smtClean="0">
              <a:cs typeface="Arial" pitchFamily="34" charset="0"/>
            </a:endParaRPr>
          </a:p>
          <a:p>
            <a:pPr lvl="0" eaLnBrk="0" hangingPunct="0"/>
            <a:r>
              <a:rPr lang="ru-RU" dirty="0" smtClean="0">
                <a:ea typeface="Times New Roman" pitchFamily="18" charset="0"/>
                <a:cs typeface="Times New Roman" pitchFamily="18" charset="0"/>
              </a:rPr>
              <a:t>Например: солнце – это хорошо и плохо. Хорошо- греет, плохо- может сжечь</a:t>
            </a:r>
            <a:endParaRPr lang="ru-RU" dirty="0" smtClean="0">
              <a:cs typeface="Arial" pitchFamily="34" charset="0"/>
            </a:endParaRPr>
          </a:p>
          <a:p>
            <a:pPr lvl="0" eaLnBrk="0" hangingPunct="0"/>
            <a:r>
              <a:rPr lang="ru-RU" b="1" i="1" dirty="0" smtClean="0">
                <a:ea typeface="Times New Roman" pitchFamily="18" charset="0"/>
                <a:cs typeface="Times New Roman" pitchFamily="18" charset="0"/>
              </a:rPr>
              <a:t>3. Разрешение противоречий</a:t>
            </a:r>
            <a:r>
              <a:rPr lang="ru-RU" dirty="0" smtClean="0">
                <a:ea typeface="Times New Roman" pitchFamily="18" charset="0"/>
                <a:cs typeface="Times New Roman" pitchFamily="18" charset="0"/>
              </a:rPr>
              <a:t> (при помощи игр и сказок).</a:t>
            </a:r>
            <a:endParaRPr lang="ru-RU" dirty="0" smtClean="0">
              <a:cs typeface="Arial" pitchFamily="34" charset="0"/>
            </a:endParaRPr>
          </a:p>
          <a:p>
            <a:pPr lvl="0" eaLnBrk="0" hangingPunct="0"/>
            <a:r>
              <a:rPr lang="ru-RU" dirty="0" smtClean="0">
                <a:ea typeface="Times New Roman" pitchFamily="18" charset="0"/>
                <a:cs typeface="Times New Roman" pitchFamily="18" charset="0"/>
              </a:rPr>
              <a:t>Например: зонт нужен большой, чтобы скрыться под ним от дождя, но он нужен и маленький, чтобы носить его в сумке. Решение этого противоречия – складной зонтик.</a:t>
            </a:r>
            <a:endParaRPr lang="ru-RU" dirty="0" smtClean="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93249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feather"/>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rot="2210944">
            <a:off x="6274888" y="5281391"/>
            <a:ext cx="1313880" cy="1313881"/>
          </a:xfrm>
          <a:prstGeom prst="rect">
            <a:avLst/>
          </a:prstGeom>
          <a:noFill/>
        </p:spPr>
      </p:pic>
      <p:sp>
        <p:nvSpPr>
          <p:cNvPr id="30721" name="Rectangle 1"/>
          <p:cNvSpPr>
            <a:spLocks noChangeArrowheads="1"/>
          </p:cNvSpPr>
          <p:nvPr/>
        </p:nvSpPr>
        <p:spPr bwMode="auto">
          <a:xfrm>
            <a:off x="1187624" y="704306"/>
            <a:ext cx="7200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4.На этапе изобретательства</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основная </a:t>
            </a:r>
            <a:r>
              <a:rPr kumimoji="0" lang="ru-RU"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задача</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научить </a:t>
            </a:r>
            <a:r>
              <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детей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искать и находить свое решение. Изобретательство</a:t>
            </a:r>
            <a:r>
              <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детей</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выражается в творческой фантазии, в соображении, в придумывании чего-то нового. Для этого детям предлагается ряд специальных заданий. Например, придумайте новую игрушку, новый транспорт и др.</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a:t>
            </a:r>
            <a:r>
              <a:rPr lang="ru-RU" b="1" i="1" dirty="0" smtClean="0">
                <a:latin typeface="Arial" pitchFamily="34" charset="0"/>
                <a:ea typeface="Times New Roman" pitchFamily="18" charset="0"/>
                <a:cs typeface="Arial" pitchFamily="34" charset="0"/>
              </a:rPr>
              <a:t>П</a:t>
            </a:r>
            <a:r>
              <a:rPr kumimoji="0" lang="ru-RU"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ридумывание</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новых сказок</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 помощью специальных методов.</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a:t>
            </a:r>
            <a:r>
              <a:rPr kumimoji="0" lang="ru-RU"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последнем этапе</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опираясь на полученные знания, интуици</a:t>
            </a:r>
            <a:r>
              <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ю, используя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оригинальные решения проблем, ребенок учится находить выход из любой сложной ситуации. Здесь воспитатель только наблюдает, ребенок рассчитывает на собственные силы, свой умственный и творческий потенциалы. Ситуации могут быть разные, из любой области человеческой деятельности.</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Например</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как остаться сухим, гуляя под дождем. Дети отвечали, что можно надеть плащ, взять большую коробку, поднять ее над головой, надеть шляпу с широкими полями и т. п.</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71400"/>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7" name="Прямоугольник 6"/>
          <p:cNvSpPr/>
          <p:nvPr/>
        </p:nvSpPr>
        <p:spPr>
          <a:xfrm>
            <a:off x="827584" y="692696"/>
            <a:ext cx="7632849" cy="1384995"/>
          </a:xfrm>
          <a:prstGeom prst="rect">
            <a:avLst/>
          </a:prstGeom>
        </p:spPr>
        <p:txBody>
          <a:bodyPr wrap="square">
            <a:spAutoFit/>
          </a:bodyPr>
          <a:lstStyle/>
          <a:p>
            <a:pPr lvl="0" indent="228600" algn="ctr"/>
            <a:r>
              <a:rPr lang="ru-RU" sz="2800" b="1" dirty="0" smtClean="0">
                <a:solidFill>
                  <a:srgbClr val="7030A0"/>
                </a:solidFill>
                <a:latin typeface="Monotype Corsiva" pitchFamily="66" charset="0"/>
                <a:ea typeface="Times New Roman" pitchFamily="18" charset="0"/>
                <a:cs typeface="Arial" pitchFamily="34" charset="0"/>
              </a:rPr>
              <a:t>Мировой фонд методов  и приёмов развития мышления и воображения, насчитывает около 70 единиц и производных от них</a:t>
            </a:r>
            <a:endParaRPr lang="ru-RU" sz="2800" b="1" dirty="0" smtClean="0">
              <a:solidFill>
                <a:srgbClr val="7030A0"/>
              </a:solidFill>
              <a:latin typeface="Monotype Corsiva" pitchFamily="66" charset="0"/>
              <a:cs typeface="Arial" pitchFamily="34" charset="0"/>
            </a:endParaRPr>
          </a:p>
        </p:txBody>
      </p:sp>
      <p:sp>
        <p:nvSpPr>
          <p:cNvPr id="8" name="Овал 7"/>
          <p:cNvSpPr/>
          <p:nvPr/>
        </p:nvSpPr>
        <p:spPr>
          <a:xfrm>
            <a:off x="3779912" y="3356992"/>
            <a:ext cx="2088232" cy="1224136"/>
          </a:xfrm>
          <a:prstGeom prst="ellipse">
            <a:avLst/>
          </a:prstGeom>
          <a:solidFill>
            <a:srgbClr val="0000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t>Методы и приемы</a:t>
            </a:r>
            <a:endParaRPr lang="ru-RU" dirty="0"/>
          </a:p>
        </p:txBody>
      </p:sp>
      <p:sp>
        <p:nvSpPr>
          <p:cNvPr id="17" name="Овал 16"/>
          <p:cNvSpPr/>
          <p:nvPr/>
        </p:nvSpPr>
        <p:spPr>
          <a:xfrm>
            <a:off x="1187624" y="3068960"/>
            <a:ext cx="2016224" cy="129614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solidFill>
                  <a:schemeClr val="tx1"/>
                </a:solidFill>
              </a:rPr>
              <a:t>Синектика-</a:t>
            </a:r>
          </a:p>
          <a:p>
            <a:pPr algn="ctr"/>
            <a:r>
              <a:rPr lang="ru-RU" dirty="0" smtClean="0">
                <a:solidFill>
                  <a:schemeClr val="tx1"/>
                </a:solidFill>
              </a:rPr>
              <a:t>личностная аналогия</a:t>
            </a:r>
            <a:endParaRPr lang="ru-RU" dirty="0">
              <a:solidFill>
                <a:schemeClr val="tx1"/>
              </a:solidFill>
            </a:endParaRPr>
          </a:p>
        </p:txBody>
      </p:sp>
      <p:sp>
        <p:nvSpPr>
          <p:cNvPr id="18" name="Овал 17"/>
          <p:cNvSpPr/>
          <p:nvPr/>
        </p:nvSpPr>
        <p:spPr>
          <a:xfrm>
            <a:off x="2483768" y="4653136"/>
            <a:ext cx="2088232" cy="1224136"/>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solidFill>
                  <a:schemeClr val="tx1"/>
                </a:solidFill>
              </a:rPr>
              <a:t>Прямая аналогия</a:t>
            </a:r>
            <a:endParaRPr lang="ru-RU" dirty="0">
              <a:solidFill>
                <a:schemeClr val="tx1"/>
              </a:solidFill>
            </a:endParaRPr>
          </a:p>
        </p:txBody>
      </p:sp>
      <p:sp>
        <p:nvSpPr>
          <p:cNvPr id="19" name="Овал 18"/>
          <p:cNvSpPr/>
          <p:nvPr/>
        </p:nvSpPr>
        <p:spPr>
          <a:xfrm>
            <a:off x="5220072" y="4581128"/>
            <a:ext cx="2088232" cy="122413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tx1"/>
                </a:solidFill>
              </a:rPr>
              <a:t>Метод фокальных объектов</a:t>
            </a:r>
            <a:endParaRPr lang="ru-RU" dirty="0">
              <a:solidFill>
                <a:schemeClr val="tx1"/>
              </a:solidFill>
            </a:endParaRPr>
          </a:p>
        </p:txBody>
      </p:sp>
      <p:sp>
        <p:nvSpPr>
          <p:cNvPr id="20" name="Овал 19"/>
          <p:cNvSpPr/>
          <p:nvPr/>
        </p:nvSpPr>
        <p:spPr>
          <a:xfrm>
            <a:off x="6444208" y="3068960"/>
            <a:ext cx="1944216" cy="122413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solidFill>
                  <a:schemeClr val="tx1"/>
                </a:solidFill>
              </a:rPr>
              <a:t>Мозговой</a:t>
            </a:r>
            <a:r>
              <a:rPr lang="ru-RU" dirty="0" smtClean="0"/>
              <a:t> </a:t>
            </a:r>
            <a:r>
              <a:rPr lang="ru-RU" dirty="0" smtClean="0">
                <a:solidFill>
                  <a:schemeClr val="tx1"/>
                </a:solidFill>
              </a:rPr>
              <a:t>штурм</a:t>
            </a:r>
            <a:endParaRPr lang="ru-RU" dirty="0">
              <a:solidFill>
                <a:schemeClr val="tx1"/>
              </a:solidFill>
            </a:endParaRPr>
          </a:p>
        </p:txBody>
      </p:sp>
      <p:sp>
        <p:nvSpPr>
          <p:cNvPr id="21" name="Овал 20"/>
          <p:cNvSpPr/>
          <p:nvPr/>
        </p:nvSpPr>
        <p:spPr>
          <a:xfrm>
            <a:off x="3851920" y="2060848"/>
            <a:ext cx="1944216" cy="1152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solidFill>
                  <a:schemeClr val="tx1"/>
                </a:solidFill>
              </a:rPr>
              <a:t>Изменение сюжета сказки</a:t>
            </a:r>
            <a:endParaRPr lang="ru-RU"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93249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ChangeArrowheads="1"/>
          </p:cNvSpPr>
          <p:nvPr/>
        </p:nvSpPr>
        <p:spPr bwMode="auto">
          <a:xfrm>
            <a:off x="5940152" y="3212976"/>
            <a:ext cx="23042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выявления и решения многих творческих</a:t>
            </a:r>
            <a:endParaRPr kumimoji="0" lang="ru-RU" i="0" u="none" strike="noStrike" cap="none" normalizeH="0" baseline="0" dirty="0" smtClean="0">
              <a:ln>
                <a:noFill/>
              </a:ln>
              <a:solidFill>
                <a:schemeClr val="bg1"/>
              </a:solidFill>
              <a:effectLst/>
              <a:latin typeface="Arial" pitchFamily="34" charset="0"/>
              <a:cs typeface="Arial" pitchFamily="34" charset="0"/>
            </a:endParaRPr>
          </a:p>
        </p:txBody>
      </p:sp>
      <p:pic>
        <p:nvPicPr>
          <p:cNvPr id="10" name="Picture 4" descr="feather"/>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rot="392608">
            <a:off x="6730815" y="70584"/>
            <a:ext cx="1313880" cy="1313881"/>
          </a:xfrm>
          <a:prstGeom prst="rect">
            <a:avLst/>
          </a:prstGeom>
          <a:noFill/>
        </p:spPr>
      </p:pic>
      <p:sp>
        <p:nvSpPr>
          <p:cNvPr id="6" name="Прямоугольник 5"/>
          <p:cNvSpPr/>
          <p:nvPr/>
        </p:nvSpPr>
        <p:spPr>
          <a:xfrm>
            <a:off x="1043608" y="1412776"/>
            <a:ext cx="7200800" cy="4708981"/>
          </a:xfrm>
          <a:prstGeom prst="rect">
            <a:avLst/>
          </a:prstGeom>
        </p:spPr>
        <p:txBody>
          <a:bodyPr wrap="square">
            <a:spAutoFit/>
          </a:bodyPr>
          <a:lstStyle/>
          <a:p>
            <a:pPr lvl="0" indent="228600">
              <a:buFont typeface="Wingdings" pitchFamily="2" charset="2"/>
              <a:buChar char="v"/>
            </a:pPr>
            <a:r>
              <a:rPr lang="ru-RU" sz="2000" b="1" i="1" dirty="0" smtClean="0">
                <a:latin typeface="Arial" pitchFamily="34" charset="0"/>
                <a:ea typeface="Times New Roman" pitchFamily="18" charset="0"/>
                <a:cs typeface="Arial" pitchFamily="34" charset="0"/>
              </a:rPr>
              <a:t>Синектика </a:t>
            </a:r>
            <a:r>
              <a:rPr lang="ru-RU" sz="2000" i="1" dirty="0" smtClean="0">
                <a:latin typeface="Arial" pitchFamily="34" charset="0"/>
                <a:ea typeface="Times New Roman" pitchFamily="18" charset="0"/>
                <a:cs typeface="Arial" pitchFamily="34" charset="0"/>
              </a:rPr>
              <a:t>(аналогия)</a:t>
            </a:r>
            <a:r>
              <a:rPr lang="ru-RU" sz="2000" b="1" dirty="0" smtClean="0">
                <a:latin typeface="Arial" pitchFamily="34" charset="0"/>
                <a:ea typeface="Times New Roman" pitchFamily="18" charset="0"/>
                <a:cs typeface="Arial" pitchFamily="34" charset="0"/>
              </a:rPr>
              <a:t>.</a:t>
            </a:r>
            <a:r>
              <a:rPr lang="ru-RU" sz="2000" dirty="0" smtClean="0">
                <a:latin typeface="Arial" pitchFamily="34" charset="0"/>
                <a:ea typeface="Times New Roman" pitchFamily="18" charset="0"/>
                <a:cs typeface="Arial" pitchFamily="34" charset="0"/>
              </a:rPr>
              <a:t> </a:t>
            </a:r>
            <a:r>
              <a:rPr lang="ru-RU" sz="2000" b="1" dirty="0" smtClean="0">
                <a:latin typeface="Arial" pitchFamily="34" charset="0"/>
                <a:ea typeface="Times New Roman" pitchFamily="18" charset="0"/>
                <a:cs typeface="Arial" pitchFamily="34" charset="0"/>
              </a:rPr>
              <a:t>Личностная аналогия  </a:t>
            </a:r>
            <a:r>
              <a:rPr lang="ru-RU" sz="2000" i="1" dirty="0" smtClean="0">
                <a:latin typeface="Arial" pitchFamily="34" charset="0"/>
                <a:ea typeface="Times New Roman" pitchFamily="18" charset="0"/>
                <a:cs typeface="Arial" pitchFamily="34" charset="0"/>
              </a:rPr>
              <a:t>(</a:t>
            </a:r>
            <a:r>
              <a:rPr lang="ru-RU" sz="2000" i="1" dirty="0" err="1" smtClean="0">
                <a:latin typeface="Arial" pitchFamily="34" charset="0"/>
                <a:ea typeface="Times New Roman" pitchFamily="18" charset="0"/>
                <a:cs typeface="Arial" pitchFamily="34" charset="0"/>
              </a:rPr>
              <a:t>эмпатия</a:t>
            </a:r>
            <a:r>
              <a:rPr lang="ru-RU" sz="2000" i="1" dirty="0" smtClean="0">
                <a:latin typeface="Arial" pitchFamily="34" charset="0"/>
                <a:ea typeface="Times New Roman" pitchFamily="18" charset="0"/>
                <a:cs typeface="Arial" pitchFamily="34" charset="0"/>
              </a:rPr>
              <a:t>)  </a:t>
            </a:r>
            <a:r>
              <a:rPr lang="ru-RU" sz="2000" dirty="0" smtClean="0">
                <a:latin typeface="Arial" pitchFamily="34" charset="0"/>
                <a:ea typeface="Times New Roman" pitchFamily="18" charset="0"/>
                <a:cs typeface="Arial" pitchFamily="34" charset="0"/>
              </a:rPr>
              <a:t>предлагает ребенку представить самого себя в качестве какого-нибудь предмета или явления в проблемной ситуации.  </a:t>
            </a:r>
            <a:r>
              <a:rPr lang="ru-RU" sz="2000" u="sng" dirty="0" smtClean="0">
                <a:latin typeface="Arial" pitchFamily="34" charset="0"/>
                <a:ea typeface="Times New Roman" pitchFamily="18" charset="0"/>
                <a:cs typeface="Arial" pitchFamily="34" charset="0"/>
              </a:rPr>
              <a:t>Например</a:t>
            </a:r>
            <a:r>
              <a:rPr lang="ru-RU" sz="2000" dirty="0" smtClean="0">
                <a:latin typeface="Arial" pitchFamily="34" charset="0"/>
                <a:ea typeface="Times New Roman" pitchFamily="18" charset="0"/>
                <a:cs typeface="Arial" pitchFamily="34" charset="0"/>
              </a:rPr>
              <a:t>, предлагаю взять образ цветочка на клумбе, которую забыли полить и рассказать, о чем он думает в данной ситуации. Дети быстро поняли смысл игры и представляли очень интересные варианты ответов.</a:t>
            </a:r>
          </a:p>
          <a:p>
            <a:pPr lvl="0" indent="228600" eaLnBrk="0" hangingPunct="0">
              <a:buFont typeface="Wingdings" pitchFamily="2" charset="2"/>
              <a:buChar char="v"/>
            </a:pPr>
            <a:r>
              <a:rPr lang="ru-RU" sz="2000" b="1" i="1" dirty="0" smtClean="0">
                <a:latin typeface="Arial" pitchFamily="34" charset="0"/>
                <a:ea typeface="Times New Roman" pitchFamily="18" charset="0"/>
                <a:cs typeface="Arial" pitchFamily="34" charset="0"/>
              </a:rPr>
              <a:t>Прямая аналогия</a:t>
            </a:r>
            <a:r>
              <a:rPr lang="ru-RU" sz="2000" dirty="0" smtClean="0">
                <a:latin typeface="Arial" pitchFamily="34" charset="0"/>
                <a:ea typeface="Times New Roman" pitchFamily="18" charset="0"/>
                <a:cs typeface="Arial" pitchFamily="34" charset="0"/>
              </a:rPr>
              <a:t> – основывается на поиске сходных процессов в других областях знаний. </a:t>
            </a:r>
            <a:r>
              <a:rPr lang="ru-RU" sz="2000" u="sng" dirty="0" smtClean="0">
                <a:latin typeface="Arial" pitchFamily="34" charset="0"/>
                <a:ea typeface="Times New Roman" pitchFamily="18" charset="0"/>
                <a:cs typeface="Arial" pitchFamily="34" charset="0"/>
              </a:rPr>
              <a:t>Например</a:t>
            </a:r>
            <a:r>
              <a:rPr lang="ru-RU" sz="2000" dirty="0" smtClean="0">
                <a:latin typeface="Arial" pitchFamily="34" charset="0"/>
                <a:ea typeface="Times New Roman" pitchFamily="18" charset="0"/>
                <a:cs typeface="Arial" pitchFamily="34" charset="0"/>
              </a:rPr>
              <a:t>, игровое задание</a:t>
            </a:r>
          </a:p>
          <a:p>
            <a:pPr lvl="0" indent="228600" eaLnBrk="0" hangingPunct="0"/>
            <a:r>
              <a:rPr lang="ru-RU" sz="2000" i="1" dirty="0" smtClean="0">
                <a:latin typeface="Arial" pitchFamily="34" charset="0"/>
                <a:ea typeface="Times New Roman" pitchFamily="18" charset="0"/>
                <a:cs typeface="Arial" pitchFamily="34" charset="0"/>
              </a:rPr>
              <a:t>«Добавь словечко»</a:t>
            </a:r>
            <a:endParaRPr lang="ru-RU" sz="2000" dirty="0" smtClean="0">
              <a:latin typeface="Arial" pitchFamily="34" charset="0"/>
              <a:ea typeface="Times New Roman" pitchFamily="18" charset="0"/>
              <a:cs typeface="Arial" pitchFamily="34" charset="0"/>
            </a:endParaRPr>
          </a:p>
          <a:p>
            <a:pPr lvl="0" indent="228600" eaLnBrk="0" hangingPunct="0"/>
            <a:r>
              <a:rPr lang="ru-RU" sz="2000" dirty="0" smtClean="0">
                <a:latin typeface="Arial" pitchFamily="34" charset="0"/>
                <a:ea typeface="Times New Roman" pitchFamily="18" charset="0"/>
                <a:cs typeface="Arial" pitchFamily="34" charset="0"/>
              </a:rPr>
              <a:t>Яркое, теплое </a:t>
            </a:r>
            <a:r>
              <a:rPr lang="ru-RU" sz="2000" i="1" dirty="0" smtClean="0">
                <a:latin typeface="Arial" pitchFamily="34" charset="0"/>
                <a:ea typeface="Times New Roman" pitchFamily="18" charset="0"/>
                <a:cs typeface="Arial" pitchFamily="34" charset="0"/>
              </a:rPr>
              <a:t>(Что)</a:t>
            </a:r>
            <a:r>
              <a:rPr lang="ru-RU" sz="2000" dirty="0" smtClean="0">
                <a:latin typeface="Arial" pitchFamily="34" charset="0"/>
                <a:ea typeface="Times New Roman" pitchFamily="18" charset="0"/>
                <a:cs typeface="Arial" pitchFamily="34" charset="0"/>
              </a:rPr>
              <a:t>– солнце</a:t>
            </a:r>
          </a:p>
          <a:p>
            <a:pPr lvl="0" indent="228600" eaLnBrk="0" hangingPunct="0"/>
            <a:r>
              <a:rPr lang="ru-RU" sz="2000" dirty="0" smtClean="0">
                <a:latin typeface="Arial" pitchFamily="34" charset="0"/>
                <a:ea typeface="Times New Roman" pitchFamily="18" charset="0"/>
                <a:cs typeface="Arial" pitchFamily="34" charset="0"/>
              </a:rPr>
              <a:t>Снег, мороженое </a:t>
            </a:r>
            <a:r>
              <a:rPr lang="ru-RU" sz="2000" i="1" dirty="0" smtClean="0">
                <a:latin typeface="Arial" pitchFamily="34" charset="0"/>
                <a:ea typeface="Times New Roman" pitchFamily="18" charset="0"/>
                <a:cs typeface="Arial" pitchFamily="34" charset="0"/>
              </a:rPr>
              <a:t>(Что делают)</a:t>
            </a:r>
            <a:r>
              <a:rPr lang="ru-RU" sz="2000" dirty="0" smtClean="0">
                <a:latin typeface="Arial" pitchFamily="34" charset="0"/>
                <a:ea typeface="Times New Roman" pitchFamily="18" charset="0"/>
                <a:cs typeface="Arial" pitchFamily="34" charset="0"/>
              </a:rPr>
              <a:t> – тают</a:t>
            </a:r>
          </a:p>
          <a:p>
            <a:pPr lvl="0" indent="228600" eaLnBrk="0" hangingPunct="0"/>
            <a:r>
              <a:rPr lang="ru-RU" sz="2000" dirty="0" smtClean="0">
                <a:latin typeface="Arial" pitchFamily="34" charset="0"/>
                <a:ea typeface="Times New Roman" pitchFamily="18" charset="0"/>
                <a:cs typeface="Arial" pitchFamily="34" charset="0"/>
              </a:rPr>
              <a:t>Звенит, бежит </a:t>
            </a:r>
            <a:r>
              <a:rPr lang="ru-RU" sz="2000" i="1" dirty="0" smtClean="0">
                <a:latin typeface="Arial" pitchFamily="34" charset="0"/>
                <a:ea typeface="Times New Roman" pitchFamily="18" charset="0"/>
                <a:cs typeface="Arial" pitchFamily="34" charset="0"/>
              </a:rPr>
              <a:t>(Что)</a:t>
            </a:r>
            <a:r>
              <a:rPr lang="ru-RU" sz="2000" dirty="0" smtClean="0">
                <a:latin typeface="Arial" pitchFamily="34" charset="0"/>
                <a:ea typeface="Times New Roman" pitchFamily="18" charset="0"/>
                <a:cs typeface="Arial" pitchFamily="34" charset="0"/>
              </a:rPr>
              <a:t> — ручей</a:t>
            </a:r>
            <a:endParaRPr lang="ru-RU" sz="2000" dirty="0"/>
          </a:p>
        </p:txBody>
      </p:sp>
      <p:sp>
        <p:nvSpPr>
          <p:cNvPr id="7" name="Прямоугольник 6"/>
          <p:cNvSpPr/>
          <p:nvPr/>
        </p:nvSpPr>
        <p:spPr>
          <a:xfrm>
            <a:off x="2915816" y="620688"/>
            <a:ext cx="3669595" cy="646331"/>
          </a:xfrm>
          <a:prstGeom prst="rect">
            <a:avLst/>
          </a:prstGeom>
        </p:spPr>
        <p:txBody>
          <a:bodyPr wrap="none">
            <a:spAutoFit/>
          </a:bodyPr>
          <a:lstStyle/>
          <a:p>
            <a:pPr lvl="0" indent="228600" algn="ctr"/>
            <a:r>
              <a:rPr lang="ru-RU" sz="3600" b="1" dirty="0" smtClean="0">
                <a:solidFill>
                  <a:srgbClr val="7030A0"/>
                </a:solidFill>
                <a:latin typeface="Monotype Corsiva" pitchFamily="66" charset="0"/>
                <a:ea typeface="Times New Roman" pitchFamily="18" charset="0"/>
                <a:cs typeface="Arial" pitchFamily="34" charset="0"/>
              </a:rPr>
              <a:t>Методы и приемы</a:t>
            </a:r>
            <a:endParaRPr lang="ru-RU" sz="3600" b="1" dirty="0" smtClean="0">
              <a:solidFill>
                <a:srgbClr val="7030A0"/>
              </a:solidFill>
              <a:latin typeface="Monotype Corsiva" pitchFamily="66"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36525"/>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f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2468">
            <a:off x="7366494" y="4555109"/>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187624" y="764704"/>
            <a:ext cx="7056784" cy="482453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5" name="Прямоугольник 4"/>
          <p:cNvSpPr/>
          <p:nvPr/>
        </p:nvSpPr>
        <p:spPr>
          <a:xfrm>
            <a:off x="827584" y="980728"/>
            <a:ext cx="7704856" cy="4524315"/>
          </a:xfrm>
          <a:prstGeom prst="rect">
            <a:avLst/>
          </a:prstGeom>
        </p:spPr>
        <p:txBody>
          <a:bodyPr wrap="square">
            <a:spAutoFit/>
          </a:bodyPr>
          <a:lstStyle/>
          <a:p>
            <a:pPr lvl="0" indent="228600">
              <a:buFont typeface="Wingdings" pitchFamily="2" charset="2"/>
              <a:buChar char="v"/>
            </a:pPr>
            <a:r>
              <a:rPr lang="ru-RU" sz="2400" b="1" i="1" dirty="0" smtClean="0">
                <a:latin typeface="Arial" pitchFamily="34" charset="0"/>
                <a:ea typeface="Times New Roman" pitchFamily="18" charset="0"/>
                <a:cs typeface="Arial" pitchFamily="34" charset="0"/>
              </a:rPr>
              <a:t>методом фокальных объектов (МФО),</a:t>
            </a:r>
            <a:r>
              <a:rPr lang="ru-RU" sz="2400" i="1" dirty="0" smtClean="0">
                <a:latin typeface="Arial" pitchFamily="34" charset="0"/>
                <a:ea typeface="Times New Roman" pitchFamily="18" charset="0"/>
                <a:cs typeface="Arial" pitchFamily="34" charset="0"/>
              </a:rPr>
              <a:t> </a:t>
            </a:r>
            <a:r>
              <a:rPr lang="ru-RU" sz="2400" dirty="0" smtClean="0">
                <a:latin typeface="Arial" pitchFamily="34" charset="0"/>
                <a:ea typeface="Times New Roman" pitchFamily="18" charset="0"/>
                <a:cs typeface="Arial" pitchFamily="34" charset="0"/>
              </a:rPr>
              <a:t>суть которого в переносе признаков одного или несколько предметов на выбранный нами объект. К определённому объекту "примеряются" свойства и характеристики других, ничем с ним не связанных объектов. Сочетания свойств оказываются иногда очень неожиданными, но именно это и вызывает интерес.</a:t>
            </a:r>
          </a:p>
          <a:p>
            <a:pPr lvl="0" indent="228600" eaLnBrk="0" hangingPunct="0"/>
            <a:r>
              <a:rPr lang="ru-RU" sz="2400" dirty="0" smtClean="0">
                <a:latin typeface="Arial" pitchFamily="34" charset="0"/>
                <a:ea typeface="Times New Roman" pitchFamily="18" charset="0"/>
                <a:cs typeface="Arial" pitchFamily="34" charset="0"/>
              </a:rPr>
              <a:t>Очень интересно проходит игра </a:t>
            </a:r>
            <a:r>
              <a:rPr lang="ru-RU" sz="2400" i="1" dirty="0" smtClean="0">
                <a:latin typeface="Arial" pitchFamily="34" charset="0"/>
                <a:ea typeface="Times New Roman" pitchFamily="18" charset="0"/>
                <a:cs typeface="Arial" pitchFamily="34" charset="0"/>
              </a:rPr>
              <a:t>«Цепочка слов»</a:t>
            </a:r>
            <a:r>
              <a:rPr lang="ru-RU" sz="2400" dirty="0" smtClean="0">
                <a:latin typeface="Arial" pitchFamily="34" charset="0"/>
                <a:ea typeface="Times New Roman" pitchFamily="18" charset="0"/>
                <a:cs typeface="Arial" pitchFamily="34" charset="0"/>
              </a:rPr>
              <a:t> - Трава какая? – Зеленая, мягкая? А что еще бывает мягкое? – Подушка. А подушка еще какая? – Прямоугольная и т. д.</a:t>
            </a:r>
            <a:endParaRPr lang="ru-RU" sz="2400" dirty="0" smtClean="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71400"/>
            <a:ext cx="9324975" cy="72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 name="Rectangle 1"/>
          <p:cNvSpPr>
            <a:spLocks noChangeArrowheads="1"/>
          </p:cNvSpPr>
          <p:nvPr/>
        </p:nvSpPr>
        <p:spPr bwMode="auto">
          <a:xfrm>
            <a:off x="1187624" y="476672"/>
            <a:ext cx="6912768"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v"/>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мозговой штурм-</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предполагает постановку изобретательской задачи и нахождения способов ее решения с помощью перебора ресурсов, выбора идеального решения. Анализ каждой идеи идет по оценке "хорошо - плохо",  т. е. что-то в этом предложении хорошо, но что-то плохо. Данный метод позволяет </a:t>
            </a:r>
            <a:r>
              <a:rPr kumimoji="0" lang="ru-RU" sz="20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развивать у детей способность к анализу, стимулирует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творческую активность в поиске решения проблемы, дает осознание того, что безвыходных ситуаций в жизни не бывает. Из всех решений выбирается оптимальное, позволяющее решить </a:t>
            </a:r>
            <a:r>
              <a:rPr kumimoji="0" lang="ru-RU" sz="20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противоречие</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 минимальными затратами и потерям.</a:t>
            </a:r>
            <a:r>
              <a:rPr lang="ru-RU" sz="2000" dirty="0" smtClean="0"/>
              <a:t> </a:t>
            </a:r>
          </a:p>
          <a:p>
            <a:r>
              <a:rPr lang="ru-RU" sz="2000" u="sng" dirty="0" smtClean="0"/>
              <a:t>Например, </a:t>
            </a:r>
            <a:r>
              <a:rPr lang="ru-RU" sz="2000" dirty="0" smtClean="0"/>
              <a:t>в сборниках </a:t>
            </a:r>
            <a:r>
              <a:rPr lang="ru-RU" sz="2000" b="1" dirty="0" smtClean="0"/>
              <a:t>развивающих</a:t>
            </a:r>
            <a:r>
              <a:rPr lang="ru-RU" sz="2000" dirty="0" smtClean="0"/>
              <a:t> </a:t>
            </a:r>
            <a:r>
              <a:rPr lang="ru-RU" sz="2000" b="1" dirty="0" smtClean="0"/>
              <a:t>сказок</a:t>
            </a:r>
            <a:r>
              <a:rPr lang="ru-RU" sz="2000" dirty="0" smtClean="0"/>
              <a:t> Анатолия </a:t>
            </a:r>
            <a:r>
              <a:rPr lang="ru-RU" sz="2000" dirty="0" err="1" smtClean="0"/>
              <a:t>Гина</a:t>
            </a:r>
            <a:r>
              <a:rPr lang="ru-RU" sz="2000" dirty="0" smtClean="0"/>
              <a:t> </a:t>
            </a:r>
            <a:r>
              <a:rPr lang="ru-RU" sz="2000" i="1" dirty="0" smtClean="0"/>
              <a:t>«Задачки-сказки от кота </a:t>
            </a:r>
            <a:r>
              <a:rPr lang="ru-RU" sz="2000" i="1" dirty="0" err="1" smtClean="0"/>
              <a:t>Потряскина</a:t>
            </a:r>
            <a:r>
              <a:rPr lang="ru-RU" sz="2000" i="1" dirty="0" smtClean="0"/>
              <a:t>»</a:t>
            </a:r>
            <a:r>
              <a:rPr lang="ru-RU" sz="2000" dirty="0" smtClean="0"/>
              <a:t>, Владимира Богат </a:t>
            </a:r>
            <a:r>
              <a:rPr lang="ru-RU" sz="2000" i="1" dirty="0" smtClean="0"/>
              <a:t>«В жаркой Африке»</a:t>
            </a:r>
            <a:r>
              <a:rPr lang="ru-RU" sz="2000" dirty="0" smtClean="0"/>
              <a:t> как раз - таки предложены такие задачи, которые предполагают применение метода мозгового штурма.</a:t>
            </a:r>
          </a:p>
          <a:p>
            <a:pPr marL="0" marR="0" lvl="0" indent="0" algn="l" defTabSz="914400" rtl="0" eaLnBrk="1" fontAlgn="base" latinLnBrk="0" hangingPunct="1">
              <a:spcBef>
                <a:spcPct val="0"/>
              </a:spcBef>
              <a:spcAft>
                <a:spcPct val="0"/>
              </a:spcAft>
              <a:buClrTx/>
              <a:buSzTx/>
              <a:buFont typeface="Wingdings" pitchFamily="2" charset="2"/>
              <a:buChar char="v"/>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4" descr="f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2468">
            <a:off x="6899182" y="5468150"/>
            <a:ext cx="1394804" cy="139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71400"/>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26625" name="Rectangle 1"/>
          <p:cNvSpPr>
            <a:spLocks noChangeArrowheads="1"/>
          </p:cNvSpPr>
          <p:nvPr/>
        </p:nvSpPr>
        <p:spPr bwMode="auto">
          <a:xfrm>
            <a:off x="611560" y="620688"/>
            <a:ext cx="81369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7030A0"/>
                </a:solidFill>
                <a:effectLst/>
                <a:latin typeface="Monotype Corsiva" pitchFamily="66" charset="0"/>
                <a:ea typeface="Times New Roman" pitchFamily="18" charset="0"/>
                <a:cs typeface="Arial" pitchFamily="34" charset="0"/>
              </a:rPr>
              <a:t>Особый этап работы педагога – </a:t>
            </a:r>
            <a:r>
              <a:rPr kumimoji="0" lang="ru-RU" sz="2400" b="1" u="none" strike="noStrike" cap="none" normalizeH="0" baseline="0" dirty="0" err="1" smtClean="0">
                <a:ln>
                  <a:noFill/>
                </a:ln>
                <a:solidFill>
                  <a:srgbClr val="7030A0"/>
                </a:solidFill>
                <a:effectLst/>
                <a:latin typeface="Monotype Corsiva" pitchFamily="66" charset="0"/>
                <a:ea typeface="Times New Roman" pitchFamily="18" charset="0"/>
                <a:cs typeface="Arial" pitchFamily="34" charset="0"/>
              </a:rPr>
              <a:t>тризовца</a:t>
            </a:r>
            <a:r>
              <a:rPr kumimoji="0" lang="ru-RU" sz="2400" b="1" u="none" strike="noStrike" cap="none" normalizeH="0" baseline="0" dirty="0" smtClean="0">
                <a:ln>
                  <a:noFill/>
                </a:ln>
                <a:solidFill>
                  <a:srgbClr val="7030A0"/>
                </a:solidFill>
                <a:effectLst/>
                <a:latin typeface="Monotype Corsiva" pitchFamily="66" charset="0"/>
                <a:ea typeface="Times New Roman" pitchFamily="18" charset="0"/>
                <a:cs typeface="Arial" pitchFamily="34" charset="0"/>
              </a:rPr>
              <a:t> – это работа со сказками с помощью специальных методик.</a:t>
            </a:r>
            <a:endParaRPr kumimoji="0" lang="ru-RU" sz="2400" b="0" u="none" strike="noStrike" cap="none" normalizeH="0" baseline="0" dirty="0" smtClean="0">
              <a:ln>
                <a:noFill/>
              </a:ln>
              <a:solidFill>
                <a:srgbClr val="7030A0"/>
              </a:solidFill>
              <a:effectLst/>
              <a:latin typeface="Monotype Corsiva" pitchFamily="66" charset="0"/>
              <a:cs typeface="Arial" pitchFamily="34" charset="0"/>
            </a:endParaRPr>
          </a:p>
        </p:txBody>
      </p:sp>
      <p:sp>
        <p:nvSpPr>
          <p:cNvPr id="7" name="Овал 6"/>
          <p:cNvSpPr/>
          <p:nvPr/>
        </p:nvSpPr>
        <p:spPr>
          <a:xfrm>
            <a:off x="4139952" y="3284984"/>
            <a:ext cx="1440160"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2193299">
            <a:off x="2507205" y="2380461"/>
            <a:ext cx="1955950" cy="120832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latin typeface="Arial" pitchFamily="34" charset="0"/>
                <a:ea typeface="Times New Roman" pitchFamily="18" charset="0"/>
                <a:cs typeface="Arial" pitchFamily="34" charset="0"/>
              </a:rPr>
              <a:t>Знакомые герои в новых обстоятельствах</a:t>
            </a:r>
            <a:endParaRPr lang="ru-RU" sz="1400" dirty="0"/>
          </a:p>
        </p:txBody>
      </p:sp>
      <p:sp>
        <p:nvSpPr>
          <p:cNvPr id="9" name="Овал 8"/>
          <p:cNvSpPr/>
          <p:nvPr/>
        </p:nvSpPr>
        <p:spPr>
          <a:xfrm rot="21226919">
            <a:off x="2256311" y="3746714"/>
            <a:ext cx="1944216" cy="12241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ru-RU" sz="1400" b="1" dirty="0" smtClean="0">
              <a:solidFill>
                <a:schemeClr val="tx1"/>
              </a:solidFill>
              <a:latin typeface="Arial" pitchFamily="34" charset="0"/>
              <a:ea typeface="Times New Roman" pitchFamily="18" charset="0"/>
              <a:cs typeface="Arial" pitchFamily="34" charset="0"/>
            </a:endParaRPr>
          </a:p>
          <a:p>
            <a:pPr lvl="0" algn="ctr"/>
            <a:r>
              <a:rPr lang="ru-RU" sz="1600" b="1" dirty="0" smtClean="0">
                <a:solidFill>
                  <a:schemeClr val="tx1"/>
                </a:solidFill>
                <a:latin typeface="Arial" pitchFamily="34" charset="0"/>
                <a:ea typeface="Times New Roman" pitchFamily="18" charset="0"/>
                <a:cs typeface="Arial" pitchFamily="34" charset="0"/>
              </a:rPr>
              <a:t>Коллаж из сказок </a:t>
            </a:r>
            <a:endParaRPr lang="ru-RU" sz="1600" dirty="0" smtClean="0">
              <a:solidFill>
                <a:schemeClr val="tx1"/>
              </a:solidFill>
              <a:latin typeface="Arial" pitchFamily="34" charset="0"/>
              <a:cs typeface="Arial" pitchFamily="34" charset="0"/>
            </a:endParaRPr>
          </a:p>
          <a:p>
            <a:pPr algn="ctr"/>
            <a:endParaRPr lang="ru-RU" sz="1600" dirty="0"/>
          </a:p>
        </p:txBody>
      </p:sp>
      <p:sp>
        <p:nvSpPr>
          <p:cNvPr id="10" name="Овал 9"/>
          <p:cNvSpPr/>
          <p:nvPr/>
        </p:nvSpPr>
        <p:spPr>
          <a:xfrm rot="19484053">
            <a:off x="5275074" y="2329589"/>
            <a:ext cx="1834212" cy="127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ru-RU" sz="1600" b="1" dirty="0" smtClean="0">
              <a:solidFill>
                <a:schemeClr val="tx1"/>
              </a:solidFill>
              <a:latin typeface="Arial" pitchFamily="34" charset="0"/>
              <a:ea typeface="Times New Roman" pitchFamily="18" charset="0"/>
              <a:cs typeface="Arial" pitchFamily="34" charset="0"/>
            </a:endParaRPr>
          </a:p>
          <a:p>
            <a:pPr lvl="0" algn="ctr"/>
            <a:r>
              <a:rPr lang="ru-RU" sz="1600" b="1" dirty="0" smtClean="0">
                <a:solidFill>
                  <a:schemeClr val="tx1"/>
                </a:solidFill>
                <a:latin typeface="Arial" pitchFamily="34" charset="0"/>
                <a:ea typeface="Times New Roman" pitchFamily="18" charset="0"/>
                <a:cs typeface="Arial" pitchFamily="34" charset="0"/>
              </a:rPr>
              <a:t>Сказки по-новому</a:t>
            </a:r>
            <a:endParaRPr lang="ru-RU" sz="1600" dirty="0" smtClean="0">
              <a:solidFill>
                <a:schemeClr val="tx1"/>
              </a:solidFill>
              <a:latin typeface="Arial" pitchFamily="34" charset="0"/>
              <a:cs typeface="Arial" pitchFamily="34" charset="0"/>
            </a:endParaRPr>
          </a:p>
          <a:p>
            <a:pPr algn="ctr"/>
            <a:endParaRPr lang="ru-RU" dirty="0"/>
          </a:p>
        </p:txBody>
      </p:sp>
      <p:sp>
        <p:nvSpPr>
          <p:cNvPr id="11" name="Овал 10"/>
          <p:cNvSpPr/>
          <p:nvPr/>
        </p:nvSpPr>
        <p:spPr>
          <a:xfrm rot="5400000">
            <a:off x="3887924" y="1736812"/>
            <a:ext cx="1872208" cy="12241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solidFill>
                  <a:schemeClr val="tx1"/>
                </a:solidFill>
                <a:latin typeface="Arial" pitchFamily="34" charset="0"/>
                <a:ea typeface="Times New Roman" pitchFamily="18" charset="0"/>
                <a:cs typeface="Arial" pitchFamily="34" charset="0"/>
              </a:rPr>
              <a:t>Спасательные ситуации в сказках</a:t>
            </a:r>
            <a:endParaRPr lang="ru-RU" sz="1600" dirty="0"/>
          </a:p>
        </p:txBody>
      </p:sp>
      <p:sp>
        <p:nvSpPr>
          <p:cNvPr id="12" name="Овал 11"/>
          <p:cNvSpPr/>
          <p:nvPr/>
        </p:nvSpPr>
        <p:spPr>
          <a:xfrm rot="18385784">
            <a:off x="3181241" y="4820230"/>
            <a:ext cx="1962880" cy="129267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ru-RU" sz="1600" b="1" i="1" dirty="0" smtClean="0">
              <a:solidFill>
                <a:schemeClr val="tx1"/>
              </a:solidFill>
              <a:latin typeface="Arial" pitchFamily="34" charset="0"/>
              <a:ea typeface="Times New Roman" pitchFamily="18" charset="0"/>
              <a:cs typeface="Arial" pitchFamily="34" charset="0"/>
            </a:endParaRPr>
          </a:p>
          <a:p>
            <a:pPr lvl="0" algn="ctr"/>
            <a:r>
              <a:rPr lang="ru-RU" sz="1600" b="1" i="1" dirty="0" smtClean="0">
                <a:solidFill>
                  <a:schemeClr val="tx1"/>
                </a:solidFill>
                <a:latin typeface="Arial" pitchFamily="34" charset="0"/>
                <a:ea typeface="Times New Roman" pitchFamily="18" charset="0"/>
                <a:cs typeface="Arial" pitchFamily="34" charset="0"/>
              </a:rPr>
              <a:t>Метод “Каталог”</a:t>
            </a:r>
            <a:endParaRPr lang="ru-RU" sz="1600" dirty="0" smtClean="0">
              <a:solidFill>
                <a:schemeClr val="tx1"/>
              </a:solidFill>
              <a:latin typeface="Arial" pitchFamily="34" charset="0"/>
              <a:cs typeface="Arial" pitchFamily="34" charset="0"/>
            </a:endParaRPr>
          </a:p>
          <a:p>
            <a:pPr algn="ctr"/>
            <a:endParaRPr lang="ru-RU" dirty="0"/>
          </a:p>
        </p:txBody>
      </p:sp>
      <p:sp>
        <p:nvSpPr>
          <p:cNvPr id="14" name="Овал 13"/>
          <p:cNvSpPr/>
          <p:nvPr/>
        </p:nvSpPr>
        <p:spPr>
          <a:xfrm rot="2955337">
            <a:off x="4825978" y="4756637"/>
            <a:ext cx="1958373" cy="118804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1600" b="1" dirty="0" smtClean="0">
              <a:solidFill>
                <a:schemeClr val="tx1"/>
              </a:solidFill>
              <a:latin typeface="Arial" pitchFamily="34" charset="0"/>
              <a:ea typeface="Times New Roman" pitchFamily="18" charset="0"/>
              <a:cs typeface="Arial" pitchFamily="34" charset="0"/>
            </a:endParaRPr>
          </a:p>
          <a:p>
            <a:pPr lvl="0" algn="ctr"/>
            <a:r>
              <a:rPr lang="ru-RU" sz="1600" b="1" dirty="0" smtClean="0">
                <a:solidFill>
                  <a:schemeClr val="tx1"/>
                </a:solidFill>
                <a:latin typeface="Arial" pitchFamily="34" charset="0"/>
                <a:ea typeface="Times New Roman" pitchFamily="18" charset="0"/>
                <a:cs typeface="Arial" pitchFamily="34" charset="0"/>
              </a:rPr>
              <a:t>Моделирование сказок </a:t>
            </a:r>
            <a:endParaRPr lang="ru-RU" sz="1600" dirty="0" smtClean="0">
              <a:solidFill>
                <a:schemeClr val="tx1"/>
              </a:solidFill>
              <a:latin typeface="Arial" pitchFamily="34" charset="0"/>
              <a:cs typeface="Arial" pitchFamily="34" charset="0"/>
            </a:endParaRPr>
          </a:p>
          <a:p>
            <a:pPr algn="ctr"/>
            <a:endParaRPr lang="ru-RU" dirty="0"/>
          </a:p>
        </p:txBody>
      </p:sp>
      <p:sp>
        <p:nvSpPr>
          <p:cNvPr id="15" name="Овал 14"/>
          <p:cNvSpPr/>
          <p:nvPr/>
        </p:nvSpPr>
        <p:spPr>
          <a:xfrm rot="512741">
            <a:off x="5577825" y="3714293"/>
            <a:ext cx="1982644" cy="10865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ru-RU" sz="1600" b="1" dirty="0" smtClean="0">
                <a:solidFill>
                  <a:schemeClr val="tx1"/>
                </a:solidFill>
                <a:latin typeface="Arial" pitchFamily="34" charset="0"/>
                <a:ea typeface="Times New Roman" pitchFamily="18" charset="0"/>
                <a:cs typeface="Arial" pitchFamily="34" charset="0"/>
              </a:rPr>
              <a:t>Сказки о «живых» каплях и кляксах</a:t>
            </a:r>
            <a:endParaRPr lang="ru-RU" sz="1600" dirty="0" smtClean="0">
              <a:solidFill>
                <a:schemeClr val="tx1"/>
              </a:solidFill>
              <a:latin typeface="Arial" pitchFamily="34" charset="0"/>
              <a:cs typeface="Arial" pitchFamily="34" charset="0"/>
            </a:endParaRPr>
          </a:p>
        </p:txBody>
      </p:sp>
      <p:sp>
        <p:nvSpPr>
          <p:cNvPr id="16" name="Дуга 15"/>
          <p:cNvSpPr/>
          <p:nvPr/>
        </p:nvSpPr>
        <p:spPr>
          <a:xfrm flipV="1">
            <a:off x="4499992" y="3861048"/>
            <a:ext cx="720080" cy="576064"/>
          </a:xfrm>
          <a:prstGeom prst="arc">
            <a:avLst>
              <a:gd name="adj1" fmla="val 10951475"/>
              <a:gd name="adj2" fmla="val 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17" name="Овал 16"/>
          <p:cNvSpPr/>
          <p:nvPr/>
        </p:nvSpPr>
        <p:spPr>
          <a:xfrm>
            <a:off x="4572000" y="3645024"/>
            <a:ext cx="7200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5076056" y="3645024"/>
            <a:ext cx="7200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8" name="Rectangle 4"/>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0" name="Rectangle 6"/>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1" name="Rectangle 7"/>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5" y="-171400"/>
            <a:ext cx="9396536"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1"/>
          <p:cNvSpPr>
            <a:spLocks noChangeArrowheads="1"/>
          </p:cNvSpPr>
          <p:nvPr/>
        </p:nvSpPr>
        <p:spPr bwMode="auto">
          <a:xfrm>
            <a:off x="1403648" y="332656"/>
            <a:ext cx="64807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7030A0"/>
                </a:solidFill>
                <a:effectLst/>
                <a:latin typeface="Monotype Corsiva" pitchFamily="66" charset="0"/>
                <a:ea typeface="Times New Roman" pitchFamily="18" charset="0"/>
                <a:cs typeface="Arial" pitchFamily="34" charset="0"/>
              </a:rPr>
              <a:t>Игры и упражнения по методике ТРИЗ: </a:t>
            </a:r>
            <a:endParaRPr kumimoji="0" lang="ru-RU" sz="3200" b="0" i="0" u="none" strike="noStrike" cap="none" normalizeH="0" baseline="0" dirty="0" smtClean="0">
              <a:ln>
                <a:noFill/>
              </a:ln>
              <a:solidFill>
                <a:srgbClr val="7030A0"/>
              </a:solidFill>
              <a:effectLst/>
              <a:latin typeface="Monotype Corsiva" pitchFamily="66" charset="0"/>
              <a:cs typeface="Arial" pitchFamily="34" charset="0"/>
            </a:endParaRPr>
          </a:p>
        </p:txBody>
      </p:sp>
      <p:sp>
        <p:nvSpPr>
          <p:cNvPr id="14" name="Облако 13"/>
          <p:cNvSpPr/>
          <p:nvPr/>
        </p:nvSpPr>
        <p:spPr>
          <a:xfrm>
            <a:off x="1115616" y="2996952"/>
            <a:ext cx="2088232" cy="13681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"Хорошо-плохо" </a:t>
            </a:r>
            <a:endParaRPr lang="ru-RU" dirty="0"/>
          </a:p>
        </p:txBody>
      </p:sp>
      <p:sp>
        <p:nvSpPr>
          <p:cNvPr id="15" name="Облако 14"/>
          <p:cNvSpPr/>
          <p:nvPr/>
        </p:nvSpPr>
        <p:spPr>
          <a:xfrm>
            <a:off x="5940152" y="4797152"/>
            <a:ext cx="2088232" cy="136815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«Да–Нет»</a:t>
            </a:r>
            <a:r>
              <a:rPr lang="ru-RU" dirty="0" smtClean="0"/>
              <a:t> </a:t>
            </a:r>
            <a:endParaRPr lang="ru-RU" dirty="0"/>
          </a:p>
        </p:txBody>
      </p:sp>
      <p:sp>
        <p:nvSpPr>
          <p:cNvPr id="16" name="Облако 15"/>
          <p:cNvSpPr/>
          <p:nvPr/>
        </p:nvSpPr>
        <p:spPr>
          <a:xfrm>
            <a:off x="5508104" y="1052736"/>
            <a:ext cx="2232248" cy="144016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a:t>
            </a:r>
            <a:r>
              <a:rPr lang="ru-RU" b="1" dirty="0" err="1" smtClean="0"/>
              <a:t>Черное-белое</a:t>
            </a:r>
            <a:r>
              <a:rPr lang="ru-RU" b="1" dirty="0" smtClean="0"/>
              <a:t>”</a:t>
            </a:r>
            <a:endParaRPr lang="ru-RU" dirty="0"/>
          </a:p>
        </p:txBody>
      </p:sp>
      <p:sp>
        <p:nvSpPr>
          <p:cNvPr id="17" name="Облако 16"/>
          <p:cNvSpPr/>
          <p:nvPr/>
        </p:nvSpPr>
        <p:spPr>
          <a:xfrm>
            <a:off x="1187624" y="4509120"/>
            <a:ext cx="2232248" cy="165618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«Что умеет делать?»</a:t>
            </a:r>
            <a:r>
              <a:rPr lang="ru-RU" dirty="0" smtClean="0"/>
              <a:t> </a:t>
            </a:r>
            <a:endParaRPr lang="ru-RU" dirty="0"/>
          </a:p>
        </p:txBody>
      </p:sp>
      <p:sp>
        <p:nvSpPr>
          <p:cNvPr id="18" name="Облако 17"/>
          <p:cNvSpPr/>
          <p:nvPr/>
        </p:nvSpPr>
        <p:spPr>
          <a:xfrm>
            <a:off x="3347864" y="2276872"/>
            <a:ext cx="2520280" cy="158417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a:t>
            </a:r>
            <a:r>
              <a:rPr lang="ru-RU" b="1" dirty="0" err="1" smtClean="0"/>
              <a:t>Складушки</a:t>
            </a:r>
            <a:r>
              <a:rPr lang="ru-RU" b="1" dirty="0" smtClean="0"/>
              <a:t>–</a:t>
            </a:r>
            <a:r>
              <a:rPr lang="ru-RU" b="1" dirty="0" err="1" smtClean="0"/>
              <a:t>вычиталки</a:t>
            </a:r>
            <a:r>
              <a:rPr lang="ru-RU" b="1" dirty="0" smtClean="0"/>
              <a:t>»</a:t>
            </a:r>
            <a:endParaRPr lang="ru-RU" dirty="0"/>
          </a:p>
        </p:txBody>
      </p:sp>
      <p:sp>
        <p:nvSpPr>
          <p:cNvPr id="19" name="Облако 18"/>
          <p:cNvSpPr/>
          <p:nvPr/>
        </p:nvSpPr>
        <p:spPr>
          <a:xfrm>
            <a:off x="3491880" y="4437112"/>
            <a:ext cx="2232248" cy="172819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a:t>
            </a:r>
            <a:r>
              <a:rPr lang="ru-RU" b="1" dirty="0" err="1" smtClean="0"/>
              <a:t>Загадалки</a:t>
            </a:r>
            <a:r>
              <a:rPr lang="ru-RU" b="1" dirty="0" smtClean="0"/>
              <a:t> – </a:t>
            </a:r>
            <a:r>
              <a:rPr lang="ru-RU" b="1" dirty="0" err="1" smtClean="0"/>
              <a:t>узнавалки</a:t>
            </a:r>
            <a:r>
              <a:rPr lang="ru-RU" b="1" dirty="0" smtClean="0"/>
              <a:t>» </a:t>
            </a:r>
            <a:r>
              <a:rPr lang="ru-RU" dirty="0" smtClean="0"/>
              <a:t> </a:t>
            </a:r>
            <a:endParaRPr lang="ru-RU" dirty="0"/>
          </a:p>
        </p:txBody>
      </p:sp>
      <p:sp>
        <p:nvSpPr>
          <p:cNvPr id="21" name="Облако 20"/>
          <p:cNvSpPr/>
          <p:nvPr/>
        </p:nvSpPr>
        <p:spPr>
          <a:xfrm>
            <a:off x="1115616" y="1268760"/>
            <a:ext cx="2376264" cy="158417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«По кругу», «Волшебный мешок»</a:t>
            </a:r>
            <a:r>
              <a:rPr lang="ru-RU" dirty="0" smtClean="0"/>
              <a:t> </a:t>
            </a:r>
            <a:endParaRPr lang="ru-RU" dirty="0"/>
          </a:p>
        </p:txBody>
      </p:sp>
      <p:sp>
        <p:nvSpPr>
          <p:cNvPr id="22" name="Облако 21"/>
          <p:cNvSpPr/>
          <p:nvPr/>
        </p:nvSpPr>
        <p:spPr>
          <a:xfrm>
            <a:off x="5724128" y="2996952"/>
            <a:ext cx="2376264" cy="151216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«Узнавание»</a:t>
            </a:r>
            <a:endParaRPr lang="ru-RU" dirty="0"/>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400"/>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266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8" name="Rectangle 4"/>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0" name="Rectangle 6"/>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1" name="Rectangle 7"/>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Облако 22"/>
          <p:cNvSpPr/>
          <p:nvPr/>
        </p:nvSpPr>
        <p:spPr>
          <a:xfrm>
            <a:off x="899592" y="3212976"/>
            <a:ext cx="2304256" cy="144016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«Наоборот»</a:t>
            </a:r>
            <a:r>
              <a:rPr lang="ru-RU" dirty="0" smtClean="0"/>
              <a:t>  </a:t>
            </a:r>
            <a:endParaRPr lang="ru-RU" dirty="0"/>
          </a:p>
        </p:txBody>
      </p:sp>
      <p:sp>
        <p:nvSpPr>
          <p:cNvPr id="24" name="Облако 23"/>
          <p:cNvSpPr/>
          <p:nvPr/>
        </p:nvSpPr>
        <p:spPr>
          <a:xfrm>
            <a:off x="3491880" y="836712"/>
            <a:ext cx="2088232" cy="136815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«Что лишнее?»</a:t>
            </a:r>
            <a:endParaRPr lang="ru-RU" dirty="0"/>
          </a:p>
        </p:txBody>
      </p:sp>
      <p:sp>
        <p:nvSpPr>
          <p:cNvPr id="25" name="Облако 24"/>
          <p:cNvSpPr/>
          <p:nvPr/>
        </p:nvSpPr>
        <p:spPr>
          <a:xfrm>
            <a:off x="3707904" y="2780928"/>
            <a:ext cx="2376264" cy="151216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a:t>
            </a:r>
            <a:r>
              <a:rPr lang="ru-RU" b="1" dirty="0" err="1" smtClean="0"/>
              <a:t>Вертолина</a:t>
            </a:r>
            <a:r>
              <a:rPr lang="ru-RU" b="1" dirty="0" smtClean="0"/>
              <a:t>» </a:t>
            </a:r>
            <a:endParaRPr lang="ru-RU" dirty="0"/>
          </a:p>
        </p:txBody>
      </p:sp>
      <p:sp>
        <p:nvSpPr>
          <p:cNvPr id="26" name="Облако 25"/>
          <p:cNvSpPr/>
          <p:nvPr/>
        </p:nvSpPr>
        <p:spPr>
          <a:xfrm>
            <a:off x="2339752" y="4653136"/>
            <a:ext cx="2088232" cy="13681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«Эхо»</a:t>
            </a:r>
            <a:r>
              <a:rPr lang="ru-RU" dirty="0" smtClean="0"/>
              <a:t>  </a:t>
            </a:r>
            <a:endParaRPr lang="ru-RU" dirty="0"/>
          </a:p>
        </p:txBody>
      </p:sp>
      <p:sp>
        <p:nvSpPr>
          <p:cNvPr id="27" name="Облако 26"/>
          <p:cNvSpPr/>
          <p:nvPr/>
        </p:nvSpPr>
        <p:spPr>
          <a:xfrm>
            <a:off x="6156176" y="3284984"/>
            <a:ext cx="2304256" cy="136815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«Волшебная дорожка» </a:t>
            </a:r>
            <a:endParaRPr lang="ru-RU" dirty="0"/>
          </a:p>
        </p:txBody>
      </p:sp>
      <p:sp>
        <p:nvSpPr>
          <p:cNvPr id="28" name="Облако 27"/>
          <p:cNvSpPr/>
          <p:nvPr/>
        </p:nvSpPr>
        <p:spPr>
          <a:xfrm>
            <a:off x="5940152" y="1196752"/>
            <a:ext cx="2592288" cy="1584176"/>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«Что вначале, что потом?»</a:t>
            </a:r>
            <a:endParaRPr lang="ru-RU" dirty="0"/>
          </a:p>
        </p:txBody>
      </p:sp>
      <p:sp>
        <p:nvSpPr>
          <p:cNvPr id="29" name="Облако 28"/>
          <p:cNvSpPr/>
          <p:nvPr/>
        </p:nvSpPr>
        <p:spPr>
          <a:xfrm>
            <a:off x="683568" y="908720"/>
            <a:ext cx="2664296" cy="19442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smtClean="0"/>
          </a:p>
          <a:p>
            <a:pPr algn="ctr"/>
            <a:r>
              <a:rPr lang="ru-RU" b="1" dirty="0" smtClean="0"/>
              <a:t>«Какую фигуру надо поставить в пустую клетку?»</a:t>
            </a:r>
            <a:endParaRPr lang="ru-RU" dirty="0"/>
          </a:p>
        </p:txBody>
      </p:sp>
      <p:sp>
        <p:nvSpPr>
          <p:cNvPr id="30" name="Облако 29"/>
          <p:cNvSpPr/>
          <p:nvPr/>
        </p:nvSpPr>
        <p:spPr>
          <a:xfrm>
            <a:off x="4860032" y="4725144"/>
            <a:ext cx="2376264" cy="1296144"/>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«Логический поезд» </a:t>
            </a:r>
            <a:endParaRPr lang="ru-RU" dirty="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908720"/>
            <a:ext cx="5832648" cy="450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 name="Rectangle 1"/>
          <p:cNvSpPr>
            <a:spLocks noChangeArrowheads="1"/>
          </p:cNvSpPr>
          <p:nvPr/>
        </p:nvSpPr>
        <p:spPr bwMode="auto">
          <a:xfrm>
            <a:off x="1187624" y="3246661"/>
            <a:ext cx="70922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2843808" y="2132856"/>
            <a:ext cx="3744416" cy="1938992"/>
          </a:xfrm>
          <a:prstGeom prst="rect">
            <a:avLst/>
          </a:prstGeom>
        </p:spPr>
        <p:txBody>
          <a:bodyPr wrap="square">
            <a:spAutoFit/>
          </a:bodyPr>
          <a:lstStyle/>
          <a:p>
            <a:pPr lvl="0" algn="ctr"/>
            <a:r>
              <a:rPr lang="ru-RU" sz="6000" b="1" dirty="0" smtClean="0">
                <a:solidFill>
                  <a:srgbClr val="7030A0"/>
                </a:solidFill>
                <a:latin typeface="Monotype Corsiva" pitchFamily="66" charset="0"/>
                <a:ea typeface="Times New Roman" pitchFamily="18" charset="0"/>
                <a:cs typeface="Arial" pitchFamily="34" charset="0"/>
              </a:rPr>
              <a:t>Спасибо за внимание!  </a:t>
            </a:r>
            <a:endParaRPr lang="ru-RU" sz="6000" dirty="0" smtClean="0">
              <a:solidFill>
                <a:srgbClr val="7030A0"/>
              </a:solidFill>
              <a:latin typeface="Monotype Corsiva" pitchFamily="66" charset="0"/>
              <a:cs typeface="Arial" pitchFamily="34" charset="0"/>
            </a:endParaRPr>
          </a:p>
        </p:txBody>
      </p:sp>
      <p:pic>
        <p:nvPicPr>
          <p:cNvPr id="9" name="Picture 4" descr="feather"/>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rot="1004774">
            <a:off x="6191401" y="2579691"/>
            <a:ext cx="1313880" cy="1437544"/>
          </a:xfrm>
          <a:prstGeom prst="rect">
            <a:avLst/>
          </a:prstGeom>
          <a:noFill/>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3" y="0"/>
            <a:ext cx="9396413"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Заголовок 4"/>
          <p:cNvSpPr>
            <a:spLocks noGrp="1"/>
          </p:cNvSpPr>
          <p:nvPr>
            <p:ph type="title"/>
          </p:nvPr>
        </p:nvSpPr>
        <p:spPr>
          <a:xfrm>
            <a:off x="1043608" y="1196752"/>
            <a:ext cx="7056784" cy="5184576"/>
          </a:xfrm>
        </p:spPr>
        <p:txBody>
          <a:bodyPr/>
          <a:lstStyle/>
          <a:p>
            <a:pPr eaLnBrk="1" hangingPunct="1"/>
            <a:r>
              <a:rPr lang="ru-RU" sz="2000" dirty="0" smtClean="0"/>
              <a:t>    </a:t>
            </a:r>
            <a:r>
              <a:rPr lang="ru-RU" sz="2000" b="1" u="sng" dirty="0" smtClean="0"/>
              <a:t>Актуальность : </a:t>
            </a:r>
            <a:r>
              <a:rPr lang="ru-RU" sz="2000" dirty="0" smtClean="0"/>
              <a:t>жизнь постоянно ставит перед нами задачи, и от их решения зависит наша судьба. Как воспитать личность, умеющую легко разрешать возникающие проблемы? Педагоги хорошо знают, что любой ребенок может быть творческой личностью, он от рождения является потенциально талантливым. Чтобы воспитать талантливого человека, необходимо развивать в дошкольном детстве творческое мышление, способность нестандартно мыслить, смотреть на окружающий мир. Дошкольный возраст уникален, ибо, как сформируется ребенок, такова будет его жизнь. Именно поэтому важно не упустить этот период для раскрытия творческого потенциала каждого ребенка. Ум детей не ограничен «глубоким опытом жизни» и традиционными представлениями о том, как все должно быть, что позволяет им изобретать, быть непосредственными и непредсказуемыми, замечать то, на что мы взрослые давно не обращаем внимание.</a:t>
            </a:r>
            <a:r>
              <a:rPr lang="ru-RU" sz="5400" dirty="0" smtClean="0"/>
              <a:t/>
            </a:r>
            <a:br>
              <a:rPr lang="ru-RU" sz="5400" dirty="0" smtClean="0"/>
            </a:br>
            <a:endParaRPr lang="ru-RU" sz="5400" dirty="0" smtClean="0">
              <a:solidFill>
                <a:srgbClr val="7030A0"/>
              </a:solidFill>
              <a:latin typeface="Monotype Corsiva" pitchFamily="66" charset="0"/>
            </a:endParaRPr>
          </a:p>
        </p:txBody>
      </p:sp>
      <p:pic>
        <p:nvPicPr>
          <p:cNvPr id="5" name="Picture 4" descr="f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2468">
            <a:off x="7121720" y="5409306"/>
            <a:ext cx="1153431" cy="115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36525"/>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f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2468">
            <a:off x="4041926" y="594669"/>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2049" name="Rectangle 1"/>
          <p:cNvSpPr>
            <a:spLocks noChangeArrowheads="1"/>
          </p:cNvSpPr>
          <p:nvPr/>
        </p:nvSpPr>
        <p:spPr bwMode="auto">
          <a:xfrm>
            <a:off x="971600" y="2026710"/>
            <a:ext cx="7200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mn-lt"/>
                <a:ea typeface="Times New Roman" pitchFamily="18" charset="0"/>
                <a:cs typeface="Arial" pitchFamily="34" charset="0"/>
              </a:rPr>
              <a:t>Задача педагогов </a:t>
            </a:r>
            <a:r>
              <a:rPr kumimoji="0" lang="ru-RU" sz="3200" i="0" u="none" strike="noStrike" cap="none" normalizeH="0" baseline="0" dirty="0" smtClean="0">
                <a:ln>
                  <a:noFill/>
                </a:ln>
                <a:solidFill>
                  <a:schemeClr val="tx1"/>
                </a:solidFill>
                <a:effectLst/>
                <a:latin typeface="+mn-lt"/>
                <a:ea typeface="Times New Roman" pitchFamily="18" charset="0"/>
                <a:cs typeface="Arial" pitchFamily="34" charset="0"/>
              </a:rPr>
              <a:t>дошкольных учреждений</a:t>
            </a:r>
            <a:r>
              <a:rPr kumimoji="0" lang="ru-RU" sz="3200" b="0" i="0" u="none" strike="noStrike" cap="none" normalizeH="0" baseline="0" dirty="0" smtClean="0">
                <a:ln>
                  <a:noFill/>
                </a:ln>
                <a:solidFill>
                  <a:schemeClr val="tx1"/>
                </a:solidFill>
                <a:effectLst/>
                <a:latin typeface="+mn-lt"/>
                <a:ea typeface="Times New Roman" pitchFamily="18" charset="0"/>
                <a:cs typeface="Arial" pitchFamily="34" charset="0"/>
              </a:rPr>
              <a:t>, согласно ФГОС ДО – воспитание детей, обладающих высоким творческим потенциалом.</a:t>
            </a:r>
            <a:endParaRPr kumimoji="0" lang="ru-RU" sz="32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93249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5"/>
          <p:cNvSpPr txBox="1">
            <a:spLocks noChangeArrowheads="1"/>
          </p:cNvSpPr>
          <p:nvPr/>
        </p:nvSpPr>
        <p:spPr bwMode="auto">
          <a:xfrm>
            <a:off x="2571750" y="620688"/>
            <a:ext cx="4187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3600" b="1" dirty="0" smtClean="0">
                <a:solidFill>
                  <a:srgbClr val="7030A0"/>
                </a:solidFill>
                <a:latin typeface="Monotype Corsiva" pitchFamily="66" charset="0"/>
              </a:rPr>
              <a:t>Что такое ТРИЗ?</a:t>
            </a:r>
            <a:endParaRPr lang="ru-RU" sz="3600" b="1" dirty="0">
              <a:solidFill>
                <a:srgbClr val="7030A0"/>
              </a:solidFill>
              <a:latin typeface="Monotype Corsiva" pitchFamily="66" charset="0"/>
            </a:endParaRPr>
          </a:p>
        </p:txBody>
      </p:sp>
      <p:sp>
        <p:nvSpPr>
          <p:cNvPr id="8" name="Овал 7"/>
          <p:cNvSpPr/>
          <p:nvPr/>
        </p:nvSpPr>
        <p:spPr>
          <a:xfrm>
            <a:off x="3275856" y="1268760"/>
            <a:ext cx="2736304" cy="18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600" dirty="0" smtClean="0"/>
              <a:t>ТРИЗ- это инструмент для</a:t>
            </a:r>
            <a:endParaRPr lang="ru-RU" sz="2600" dirty="0"/>
          </a:p>
        </p:txBody>
      </p:sp>
      <p:sp>
        <p:nvSpPr>
          <p:cNvPr id="12" name="Тройная стрелка влево/вправо/вверх 11"/>
          <p:cNvSpPr/>
          <p:nvPr/>
        </p:nvSpPr>
        <p:spPr>
          <a:xfrm rot="10800000">
            <a:off x="3563888" y="3068960"/>
            <a:ext cx="2232248" cy="1224136"/>
          </a:xfrm>
          <a:prstGeom prst="leftRigh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3" name="Овал 12"/>
          <p:cNvSpPr/>
          <p:nvPr/>
        </p:nvSpPr>
        <p:spPr>
          <a:xfrm>
            <a:off x="1115616" y="2852936"/>
            <a:ext cx="2448272" cy="136815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поиска нетривиальных идей</a:t>
            </a:r>
            <a:endParaRPr lang="ru-RU" dirty="0"/>
          </a:p>
        </p:txBody>
      </p:sp>
      <p:sp>
        <p:nvSpPr>
          <p:cNvPr id="14" name="Овал 13"/>
          <p:cNvSpPr/>
          <p:nvPr/>
        </p:nvSpPr>
        <p:spPr>
          <a:xfrm>
            <a:off x="3347864" y="4365104"/>
            <a:ext cx="2664296" cy="16561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smtClean="0"/>
              <a:t>развития творческого мышления, формирования творческой личности</a:t>
            </a:r>
            <a:endParaRPr lang="ru-RU" sz="1600" dirty="0"/>
          </a:p>
        </p:txBody>
      </p:sp>
      <p:sp>
        <p:nvSpPr>
          <p:cNvPr id="15" name="Овал 14"/>
          <p:cNvSpPr/>
          <p:nvPr/>
        </p:nvSpPr>
        <p:spPr>
          <a:xfrm>
            <a:off x="5796136" y="2780928"/>
            <a:ext cx="2376264" cy="1440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26" name="Rectangle 2"/>
          <p:cNvSpPr>
            <a:spLocks noChangeArrowheads="1"/>
          </p:cNvSpPr>
          <p:nvPr/>
        </p:nvSpPr>
        <p:spPr bwMode="auto">
          <a:xfrm>
            <a:off x="5868144" y="3068960"/>
            <a:ext cx="23042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i="0" u="none" strike="noStrike" cap="none" normalizeH="0" baseline="0" dirty="0" smtClean="0">
                <a:ln>
                  <a:noFill/>
                </a:ln>
                <a:effectLst/>
                <a:latin typeface="Calibri" pitchFamily="34" charset="0"/>
                <a:ea typeface="Times New Roman" pitchFamily="18" charset="0"/>
                <a:cs typeface="Times New Roman" pitchFamily="18" charset="0"/>
              </a:rPr>
              <a:t>выявления и решения многих творческих проблем</a:t>
            </a:r>
            <a:r>
              <a:rPr kumimoji="0" lang="ru-RU"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ru-RU"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36525"/>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f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2468">
            <a:off x="5986142" y="4195070"/>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22529" name="Rectangle 1"/>
          <p:cNvSpPr>
            <a:spLocks noChangeArrowheads="1"/>
          </p:cNvSpPr>
          <p:nvPr/>
        </p:nvSpPr>
        <p:spPr bwMode="auto">
          <a:xfrm>
            <a:off x="1331640" y="1484784"/>
            <a:ext cx="727280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FF0000"/>
                </a:solidFill>
                <a:effectLst/>
                <a:latin typeface="Arno Pro Display" pitchFamily="18" charset="0"/>
                <a:cs typeface="Arial" pitchFamily="34" charset="0"/>
              </a:rPr>
              <a:t>Т </a:t>
            </a:r>
            <a:r>
              <a:rPr kumimoji="0" lang="ru-RU" sz="5400" b="1" i="0" u="none" strike="noStrike" cap="none" normalizeH="0" baseline="0" dirty="0" smtClean="0">
                <a:ln>
                  <a:noFill/>
                </a:ln>
                <a:solidFill>
                  <a:schemeClr val="tx1"/>
                </a:solidFill>
                <a:effectLst/>
                <a:latin typeface="Arno Pro Display" pitchFamily="18" charset="0"/>
                <a:cs typeface="Arial" pitchFamily="34" charset="0"/>
              </a:rPr>
              <a:t>- </a:t>
            </a:r>
            <a:r>
              <a:rPr kumimoji="0" lang="ru-RU" sz="5400" i="1" u="none" strike="noStrike" cap="none" normalizeH="0" baseline="0" dirty="0" smtClean="0">
                <a:ln>
                  <a:noFill/>
                </a:ln>
                <a:solidFill>
                  <a:schemeClr val="tx1"/>
                </a:solidFill>
                <a:effectLst/>
                <a:latin typeface="Arno Pro Display" pitchFamily="18" charset="0"/>
                <a:cs typeface="Arial" pitchFamily="34" charset="0"/>
              </a:rPr>
              <a:t>теория</a:t>
            </a:r>
          </a:p>
          <a:p>
            <a:pPr marL="0" marR="0" lvl="0" indent="0" algn="l" defTabSz="914400" rtl="0" eaLnBrk="1" fontAlgn="base" latinLnBrk="0" hangingPunct="1">
              <a:lnSpc>
                <a:spcPct val="100000"/>
              </a:lnSpc>
              <a:spcBef>
                <a:spcPct val="0"/>
              </a:spcBef>
              <a:spcAft>
                <a:spcPct val="0"/>
              </a:spcAft>
              <a:buClrTx/>
              <a:buSzTx/>
              <a:buFontTx/>
              <a:buNone/>
              <a:tabLst/>
            </a:pPr>
            <a:r>
              <a:rPr lang="ru-RU" sz="5400" b="1" dirty="0" smtClean="0">
                <a:solidFill>
                  <a:srgbClr val="FF0000"/>
                </a:solidFill>
                <a:latin typeface="Arno Pro Display" pitchFamily="18" charset="0"/>
                <a:cs typeface="Arial" pitchFamily="34" charset="0"/>
              </a:rPr>
              <a:t>Р   </a:t>
            </a:r>
            <a:r>
              <a:rPr lang="ru-RU" sz="5400" b="1" dirty="0" smtClean="0">
                <a:latin typeface="Arno Pro Display" pitchFamily="18" charset="0"/>
                <a:cs typeface="Arial" pitchFamily="34" charset="0"/>
              </a:rPr>
              <a:t>- </a:t>
            </a:r>
            <a:r>
              <a:rPr lang="ru-RU" sz="5400" i="1" dirty="0" smtClean="0">
                <a:latin typeface="Arno Pro Display" pitchFamily="18" charset="0"/>
                <a:cs typeface="Arial" pitchFamily="34" charset="0"/>
              </a:rPr>
              <a:t>решения</a:t>
            </a:r>
            <a:r>
              <a:rPr lang="ru-RU" sz="5400" dirty="0" smtClean="0">
                <a:latin typeface="Arno Pro Display"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FF0000"/>
                </a:solidFill>
                <a:effectLst/>
                <a:latin typeface="Arno Pro Display" pitchFamily="18" charset="0"/>
                <a:cs typeface="Arial" pitchFamily="34" charset="0"/>
              </a:rPr>
              <a:t>И  </a:t>
            </a:r>
            <a:r>
              <a:rPr kumimoji="0" lang="ru-RU" sz="5400" b="1" i="0" u="none" strike="noStrike" cap="none" normalizeH="0" baseline="0" dirty="0" smtClean="0">
                <a:ln>
                  <a:noFill/>
                </a:ln>
                <a:solidFill>
                  <a:schemeClr val="tx1"/>
                </a:solidFill>
                <a:effectLst/>
                <a:latin typeface="Arno Pro Display" pitchFamily="18" charset="0"/>
                <a:cs typeface="Arial" pitchFamily="34" charset="0"/>
              </a:rPr>
              <a:t>-</a:t>
            </a:r>
            <a:r>
              <a:rPr kumimoji="0" lang="ru-RU" sz="5400" i="0" u="none" strike="noStrike" cap="none" normalizeH="0" baseline="0" dirty="0" smtClean="0">
                <a:ln>
                  <a:noFill/>
                </a:ln>
                <a:solidFill>
                  <a:schemeClr val="tx1"/>
                </a:solidFill>
                <a:effectLst/>
                <a:latin typeface="Arno Pro Display" pitchFamily="18" charset="0"/>
                <a:cs typeface="Arial" pitchFamily="34" charset="0"/>
              </a:rPr>
              <a:t> </a:t>
            </a:r>
            <a:r>
              <a:rPr kumimoji="0" lang="ru-RU" sz="5400" i="1" u="none" strike="noStrike" cap="none" normalizeH="0" baseline="0" dirty="0" smtClean="0">
                <a:ln>
                  <a:noFill/>
                </a:ln>
                <a:solidFill>
                  <a:schemeClr val="tx1"/>
                </a:solidFill>
                <a:effectLst/>
                <a:latin typeface="Arno Pro Display" pitchFamily="18" charset="0"/>
                <a:cs typeface="Arial" pitchFamily="34" charset="0"/>
              </a:rPr>
              <a:t>изобретательских</a:t>
            </a:r>
          </a:p>
          <a:p>
            <a:pPr marL="0" marR="0" lvl="0" indent="0" algn="l" defTabSz="914400" rtl="0" eaLnBrk="1" fontAlgn="base" latinLnBrk="0" hangingPunct="1">
              <a:lnSpc>
                <a:spcPct val="100000"/>
              </a:lnSpc>
              <a:spcBef>
                <a:spcPct val="0"/>
              </a:spcBef>
              <a:spcAft>
                <a:spcPct val="0"/>
              </a:spcAft>
              <a:buClrTx/>
              <a:buSzTx/>
              <a:buFontTx/>
              <a:buNone/>
              <a:tabLst/>
            </a:pPr>
            <a:r>
              <a:rPr lang="ru-RU" sz="5400" b="1" dirty="0" smtClean="0">
                <a:solidFill>
                  <a:srgbClr val="FF0000"/>
                </a:solidFill>
                <a:latin typeface="Arno Pro Display" pitchFamily="18" charset="0"/>
                <a:cs typeface="Arial" pitchFamily="34" charset="0"/>
              </a:rPr>
              <a:t>З</a:t>
            </a:r>
            <a:r>
              <a:rPr lang="ru-RU" sz="5400" b="1" dirty="0" smtClean="0">
                <a:latin typeface="Arno Pro Display" pitchFamily="18" charset="0"/>
                <a:cs typeface="Arial" pitchFamily="34" charset="0"/>
              </a:rPr>
              <a:t>    - </a:t>
            </a:r>
            <a:r>
              <a:rPr lang="ru-RU" sz="5400" i="1" dirty="0" smtClean="0">
                <a:latin typeface="Arno Pro Display" pitchFamily="18" charset="0"/>
                <a:cs typeface="Arial" pitchFamily="34" charset="0"/>
              </a:rPr>
              <a:t>задач</a:t>
            </a:r>
            <a:endParaRPr kumimoji="0" lang="ru-RU" sz="5400" i="1" u="none" strike="noStrike" cap="none" normalizeH="0" baseline="0" dirty="0" smtClean="0">
              <a:ln>
                <a:noFill/>
              </a:ln>
              <a:solidFill>
                <a:schemeClr val="tx1"/>
              </a:solidFill>
              <a:effectLst/>
              <a:latin typeface="Arno Pro Display" pitchFamily="18" charset="0"/>
              <a:cs typeface="Arial" pitchFamily="34" charset="0"/>
            </a:endParaRPr>
          </a:p>
        </p:txBody>
      </p:sp>
      <p:sp>
        <p:nvSpPr>
          <p:cNvPr id="6" name="Прямоугольник 5"/>
          <p:cNvSpPr/>
          <p:nvPr/>
        </p:nvSpPr>
        <p:spPr>
          <a:xfrm>
            <a:off x="2483768" y="764704"/>
            <a:ext cx="4392488" cy="707886"/>
          </a:xfrm>
          <a:prstGeom prst="rect">
            <a:avLst/>
          </a:prstGeom>
        </p:spPr>
        <p:txBody>
          <a:bodyPr wrap="square">
            <a:spAutoFit/>
          </a:bodyPr>
          <a:lstStyle/>
          <a:p>
            <a:pPr algn="ctr" eaLnBrk="1" hangingPunct="1"/>
            <a:r>
              <a:rPr lang="ru-RU" sz="4000" b="1" dirty="0" smtClean="0">
                <a:solidFill>
                  <a:srgbClr val="7030A0"/>
                </a:solidFill>
                <a:latin typeface="Monotype Corsiva" pitchFamily="66" charset="0"/>
              </a:rPr>
              <a:t>Что такое ТРИЗ?</a:t>
            </a:r>
            <a:endParaRPr lang="ru-RU" sz="4000" b="1" dirty="0">
              <a:solidFill>
                <a:srgbClr val="7030A0"/>
              </a:solidFill>
              <a:latin typeface="Monotype Corsiva" pitchFamily="66"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93249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475656" y="476672"/>
            <a:ext cx="5616624" cy="1446550"/>
          </a:xfrm>
          <a:prstGeom prst="rect">
            <a:avLst/>
          </a:prstGeom>
        </p:spPr>
        <p:txBody>
          <a:bodyPr wrap="square">
            <a:spAutoFit/>
          </a:bodyPr>
          <a:lstStyle/>
          <a:p>
            <a:pPr algn="ctr"/>
            <a:r>
              <a:rPr lang="ru-RU" sz="3600" b="1" dirty="0" smtClean="0">
                <a:solidFill>
                  <a:srgbClr val="7030A0"/>
                </a:solidFill>
                <a:latin typeface="Monotype Corsiva" pitchFamily="66" charset="0"/>
              </a:rPr>
              <a:t>Родоначальник, основатель </a:t>
            </a:r>
            <a:r>
              <a:rPr lang="ru-RU" sz="2800" b="1" dirty="0" smtClean="0">
                <a:latin typeface="+mn-lt"/>
              </a:rPr>
              <a:t>Генрих </a:t>
            </a:r>
            <a:r>
              <a:rPr lang="ru-RU" sz="2800" b="1" dirty="0" err="1" smtClean="0">
                <a:latin typeface="+mn-lt"/>
              </a:rPr>
              <a:t>Саулович</a:t>
            </a:r>
            <a:r>
              <a:rPr lang="ru-RU" sz="2800" b="1" dirty="0" smtClean="0">
                <a:latin typeface="+mn-lt"/>
              </a:rPr>
              <a:t> </a:t>
            </a:r>
            <a:r>
              <a:rPr lang="ru-RU" sz="2800" b="1" dirty="0" err="1" smtClean="0">
                <a:latin typeface="+mn-lt"/>
              </a:rPr>
              <a:t>Альтшуллер</a:t>
            </a:r>
            <a:r>
              <a:rPr lang="ru-RU" sz="2800" b="1" dirty="0" smtClean="0">
                <a:latin typeface="+mn-lt"/>
              </a:rPr>
              <a:t> </a:t>
            </a:r>
            <a:r>
              <a:rPr lang="ru-RU" sz="2400" dirty="0" smtClean="0">
                <a:latin typeface="+mn-lt"/>
              </a:rPr>
              <a:t>(псевдоним Г. Альтов)</a:t>
            </a:r>
            <a:endParaRPr lang="ru-RU" sz="2400" dirty="0">
              <a:latin typeface="+mn-lt"/>
            </a:endParaRPr>
          </a:p>
        </p:txBody>
      </p:sp>
      <p:pic>
        <p:nvPicPr>
          <p:cNvPr id="7170" name="Picture 2" descr="http://bmtriz.ru/upload/users_images/altsh.png"/>
          <p:cNvPicPr>
            <a:picLocks noChangeAspect="1" noChangeArrowheads="1"/>
          </p:cNvPicPr>
          <p:nvPr/>
        </p:nvPicPr>
        <p:blipFill>
          <a:blip r:embed="rId3" cstate="print"/>
          <a:srcRect/>
          <a:stretch>
            <a:fillRect/>
          </a:stretch>
        </p:blipFill>
        <p:spPr bwMode="auto">
          <a:xfrm>
            <a:off x="4932040" y="1916832"/>
            <a:ext cx="2818177" cy="4104456"/>
          </a:xfrm>
          <a:prstGeom prst="rect">
            <a:avLst/>
          </a:prstGeom>
          <a:noFill/>
        </p:spPr>
      </p:pic>
      <p:sp>
        <p:nvSpPr>
          <p:cNvPr id="6" name="Прямоугольник 5"/>
          <p:cNvSpPr/>
          <p:nvPr/>
        </p:nvSpPr>
        <p:spPr>
          <a:xfrm>
            <a:off x="1763688" y="1988840"/>
            <a:ext cx="2852063" cy="369332"/>
          </a:xfrm>
          <a:prstGeom prst="rect">
            <a:avLst/>
          </a:prstGeom>
        </p:spPr>
        <p:txBody>
          <a:bodyPr wrap="none">
            <a:spAutoFit/>
          </a:bodyPr>
          <a:lstStyle/>
          <a:p>
            <a:r>
              <a:rPr lang="ru-RU" dirty="0" smtClean="0"/>
              <a:t>(15.10.1926 - 24.09.1998</a:t>
            </a:r>
            <a:r>
              <a:rPr lang="ru-RU" b="1" dirty="0" smtClean="0"/>
              <a:t>)</a:t>
            </a:r>
            <a:endParaRPr lang="ru-RU" dirty="0"/>
          </a:p>
        </p:txBody>
      </p:sp>
      <p:sp>
        <p:nvSpPr>
          <p:cNvPr id="7" name="Прямоугольник 6"/>
          <p:cNvSpPr/>
          <p:nvPr/>
        </p:nvSpPr>
        <p:spPr>
          <a:xfrm>
            <a:off x="611560" y="2996952"/>
            <a:ext cx="4572000" cy="2354491"/>
          </a:xfrm>
          <a:prstGeom prst="rect">
            <a:avLst/>
          </a:prstGeom>
        </p:spPr>
        <p:txBody>
          <a:bodyPr>
            <a:spAutoFit/>
          </a:bodyPr>
          <a:lstStyle/>
          <a:p>
            <a:pPr algn="ctr">
              <a:lnSpc>
                <a:spcPct val="150000"/>
              </a:lnSpc>
              <a:buFontTx/>
              <a:buNone/>
              <a:defRPr/>
            </a:pPr>
            <a:r>
              <a:rPr lang="ru-RU" dirty="0" smtClean="0">
                <a:effectLst>
                  <a:outerShdw blurRad="38100" dist="38100" dir="2700000" algn="tl">
                    <a:srgbClr val="000000"/>
                  </a:outerShdw>
                </a:effectLst>
                <a:latin typeface="Times New Roman" pitchFamily="18" charset="0"/>
                <a:cs typeface="Times New Roman" pitchFamily="18" charset="0"/>
              </a:rPr>
              <a:t> </a:t>
            </a:r>
            <a:r>
              <a:rPr lang="ru-RU" sz="1600" i="1" dirty="0" smtClean="0">
                <a:effectLst>
                  <a:outerShdw blurRad="38100" dist="38100" dir="2700000" algn="tl">
                    <a:srgbClr val="000000"/>
                  </a:outerShdw>
                </a:effectLst>
                <a:latin typeface="+mn-lt"/>
                <a:cs typeface="Times New Roman" pitchFamily="18" charset="0"/>
              </a:rPr>
              <a:t>«Каждый ребёнок изначально талантлив </a:t>
            </a:r>
          </a:p>
          <a:p>
            <a:pPr algn="ctr">
              <a:lnSpc>
                <a:spcPct val="150000"/>
              </a:lnSpc>
              <a:buFontTx/>
              <a:buNone/>
              <a:defRPr/>
            </a:pPr>
            <a:r>
              <a:rPr lang="ru-RU" sz="1600" i="1" dirty="0" smtClean="0">
                <a:effectLst>
                  <a:outerShdw blurRad="38100" dist="38100" dir="2700000" algn="tl">
                    <a:srgbClr val="000000"/>
                  </a:outerShdw>
                </a:effectLst>
                <a:latin typeface="+mn-lt"/>
                <a:cs typeface="Times New Roman" pitchFamily="18" charset="0"/>
              </a:rPr>
              <a:t>и даже гениален, но его надо научить</a:t>
            </a:r>
          </a:p>
          <a:p>
            <a:pPr algn="ctr">
              <a:lnSpc>
                <a:spcPct val="150000"/>
              </a:lnSpc>
              <a:buFontTx/>
              <a:buNone/>
              <a:defRPr/>
            </a:pPr>
            <a:r>
              <a:rPr lang="ru-RU" sz="1600" i="1" dirty="0" smtClean="0">
                <a:effectLst>
                  <a:outerShdw blurRad="38100" dist="38100" dir="2700000" algn="tl">
                    <a:srgbClr val="000000"/>
                  </a:outerShdw>
                </a:effectLst>
                <a:latin typeface="+mn-lt"/>
                <a:cs typeface="Times New Roman" pitchFamily="18" charset="0"/>
              </a:rPr>
              <a:t> ориентироваться в современном  мире, </a:t>
            </a:r>
          </a:p>
          <a:p>
            <a:pPr algn="ctr">
              <a:lnSpc>
                <a:spcPct val="150000"/>
              </a:lnSpc>
              <a:buFontTx/>
              <a:buNone/>
              <a:defRPr/>
            </a:pPr>
            <a:r>
              <a:rPr lang="ru-RU" sz="1600" i="1" dirty="0" smtClean="0">
                <a:effectLst>
                  <a:outerShdw blurRad="38100" dist="38100" dir="2700000" algn="tl">
                    <a:srgbClr val="000000"/>
                  </a:outerShdw>
                </a:effectLst>
                <a:latin typeface="+mn-lt"/>
                <a:cs typeface="Times New Roman" pitchFamily="18" charset="0"/>
              </a:rPr>
              <a:t>чтобы при минимуме затрат достичь </a:t>
            </a:r>
          </a:p>
          <a:p>
            <a:pPr algn="ctr">
              <a:lnSpc>
                <a:spcPct val="150000"/>
              </a:lnSpc>
              <a:buFontTx/>
              <a:buNone/>
              <a:defRPr/>
            </a:pPr>
            <a:r>
              <a:rPr lang="ru-RU" sz="1600" i="1" dirty="0" smtClean="0">
                <a:effectLst>
                  <a:outerShdw blurRad="38100" dist="38100" dir="2700000" algn="tl">
                    <a:srgbClr val="000000"/>
                  </a:outerShdw>
                </a:effectLst>
                <a:latin typeface="+mn-lt"/>
                <a:cs typeface="Times New Roman" pitchFamily="18" charset="0"/>
              </a:rPr>
              <a:t>максимального эффекта»</a:t>
            </a:r>
          </a:p>
          <a:p>
            <a:pPr>
              <a:lnSpc>
                <a:spcPct val="150000"/>
              </a:lnSpc>
              <a:buFontTx/>
              <a:buNone/>
              <a:defRPr/>
            </a:pPr>
            <a:r>
              <a:rPr lang="ru-RU" sz="1600" i="1" dirty="0" smtClean="0">
                <a:effectLst>
                  <a:outerShdw blurRad="38100" dist="38100" dir="2700000" algn="tl">
                    <a:srgbClr val="000000"/>
                  </a:outerShdw>
                </a:effectLst>
                <a:latin typeface="+mn-lt"/>
                <a:cs typeface="Times New Roman" pitchFamily="18" charset="0"/>
              </a:rPr>
              <a:t>	(Г. С. </a:t>
            </a:r>
            <a:r>
              <a:rPr lang="ru-RU" sz="1600" b="1" i="1" dirty="0" err="1" smtClean="0">
                <a:latin typeface="+mn-lt"/>
                <a:cs typeface="Times New Roman" pitchFamily="18" charset="0"/>
              </a:rPr>
              <a:t>Альтшуллер</a:t>
            </a:r>
            <a:r>
              <a:rPr lang="ru-RU" sz="1600" b="1" i="1" dirty="0" smtClean="0">
                <a:latin typeface="+mn-lt"/>
                <a:cs typeface="Times New Roman" pitchFamily="18" charset="0"/>
              </a:rPr>
              <a:t>)</a:t>
            </a:r>
          </a:p>
        </p:txBody>
      </p:sp>
      <p:pic>
        <p:nvPicPr>
          <p:cNvPr id="8" name="Picture 4" descr="fea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2468">
            <a:off x="3499100" y="4588348"/>
            <a:ext cx="1263584" cy="12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36525"/>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5" name="Прямоугольник 4"/>
          <p:cNvSpPr/>
          <p:nvPr/>
        </p:nvSpPr>
        <p:spPr>
          <a:xfrm>
            <a:off x="1043608" y="764704"/>
            <a:ext cx="7488832" cy="1384995"/>
          </a:xfrm>
          <a:prstGeom prst="rect">
            <a:avLst/>
          </a:prstGeom>
        </p:spPr>
        <p:txBody>
          <a:bodyPr wrap="square">
            <a:spAutoFit/>
          </a:bodyPr>
          <a:lstStyle/>
          <a:p>
            <a:r>
              <a:rPr lang="ru-RU" sz="3600" b="1" u="sng" dirty="0" smtClean="0">
                <a:solidFill>
                  <a:srgbClr val="7030A0"/>
                </a:solidFill>
                <a:latin typeface="Monotype Corsiva" pitchFamily="66" charset="0"/>
              </a:rPr>
              <a:t>Цель ТРИЗ</a:t>
            </a:r>
            <a:r>
              <a:rPr lang="ru-RU" sz="3600" b="1" dirty="0" smtClean="0"/>
              <a:t> </a:t>
            </a:r>
            <a:r>
              <a:rPr lang="ru-RU" sz="2400" dirty="0" smtClean="0"/>
              <a:t>— не просто развить фантазию и воображение детей, а научить мыслить системно, с пониманием происходящих процессов. </a:t>
            </a:r>
            <a:endParaRPr lang="ru-RU" sz="2400" dirty="0"/>
          </a:p>
        </p:txBody>
      </p:sp>
      <p:sp>
        <p:nvSpPr>
          <p:cNvPr id="7" name="Прямоугольник 6"/>
          <p:cNvSpPr/>
          <p:nvPr/>
        </p:nvSpPr>
        <p:spPr>
          <a:xfrm>
            <a:off x="971600" y="2276872"/>
            <a:ext cx="7632848" cy="1938992"/>
          </a:xfrm>
          <a:prstGeom prst="rect">
            <a:avLst/>
          </a:prstGeom>
        </p:spPr>
        <p:txBody>
          <a:bodyPr wrap="square">
            <a:spAutoFit/>
          </a:bodyPr>
          <a:lstStyle/>
          <a:p>
            <a:pPr lvl="0" algn="ctr"/>
            <a:r>
              <a:rPr lang="ru-RU" sz="2800" b="1" u="sng" dirty="0" smtClean="0">
                <a:solidFill>
                  <a:srgbClr val="7030A0"/>
                </a:solidFill>
                <a:latin typeface="Monotype Corsiva" pitchFamily="66" charset="0"/>
                <a:ea typeface="Times New Roman" pitchFamily="18" charset="0"/>
                <a:cs typeface="Arial" pitchFamily="34" charset="0"/>
              </a:rPr>
              <a:t>Основными задачами </a:t>
            </a:r>
            <a:r>
              <a:rPr lang="ru-RU" sz="2800" b="1" u="sng" dirty="0" err="1" smtClean="0">
                <a:solidFill>
                  <a:srgbClr val="7030A0"/>
                </a:solidFill>
                <a:latin typeface="Monotype Corsiva" pitchFamily="66" charset="0"/>
                <a:ea typeface="Times New Roman" pitchFamily="18" charset="0"/>
                <a:cs typeface="Arial" pitchFamily="34" charset="0"/>
              </a:rPr>
              <a:t>ТРИЗ-технологии</a:t>
            </a:r>
            <a:r>
              <a:rPr lang="ru-RU" sz="2800" b="1" u="sng" dirty="0" smtClean="0">
                <a:solidFill>
                  <a:srgbClr val="7030A0"/>
                </a:solidFill>
                <a:latin typeface="Monotype Corsiva" pitchFamily="66" charset="0"/>
                <a:ea typeface="Times New Roman" pitchFamily="18" charset="0"/>
                <a:cs typeface="Arial" pitchFamily="34" charset="0"/>
              </a:rPr>
              <a:t> для дошкольников являются:</a:t>
            </a:r>
          </a:p>
          <a:p>
            <a:pPr lvl="0" algn="ctr"/>
            <a:r>
              <a:rPr lang="ru-RU" sz="2800" b="1" dirty="0" smtClean="0">
                <a:solidFill>
                  <a:srgbClr val="7030A0"/>
                </a:solidFill>
                <a:latin typeface="Monotype Corsiva" pitchFamily="66" charset="0"/>
                <a:ea typeface="Times New Roman" pitchFamily="18" charset="0"/>
                <a:cs typeface="Arial" pitchFamily="34" charset="0"/>
              </a:rPr>
              <a:t> </a:t>
            </a:r>
          </a:p>
          <a:p>
            <a:pPr lvl="0"/>
            <a:r>
              <a:rPr lang="ru-RU" dirty="0" smtClean="0">
                <a:latin typeface="Arial" pitchFamily="34" charset="0"/>
                <a:ea typeface="Times New Roman" pitchFamily="18" charset="0"/>
                <a:cs typeface="Arial" pitchFamily="34" charset="0"/>
              </a:rPr>
              <a:t> </a:t>
            </a:r>
          </a:p>
          <a:p>
            <a:pPr lvl="0"/>
            <a:endParaRPr lang="ru-RU" dirty="0" smtClean="0">
              <a:latin typeface="Arial" pitchFamily="34" charset="0"/>
              <a:ea typeface="Times New Roman" pitchFamily="18" charset="0"/>
              <a:cs typeface="Arial" pitchFamily="34" charset="0"/>
            </a:endParaRPr>
          </a:p>
        </p:txBody>
      </p:sp>
      <p:sp>
        <p:nvSpPr>
          <p:cNvPr id="8" name="Прямоугольник с двумя вырезанными противолежащими углами 7"/>
          <p:cNvSpPr/>
          <p:nvPr/>
        </p:nvSpPr>
        <p:spPr>
          <a:xfrm>
            <a:off x="899592" y="3429000"/>
            <a:ext cx="2592288" cy="216024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buFont typeface="Wingdings" pitchFamily="2" charset="2"/>
              <a:buChar char="ü"/>
            </a:pPr>
            <a:r>
              <a:rPr lang="ru-RU" sz="1400" dirty="0" smtClean="0">
                <a:latin typeface="Arial" pitchFamily="34" charset="0"/>
                <a:ea typeface="Times New Roman" pitchFamily="18" charset="0"/>
                <a:cs typeface="Arial" pitchFamily="34" charset="0"/>
              </a:rPr>
              <a:t>формирование связной речи на основе активизации творческого мышления для познавательной, продуктивной, исследовательской и изобретательской деятельности;</a:t>
            </a:r>
          </a:p>
        </p:txBody>
      </p:sp>
      <p:sp>
        <p:nvSpPr>
          <p:cNvPr id="9" name="Прямоугольник с двумя вырезанными противолежащими углами 8"/>
          <p:cNvSpPr/>
          <p:nvPr/>
        </p:nvSpPr>
        <p:spPr>
          <a:xfrm>
            <a:off x="3563888" y="3429000"/>
            <a:ext cx="2520280" cy="216024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buFont typeface="Wingdings" pitchFamily="2" charset="2"/>
              <a:buChar char="ü"/>
            </a:pPr>
            <a:r>
              <a:rPr lang="ru-RU" dirty="0" smtClean="0">
                <a:latin typeface="Arial" pitchFamily="34" charset="0"/>
                <a:ea typeface="Times New Roman" pitchFamily="18" charset="0"/>
                <a:cs typeface="Arial" pitchFamily="34" charset="0"/>
              </a:rPr>
              <a:t>развитие творческих способностей; </a:t>
            </a:r>
          </a:p>
        </p:txBody>
      </p:sp>
      <p:sp>
        <p:nvSpPr>
          <p:cNvPr id="10" name="Прямоугольник с двумя вырезанными противолежащими углами 9"/>
          <p:cNvSpPr/>
          <p:nvPr/>
        </p:nvSpPr>
        <p:spPr>
          <a:xfrm>
            <a:off x="6156176" y="3429000"/>
            <a:ext cx="2376264" cy="223224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Font typeface="Wingdings" pitchFamily="2" charset="2"/>
              <a:buChar char="ü"/>
            </a:pPr>
            <a:r>
              <a:rPr lang="ru-RU" dirty="0" smtClean="0">
                <a:latin typeface="Arial" pitchFamily="34" charset="0"/>
                <a:ea typeface="Times New Roman" pitchFamily="18" charset="0"/>
                <a:cs typeface="Arial" pitchFamily="34" charset="0"/>
              </a:rPr>
              <a:t>формирование творческой личности.</a:t>
            </a:r>
            <a:endParaRPr lang="ru-RU" dirty="0" smtClean="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93249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ChangeArrowheads="1"/>
          </p:cNvSpPr>
          <p:nvPr/>
        </p:nvSpPr>
        <p:spPr bwMode="auto">
          <a:xfrm>
            <a:off x="5940152" y="3489975"/>
            <a:ext cx="23042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none" strike="noStrike" cap="none" normalizeH="0" baseline="0" dirty="0" smtClean="0">
              <a:ln>
                <a:noFill/>
              </a:ln>
              <a:solidFill>
                <a:schemeClr val="bg1"/>
              </a:solidFill>
              <a:effectLst/>
              <a:latin typeface="Arial" pitchFamily="34" charset="0"/>
              <a:cs typeface="Arial" pitchFamily="34" charset="0"/>
            </a:endParaRPr>
          </a:p>
        </p:txBody>
      </p:sp>
      <p:sp>
        <p:nvSpPr>
          <p:cNvPr id="6" name="Прямоугольник 5"/>
          <p:cNvSpPr/>
          <p:nvPr/>
        </p:nvSpPr>
        <p:spPr>
          <a:xfrm>
            <a:off x="1259632" y="548681"/>
            <a:ext cx="6624736" cy="1384995"/>
          </a:xfrm>
          <a:prstGeom prst="rect">
            <a:avLst/>
          </a:prstGeom>
        </p:spPr>
        <p:txBody>
          <a:bodyPr wrap="square">
            <a:spAutoFit/>
          </a:bodyPr>
          <a:lstStyle/>
          <a:p>
            <a:pPr lvl="0" algn="ctr"/>
            <a:r>
              <a:rPr lang="ru-RU" sz="2800" b="1" u="sng" dirty="0" smtClean="0">
                <a:solidFill>
                  <a:srgbClr val="7030A0"/>
                </a:solidFill>
                <a:latin typeface="Monotype Corsiva" pitchFamily="66" charset="0"/>
                <a:ea typeface="Times New Roman" pitchFamily="18" charset="0"/>
                <a:cs typeface="Arial" pitchFamily="34" charset="0"/>
              </a:rPr>
              <a:t>Методы и приемы технологии ТРИЗ можно использовать во всех разделах воспитания ребенка:</a:t>
            </a:r>
          </a:p>
        </p:txBody>
      </p:sp>
      <p:sp>
        <p:nvSpPr>
          <p:cNvPr id="7" name="Скругленный прямоугольник 6"/>
          <p:cNvSpPr/>
          <p:nvPr/>
        </p:nvSpPr>
        <p:spPr>
          <a:xfrm>
            <a:off x="3635896" y="3284984"/>
            <a:ext cx="1944216"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t>ТРИЗ</a:t>
            </a:r>
            <a:endParaRPr lang="ru-RU" sz="2400" b="1" dirty="0"/>
          </a:p>
        </p:txBody>
      </p:sp>
      <p:sp>
        <p:nvSpPr>
          <p:cNvPr id="8" name="Прямоугольник с двумя скругленными противолежащими углами 7"/>
          <p:cNvSpPr/>
          <p:nvPr/>
        </p:nvSpPr>
        <p:spPr>
          <a:xfrm>
            <a:off x="1187624" y="4509120"/>
            <a:ext cx="2232248" cy="93610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eaLnBrk="0" hangingPunct="0"/>
            <a:r>
              <a:rPr lang="ru-RU" dirty="0" smtClean="0">
                <a:latin typeface="Arial" pitchFamily="34" charset="0"/>
                <a:ea typeface="Times New Roman" pitchFamily="18" charset="0"/>
                <a:cs typeface="Arial" pitchFamily="34" charset="0"/>
              </a:rPr>
              <a:t>Вечера развлечений</a:t>
            </a:r>
          </a:p>
        </p:txBody>
      </p:sp>
      <p:sp>
        <p:nvSpPr>
          <p:cNvPr id="9" name="Прямоугольник с двумя скругленными противолежащими углами 8"/>
          <p:cNvSpPr/>
          <p:nvPr/>
        </p:nvSpPr>
        <p:spPr>
          <a:xfrm>
            <a:off x="5868144" y="3212976"/>
            <a:ext cx="2088232" cy="100811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eaLnBrk="0" hangingPunct="0"/>
            <a:r>
              <a:rPr lang="ru-RU" dirty="0" smtClean="0">
                <a:latin typeface="Arial" pitchFamily="34" charset="0"/>
                <a:ea typeface="Times New Roman" pitchFamily="18" charset="0"/>
                <a:cs typeface="Arial" pitchFamily="34" charset="0"/>
              </a:rPr>
              <a:t>Кружковая работа</a:t>
            </a:r>
            <a:endParaRPr lang="ru-RU" dirty="0" smtClean="0">
              <a:latin typeface="Arial" pitchFamily="34" charset="0"/>
              <a:cs typeface="Arial" pitchFamily="34" charset="0"/>
            </a:endParaRPr>
          </a:p>
        </p:txBody>
      </p:sp>
      <p:sp>
        <p:nvSpPr>
          <p:cNvPr id="11" name="Прямоугольник с двумя скругленными соседними углами 10"/>
          <p:cNvSpPr/>
          <p:nvPr/>
        </p:nvSpPr>
        <p:spPr>
          <a:xfrm>
            <a:off x="5796136" y="1988840"/>
            <a:ext cx="2160240" cy="936104"/>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eaLnBrk="0" hangingPunct="0"/>
            <a:r>
              <a:rPr lang="ru-RU" sz="1600" dirty="0" smtClean="0">
                <a:latin typeface="Arial" pitchFamily="34" charset="0"/>
                <a:ea typeface="Times New Roman" pitchFamily="18" charset="0"/>
                <a:cs typeface="Arial" pitchFamily="34" charset="0"/>
              </a:rPr>
              <a:t>Физминутки</a:t>
            </a:r>
            <a:r>
              <a:rPr lang="ru-RU" dirty="0" smtClean="0">
                <a:latin typeface="Arial" pitchFamily="34" charset="0"/>
                <a:ea typeface="Times New Roman" pitchFamily="18" charset="0"/>
                <a:cs typeface="Arial" pitchFamily="34" charset="0"/>
              </a:rPr>
              <a:t> </a:t>
            </a:r>
          </a:p>
        </p:txBody>
      </p:sp>
      <p:sp>
        <p:nvSpPr>
          <p:cNvPr id="12" name="Прямоугольник с двумя скругленными соседними углами 11"/>
          <p:cNvSpPr/>
          <p:nvPr/>
        </p:nvSpPr>
        <p:spPr>
          <a:xfrm>
            <a:off x="3563888" y="4509120"/>
            <a:ext cx="2160240" cy="936104"/>
          </a:xfrm>
          <a:prstGeom prst="round2SameRect">
            <a:avLst/>
          </a:prstGeom>
        </p:spPr>
        <p:style>
          <a:lnRef idx="1">
            <a:schemeClr val="dk1"/>
          </a:lnRef>
          <a:fillRef idx="2">
            <a:schemeClr val="dk1"/>
          </a:fillRef>
          <a:effectRef idx="1">
            <a:schemeClr val="dk1"/>
          </a:effectRef>
          <a:fontRef idx="minor">
            <a:schemeClr val="dk1"/>
          </a:fontRef>
        </p:style>
        <p:txBody>
          <a:bodyPr rtlCol="0" anchor="ctr"/>
          <a:lstStyle/>
          <a:p>
            <a:pPr lvl="0" algn="ctr" eaLnBrk="0" hangingPunct="0"/>
            <a:r>
              <a:rPr lang="ru-RU" dirty="0" smtClean="0">
                <a:latin typeface="Arial" pitchFamily="34" charset="0"/>
                <a:ea typeface="Times New Roman" pitchFamily="18" charset="0"/>
                <a:cs typeface="Arial" pitchFamily="34" charset="0"/>
              </a:rPr>
              <a:t>Индивидуальная работа с детьми</a:t>
            </a:r>
          </a:p>
        </p:txBody>
      </p:sp>
      <p:sp>
        <p:nvSpPr>
          <p:cNvPr id="13" name="Прямоугольник с двумя скругленными противолежащими углами 12"/>
          <p:cNvSpPr/>
          <p:nvPr/>
        </p:nvSpPr>
        <p:spPr>
          <a:xfrm>
            <a:off x="5940152" y="4509120"/>
            <a:ext cx="1944216" cy="936104"/>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eaLnBrk="0" hangingPunct="0"/>
            <a:r>
              <a:rPr lang="ru-RU" dirty="0" smtClean="0">
                <a:latin typeface="Arial" pitchFamily="34" charset="0"/>
                <a:ea typeface="Times New Roman" pitchFamily="18" charset="0"/>
                <a:cs typeface="Arial" pitchFamily="34" charset="0"/>
              </a:rPr>
              <a:t>Праздники </a:t>
            </a:r>
          </a:p>
        </p:txBody>
      </p:sp>
      <p:sp>
        <p:nvSpPr>
          <p:cNvPr id="14" name="Прямоугольник с двумя скругленными соседними углами 13"/>
          <p:cNvSpPr/>
          <p:nvPr/>
        </p:nvSpPr>
        <p:spPr>
          <a:xfrm>
            <a:off x="3563888" y="1988840"/>
            <a:ext cx="2016224" cy="936104"/>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eaLnBrk="0" hangingPunct="0"/>
            <a:r>
              <a:rPr lang="ru-RU" sz="1600" dirty="0" smtClean="0">
                <a:latin typeface="Arial" pitchFamily="34" charset="0"/>
                <a:ea typeface="Times New Roman" pitchFamily="18" charset="0"/>
                <a:cs typeface="Arial" pitchFamily="34" charset="0"/>
              </a:rPr>
              <a:t>Работа с родителями</a:t>
            </a:r>
          </a:p>
        </p:txBody>
      </p:sp>
      <p:sp>
        <p:nvSpPr>
          <p:cNvPr id="15" name="Прямоугольник с двумя скругленными противолежащими углами 14"/>
          <p:cNvSpPr/>
          <p:nvPr/>
        </p:nvSpPr>
        <p:spPr>
          <a:xfrm>
            <a:off x="1259632" y="3356992"/>
            <a:ext cx="2160240" cy="86409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eaLnBrk="0" hangingPunct="0"/>
            <a:r>
              <a:rPr lang="ru-RU" sz="1600" dirty="0" smtClean="0">
                <a:latin typeface="Arial" pitchFamily="34" charset="0"/>
                <a:ea typeface="Times New Roman" pitchFamily="18" charset="0"/>
                <a:cs typeface="Arial" pitchFamily="34" charset="0"/>
              </a:rPr>
              <a:t>Работа с педагогами ДОУ</a:t>
            </a:r>
          </a:p>
        </p:txBody>
      </p:sp>
      <p:sp>
        <p:nvSpPr>
          <p:cNvPr id="16" name="Прямоугольник с двумя скругленными соседними углами 15"/>
          <p:cNvSpPr/>
          <p:nvPr/>
        </p:nvSpPr>
        <p:spPr>
          <a:xfrm>
            <a:off x="1187624" y="1988840"/>
            <a:ext cx="2232248" cy="936104"/>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eaLnBrk="0" hangingPunct="0"/>
            <a:r>
              <a:rPr lang="ru-RU" sz="1600" dirty="0" smtClean="0">
                <a:latin typeface="Arial" pitchFamily="34" charset="0"/>
                <a:ea typeface="Times New Roman" pitchFamily="18" charset="0"/>
                <a:cs typeface="Arial" pitchFamily="34" charset="0"/>
              </a:rPr>
              <a:t>НОД по различным областям</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der parchemin papyrus - Autres/Inconnu - PNG image sans fond - Posté par AE86 - Telecharger le re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36525"/>
            <a:ext cx="90805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fea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2468">
            <a:off x="7066262" y="4267078"/>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4"/>
          <p:cNvSpPr txBox="1">
            <a:spLocks/>
          </p:cNvSpPr>
          <p:nvPr/>
        </p:nvSpPr>
        <p:spPr>
          <a:xfrm>
            <a:off x="1043608" y="1196752"/>
            <a:ext cx="7056784" cy="51845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5400" b="0" i="0" u="none" strike="noStrike" kern="1200" cap="none" spc="0" normalizeH="0" baseline="0" noProof="0" dirty="0" smtClean="0">
              <a:ln>
                <a:noFill/>
              </a:ln>
              <a:solidFill>
                <a:srgbClr val="7030A0"/>
              </a:solidFill>
              <a:effectLst/>
              <a:uLnTx/>
              <a:uFillTx/>
              <a:latin typeface="Monotype Corsiva" pitchFamily="66" charset="0"/>
              <a:ea typeface="+mj-ea"/>
              <a:cs typeface="+mj-cs"/>
            </a:endParaRPr>
          </a:p>
        </p:txBody>
      </p:sp>
      <p:sp>
        <p:nvSpPr>
          <p:cNvPr id="4097" name="Rectangle 1"/>
          <p:cNvSpPr>
            <a:spLocks noChangeArrowheads="1"/>
          </p:cNvSpPr>
          <p:nvPr/>
        </p:nvSpPr>
        <p:spPr bwMode="auto">
          <a:xfrm>
            <a:off x="827584" y="880263"/>
            <a:ext cx="756084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smtClean="0">
                <a:ln>
                  <a:noFill/>
                </a:ln>
                <a:solidFill>
                  <a:srgbClr val="7030A0"/>
                </a:solidFill>
                <a:effectLst/>
                <a:latin typeface="Monotype Corsiva" pitchFamily="66" charset="0"/>
                <a:ea typeface="Times New Roman" pitchFamily="18" charset="0"/>
                <a:cs typeface="Times New Roman" pitchFamily="18" charset="0"/>
              </a:rPr>
              <a:t>Положительные стороны ТРИЗ:</a:t>
            </a:r>
            <a:endParaRPr kumimoji="0" lang="ru-RU" sz="3600" b="0" i="0" u="none" strike="noStrike" cap="none" normalizeH="0" baseline="0" dirty="0" smtClean="0">
              <a:ln>
                <a:noFill/>
              </a:ln>
              <a:solidFill>
                <a:srgbClr val="7030A0"/>
              </a:solidFill>
              <a:effectLst/>
              <a:latin typeface="Monotype Corsiva"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n-lt"/>
                <a:ea typeface="Times New Roman" pitchFamily="18" charset="0"/>
                <a:cs typeface="Times New Roman" pitchFamily="18" charset="0"/>
              </a:rPr>
              <a:t>- У детей обогащается круг представлений, растет словарный запас, развиваются творческие способности.</a:t>
            </a:r>
            <a:endPar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n-lt"/>
                <a:ea typeface="Times New Roman" pitchFamily="18" charset="0"/>
                <a:cs typeface="Times New Roman" pitchFamily="18" charset="0"/>
              </a:rPr>
              <a:t>- ТРИЗ помогает формировать диалектику и логику, способствует преодолению застенчивости, замкнутости, робости; маленький человек учится отстаивать свою точку зрения, а попадая в трудные ситуации  самостоятельно находить оригинальные решения.</a:t>
            </a:r>
            <a:endPar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n-lt"/>
                <a:ea typeface="Times New Roman" pitchFamily="18" charset="0"/>
                <a:cs typeface="Times New Roman" pitchFamily="18" charset="0"/>
              </a:rPr>
              <a:t>-  ТРИЗ  способствует  развитию наглядно-образного, причинного, эвристического(продуктивного, творческого) мышления; памяти, воображения, воздействует на другие психические процессы.</a:t>
            </a:r>
            <a:endPar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TotalTime>
  <Words>641</Words>
  <Application>Microsoft Office PowerPoint</Application>
  <PresentationFormat>Экран (4:3)</PresentationFormat>
  <Paragraphs>124</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Arno Pro Display</vt:lpstr>
      <vt:lpstr>Calibri</vt:lpstr>
      <vt:lpstr>Monotype Corsiva</vt:lpstr>
      <vt:lpstr>Times New Roman</vt:lpstr>
      <vt:lpstr>Wingdings</vt:lpstr>
      <vt:lpstr>Тема Office</vt:lpstr>
      <vt:lpstr> «Применение методов ТРИЗ в повседневной жизни детского сада. Технологии ТРИЗ в речевом развитии дошкольника».</vt:lpstr>
      <vt:lpstr>    Актуальность : жизнь постоянно ставит перед нами задачи, и от их решения зависит наша судьба. Как воспитать личность, умеющую легко разрешать возникающие проблемы? Педагоги хорошо знают, что любой ребенок может быть творческой личностью, он от рождения является потенциально талантливым. Чтобы воспитать талантливого человека, необходимо развивать в дошкольном детстве творческое мышление, способность нестандартно мыслить, смотреть на окружающий мир. Дошкольный возраст уникален, ибо, как сформируется ребенок, такова будет его жизнь. Именно поэтому важно не упустить этот период для раскрытия творческого потенциала каждого ребенка. Ум детей не ограничен «глубоким опытом жизни» и традиционными представлениями о том, как все должно быть, что позволяет им изобретать, быть непосредственными и непредсказуемыми, замечать то, на что мы взрослые давно не обращаем внимание.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Пользователь Windows</cp:lastModifiedBy>
  <cp:revision>18</cp:revision>
  <dcterms:created xsi:type="dcterms:W3CDTF">2015-03-12T17:52:45Z</dcterms:created>
  <dcterms:modified xsi:type="dcterms:W3CDTF">2023-09-12T15:19:17Z</dcterms:modified>
</cp:coreProperties>
</file>