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263" r:id="rId3"/>
    <p:sldId id="256" r:id="rId4"/>
    <p:sldId id="262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9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83" r:id="rId25"/>
    <p:sldId id="284" r:id="rId26"/>
    <p:sldId id="285" r:id="rId27"/>
    <p:sldId id="288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FD77-FCD5-468A-8F42-DE556E67B12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21CD4-1D6C-4EE9-8382-A82C6B51D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1CD4-1D6C-4EE9-8382-A82C6B51D59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3851920" y="4869160"/>
            <a:ext cx="5292080" cy="1988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</a:t>
            </a:r>
            <a:r>
              <a:rPr lang="ru-RU" sz="3200" b="1" i="1" dirty="0" err="1" smtClean="0"/>
              <a:t>Анарбаева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Эльзара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Сейдаметовна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2068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Трудовое воспитание детей дошкольного возраста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88640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трудового воспитания в ДОУ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484784"/>
            <a:ext cx="33843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трудовым умениям и навыкам, их дальнейшее совершенствование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636912"/>
            <a:ext cx="32186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интереса к труду, трудолюбия, ответственности, самостоятельности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861048"/>
            <a:ext cx="43204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трудом взрослых, воспитание уважения к  труженику и  результатам его труда, стремление оказывать посильную помощь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5229200"/>
            <a:ext cx="50405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взаимоотношений и  приобретение социального опыта взаимодействия (воспитание общественно- направленных мотивов труда, умений трудиться в коллективе и для коллектива)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5896" y="12687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1412776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048" y="1412776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44208" y="1412776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476672"/>
            <a:ext cx="30963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эмоционально-положительной обстановки в процессе труда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31840" y="188640"/>
            <a:ext cx="26425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оборудования для труда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59624" y="404664"/>
            <a:ext cx="33843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Систематическое включение каждого ребенка в труд на правах партнера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988840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труда детей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987824" y="162880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572000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652120" y="162880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259632" y="3429000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мотивации  трудовой деятельности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04048" y="3429000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заинтересованности педагога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347864" y="4509120"/>
            <a:ext cx="24985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Поощрения в процессе и по результатам труда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0" y="5057800"/>
            <a:ext cx="35283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в группе трудовой атмосферы, постоянной занятости, стремление  к полезным делам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868463" y="5022012"/>
            <a:ext cx="3275537" cy="183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нагрузки, состояния здоровья , интересов, способностей ребенка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067944" y="342900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16016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76056" y="342900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99592" y="3356992"/>
            <a:ext cx="1008112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52320" y="3356992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635896" y="2060848"/>
            <a:ext cx="2304256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труда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0"/>
            <a:ext cx="2448272" cy="18448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Само-</a:t>
            </a:r>
          </a:p>
          <a:p>
            <a:pPr algn="ctr"/>
            <a:r>
              <a:rPr lang="ru-RU" dirty="0" smtClean="0"/>
              <a:t>обслуживание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27584" y="2060848"/>
            <a:ext cx="2498576" cy="1850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Ручной  и художествен-</a:t>
            </a:r>
          </a:p>
          <a:p>
            <a:pPr algn="ctr"/>
            <a:r>
              <a:rPr lang="ru-RU" dirty="0" err="1" smtClean="0"/>
              <a:t>ный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228184" y="2132856"/>
            <a:ext cx="2376264" cy="17784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Хозяйственно-бытовой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19872" y="4293096"/>
            <a:ext cx="2520280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 в природе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омпоненты трудовой дея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санитарно-гигиенические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процедуры и т.д.)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картинки-самообслуживание тру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7"/>
            <a:ext cx="3714776" cy="27824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4572008"/>
            <a:ext cx="307183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навыков самообслуживания актуальна на всех возрастных этапах дошкольного детства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4" name="Picture 3" descr="G:\21 марта, 13 Демина, антонова\136_FUJI\DSCF6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36912"/>
            <a:ext cx="4645024" cy="3744416"/>
          </a:xfrm>
          <a:prstGeom prst="flowChartPunchedTap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2" descr="G:\21 марта, 13 Демина, антонова\136_FUJI\DSCF69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91472" y="2023532"/>
            <a:ext cx="4752528" cy="4834468"/>
          </a:xfrm>
          <a:prstGeom prst="verticalScroll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90872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Хозяйственно- бытовой труд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направлен на  обслуживание коллектива, поддержание чистоты и порядка в помещении и  участке, помощь взрослым в организации режимных моментов.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картинки-хозяйственно бытовой труд тру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4000496" cy="34808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000504"/>
            <a:ext cx="35719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вид труда имеет общественную направленность. Ребёнок учиться создавать и содержать в соответствующем виде окружающую его среду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2348880"/>
            <a:ext cx="4248472" cy="315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Картинки по запросу картинки-хозяйственно бытовой труд тру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5034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Ирина\Desktop\труд фото\Изображение 3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187421" cy="3140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9269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 в природе-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уход за растениями,                			               обитателями аквариума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	                        и животными, 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выращивание овощей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на огороде и растений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в уголке природы,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цветнике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участка.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500562" y="2574543"/>
            <a:ext cx="4357718" cy="4000267"/>
            <a:chOff x="744732" y="690286"/>
            <a:chExt cx="4648219" cy="3849415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44732" y="893824"/>
              <a:ext cx="4499991" cy="364587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320985" y="690286"/>
              <a:ext cx="4071966" cy="32899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Труд в природе </a:t>
              </a:r>
              <a:r>
                <a:rPr lang="ru-RU" sz="2000" b="1" u="sng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благотворно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влияет как на развитие трудовых навыков, так и на воспитание нравственных чувств, закладывает основы экологического образования</a:t>
              </a:r>
              <a:r>
                <a:rPr lang="ru-RU" sz="2000" b="1" kern="1200" dirty="0" smtClean="0"/>
                <a:t>.</a:t>
              </a:r>
              <a:endParaRPr lang="ru-RU" sz="2000" b="1" kern="12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4255" y="-171400"/>
            <a:ext cx="4739745" cy="3746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Ирина\Desktop\труд фото\P10105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636643"/>
            <a:ext cx="4968552" cy="42213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План: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Понятия «Труд», «Трудовое воспитание»;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Великие педагоги о труде;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Задачи трудового воспитания;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Условия организации труда;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Виды труда дошкольников;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Компоненты трудовой деятельности;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Задачи </a:t>
            </a:r>
            <a:r>
              <a:rPr lang="ru-RU" dirty="0" smtClean="0">
                <a:solidFill>
                  <a:schemeClr val="tx1"/>
                </a:solidFill>
              </a:rPr>
              <a:t>трудового воспитания;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Формы организации труда;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Алгоритмы трудовых действий;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Работа с родителями;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Заключение;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" y="0"/>
            <a:ext cx="9144000" cy="6922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357298"/>
            <a:ext cx="73448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Ручной и художественный труд </a:t>
            </a:r>
            <a:r>
              <a:rPr lang="ru-RU" sz="3600" b="1" i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входит изготовление поделок из природного материала, бумаги, картона, ткани, дерева. Дети изготовляют поделки и учатся украшать своими изделиями помещение группы, оформлять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2400" b="1" dirty="0" smtClean="0"/>
          </a:p>
        </p:txBody>
      </p:sp>
      <p:sp>
        <p:nvSpPr>
          <p:cNvPr id="17410" name="AutoShape 2" descr="Картинки по запросу картинки-ручная художественный тру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картинки-ручная художественный тру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картинки-ручная художественный тру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Картинки по запросу картинки-ручная художественный тру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357586" cy="25181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4357694"/>
            <a:ext cx="300039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труд, направленный на удовлетворение эстетических потребностей человека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4" name="Picture 2" descr="G:\DSC021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5982" y="2348880"/>
            <a:ext cx="5352482" cy="4307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539552" y="260648"/>
            <a:ext cx="8064896" cy="864096"/>
          </a:xfrm>
          <a:prstGeom prst="ribbon2">
            <a:avLst>
              <a:gd name="adj1" fmla="val 0"/>
              <a:gd name="adj2" fmla="val 75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методы и приемы трудового воспитания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7920880" cy="54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 в процессе режимных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моментов в течение всего дня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Наблюдения за трудом взрослых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трудовой деятельности и посильной помощи взрослым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Художественные средства (изо, музыка,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художественная литература и др.)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Дидактические, настольные, с/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картин, иллюстраций, картинок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ИКТ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Интеграция образовательных областей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547664" y="404664"/>
            <a:ext cx="6048672" cy="10206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Формы организации труда детей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43608" y="1844824"/>
            <a:ext cx="1728192" cy="1296144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Поручения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563888" y="1844824"/>
            <a:ext cx="1850504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Дежурства</a:t>
            </a:r>
            <a:endParaRPr lang="ru-RU" dirty="0"/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6228184" y="1844824"/>
            <a:ext cx="1800200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Коллективный труд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500034" y="3214686"/>
            <a:ext cx="2736304" cy="302433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</a:t>
            </a:r>
          </a:p>
          <a:p>
            <a:pPr algn="ctr"/>
            <a:r>
              <a:rPr lang="ru-RU" dirty="0" smtClean="0"/>
              <a:t>Подгрупповые</a:t>
            </a:r>
          </a:p>
          <a:p>
            <a:pPr algn="ctr"/>
            <a:r>
              <a:rPr lang="ru-RU" dirty="0" smtClean="0"/>
              <a:t>Коллективные </a:t>
            </a:r>
          </a:p>
          <a:p>
            <a:pPr algn="ctr"/>
            <a:r>
              <a:rPr lang="ru-RU" dirty="0" smtClean="0"/>
              <a:t>Общие </a:t>
            </a:r>
          </a:p>
          <a:p>
            <a:pPr algn="ctr"/>
            <a:r>
              <a:rPr lang="ru-RU" dirty="0" smtClean="0"/>
              <a:t> Регулярные </a:t>
            </a:r>
            <a:endParaRPr lang="ru-RU" dirty="0" smtClean="0"/>
          </a:p>
          <a:p>
            <a:pPr algn="ctr"/>
            <a:r>
              <a:rPr lang="ru-RU" dirty="0" smtClean="0"/>
              <a:t>Простые</a:t>
            </a:r>
          </a:p>
          <a:p>
            <a:pPr algn="ctr"/>
            <a:r>
              <a:rPr lang="ru-RU" dirty="0" smtClean="0"/>
              <a:t>Сложные   </a:t>
            </a:r>
            <a:endParaRPr lang="ru-RU" dirty="0"/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3059832" y="3212976"/>
            <a:ext cx="2736304" cy="302433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</a:t>
            </a:r>
          </a:p>
          <a:p>
            <a:pPr algn="ctr"/>
            <a:r>
              <a:rPr lang="ru-RU" dirty="0" smtClean="0"/>
              <a:t>Подгрупповые </a:t>
            </a:r>
          </a:p>
          <a:p>
            <a:pPr algn="ctr"/>
            <a:r>
              <a:rPr lang="ru-RU" dirty="0" smtClean="0"/>
              <a:t>(по столовой;</a:t>
            </a:r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уголке природы;</a:t>
            </a:r>
          </a:p>
          <a:p>
            <a:pPr algn="ctr"/>
            <a:r>
              <a:rPr lang="ru-RU" dirty="0" smtClean="0"/>
              <a:t>подготовка к занятиям)</a:t>
            </a:r>
          </a:p>
          <a:p>
            <a:pPr algn="ctr"/>
            <a:endParaRPr lang="ru-RU" dirty="0"/>
          </a:p>
        </p:txBody>
      </p:sp>
      <p:sp>
        <p:nvSpPr>
          <p:cNvPr id="26" name="Вертикальный свиток 25"/>
          <p:cNvSpPr/>
          <p:nvPr/>
        </p:nvSpPr>
        <p:spPr>
          <a:xfrm>
            <a:off x="5724128" y="3212976"/>
            <a:ext cx="2664296" cy="302433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труд</a:t>
            </a:r>
          </a:p>
          <a:p>
            <a:pPr algn="ctr"/>
            <a:r>
              <a:rPr lang="ru-RU" dirty="0" smtClean="0"/>
              <a:t>Совместный труд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339752" y="1484784"/>
            <a:ext cx="20882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27984" y="14847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27984" y="1484784"/>
            <a:ext cx="20162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ДЛЯ ПРЕЗЕНТАЦИИ О ДОУ\фотографии\Дежурство\P1010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500042"/>
            <a:ext cx="6000792" cy="4500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71604" y="5286388"/>
            <a:ext cx="6295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1A02C8"/>
                </a:solidFill>
                <a:latin typeface="Times New Roman" pitchFamily="18" charset="0"/>
                <a:cs typeface="Times New Roman" pitchFamily="18" charset="0"/>
              </a:rPr>
              <a:t>«Трудовые поручения»</a:t>
            </a:r>
            <a:endParaRPr lang="ru-RU" sz="4800" b="1" i="1" dirty="0">
              <a:solidFill>
                <a:srgbClr val="1A02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2" name="Picture 2" descr="C:\Users\Ирина\Desktop\труд фото\SAM_19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642918"/>
            <a:ext cx="5568618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A02C8"/>
                </a:solidFill>
                <a:latin typeface="Times New Roman" pitchFamily="18" charset="0"/>
                <a:cs typeface="Times New Roman" pitchFamily="18" charset="0"/>
              </a:rPr>
              <a:t>«Коллективный труд» </a:t>
            </a:r>
          </a:p>
          <a:p>
            <a:pPr algn="ctr"/>
            <a:r>
              <a:rPr lang="ru-RU" sz="3600" b="1" i="1" dirty="0" smtClean="0">
                <a:solidFill>
                  <a:srgbClr val="1A02C8"/>
                </a:solidFill>
                <a:latin typeface="Times New Roman" pitchFamily="18" charset="0"/>
                <a:cs typeface="Times New Roman" pitchFamily="18" charset="0"/>
              </a:rPr>
              <a:t>( в природе, хозяйственно-бытовой труд)</a:t>
            </a:r>
            <a:endParaRPr lang="ru-RU" sz="3600" b="1" i="1" dirty="0">
              <a:solidFill>
                <a:srgbClr val="1A02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2" name="Picture 2" descr="G:\21 марта, 13 Демина, антонова\136_FUJI\DSCF69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158" y="188640"/>
            <a:ext cx="4056826" cy="303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8 марта\P10105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556792"/>
            <a:ext cx="417646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G:\P10106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87302">
            <a:off x="-7122" y="3168879"/>
            <a:ext cx="4749296" cy="3561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733256"/>
            <a:ext cx="8104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1A02C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Организация дежурств»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2" name="Пятиугольник 1"/>
          <p:cNvSpPr/>
          <p:nvPr/>
        </p:nvSpPr>
        <p:spPr>
          <a:xfrm>
            <a:off x="467544" y="0"/>
            <a:ext cx="4392488" cy="93610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  трудовых действий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G: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63949" cy="272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Ирина\Desktop\P1010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240360" cy="5043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G:\алгоритмы\моем ру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01008"/>
            <a:ext cx="4065629" cy="2884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541343" cy="1903487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Работа с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родителями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403648" y="1916832"/>
            <a:ext cx="6696744" cy="396044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Родительские собрания</a:t>
            </a:r>
          </a:p>
          <a:p>
            <a:pPr algn="ctr"/>
            <a:r>
              <a:rPr lang="ru-RU" dirty="0" smtClean="0"/>
              <a:t>Беседы</a:t>
            </a:r>
          </a:p>
          <a:p>
            <a:pPr algn="ctr"/>
            <a:r>
              <a:rPr lang="ru-RU" dirty="0" smtClean="0"/>
              <a:t>Консультации </a:t>
            </a:r>
          </a:p>
          <a:p>
            <a:pPr algn="ctr"/>
            <a:r>
              <a:rPr lang="ru-RU" dirty="0" smtClean="0"/>
              <a:t>Дни открытых дверей</a:t>
            </a:r>
          </a:p>
          <a:p>
            <a:pPr algn="ctr"/>
            <a:r>
              <a:rPr lang="ru-RU" dirty="0" smtClean="0"/>
              <a:t>Тематические стенды</a:t>
            </a:r>
          </a:p>
          <a:p>
            <a:pPr algn="ctr"/>
            <a:r>
              <a:rPr lang="ru-RU" dirty="0" smtClean="0"/>
              <a:t>Лекции</a:t>
            </a:r>
          </a:p>
          <a:p>
            <a:pPr algn="ctr"/>
            <a:r>
              <a:rPr lang="ru-RU" dirty="0" smtClean="0"/>
              <a:t>Участие в жизни ДОУ</a:t>
            </a:r>
          </a:p>
          <a:p>
            <a:pPr algn="ctr"/>
            <a:r>
              <a:rPr lang="ru-RU" dirty="0" smtClean="0"/>
              <a:t>Субботники </a:t>
            </a:r>
          </a:p>
          <a:p>
            <a:pPr algn="ctr"/>
            <a:r>
              <a:rPr lang="ru-RU" dirty="0" smtClean="0"/>
              <a:t>Экологические, трудовые акции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Заключение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 образом, трудовая деятельность является одним из важных факторов воспитания личности. Включаясь в трудовой процесс, ребенок коренным образом меняет все представление о себе и об окружающем мире. Радикальным образом меняется самооценка. Она изменяется под влиянием успехов в трудовой деятельности, что в свою очередь меняет авторитет ребенка в детском саду. Главная развивающая функция труда – это переход от самооценки к самопознанию. Кроме этого в процессе труда развиваются способности, умение и навыки. В трудовой деятельности формируются новые виды мышления. Вследствие коллективного труда ребенок получает навыки работы, общения, сотрудничества, что улучшает адаптацию ребенка в обществе. Труд является равнозначным предметом программы обучения.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680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Понятия «Труд», «Трудовое воспитание».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2" y="126876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Труд</a:t>
            </a:r>
            <a:r>
              <a:rPr lang="ru-RU" sz="2800" dirty="0" smtClean="0"/>
              <a:t> - это могучий воспитатель, в педагогической системе воспитания А.С. Макаренко. </a:t>
            </a:r>
          </a:p>
          <a:p>
            <a:r>
              <a:rPr lang="ru-RU" sz="2800" dirty="0" smtClean="0"/>
              <a:t> Основой является именно труд. Но что такое труд- это совсем не то, чем заняты руки ребенка, подростка. Труд это то, что развивает маленького человека, поддерживает его, помогает ему самоутвердиться.</a:t>
            </a:r>
          </a:p>
          <a:p>
            <a:r>
              <a:rPr lang="ru-RU" sz="2800" dirty="0" smtClean="0"/>
              <a:t>  Трудолюбие и способность к труду не дается от природы, оно, воспитывается с самого раннего детства. Труд должен быть творческим, потому что именно творческий труд, делает человека богато духовно.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pic>
        <p:nvPicPr>
          <p:cNvPr id="3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275856" y="2996952"/>
            <a:ext cx="5184576" cy="158417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83671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Труд развивает человека физически. И, наконец, труд должен приносить радость доставлять счастье, благополучия. Еще можно сказать, что труд это проявление людей друг о друге.</a:t>
            </a:r>
          </a:p>
          <a:p>
            <a:r>
              <a:rPr lang="ru-RU" sz="2800" dirty="0" smtClean="0"/>
              <a:t>  </a:t>
            </a:r>
            <a:r>
              <a:rPr lang="ru-RU" sz="2800" b="1" dirty="0" smtClean="0"/>
              <a:t>Трудовое воспитание</a:t>
            </a:r>
            <a:r>
              <a:rPr lang="ru-RU" sz="2800" dirty="0" smtClean="0"/>
              <a:t> – это совместная деятельность воспитателя и воспитанников, направленная на развитие у детей </a:t>
            </a:r>
            <a:r>
              <a:rPr lang="ru-RU" sz="2800" dirty="0" err="1" smtClean="0"/>
              <a:t>общетрудовых</a:t>
            </a:r>
            <a:r>
              <a:rPr lang="ru-RU" sz="2800" dirty="0" smtClean="0"/>
              <a:t> умений и способностей, психологической готовности к труду, формирование ответственного отношения к труду и его продуктам, на сознательный выбор профессии.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2204864"/>
            <a:ext cx="6948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Понимая огромную роль труда в воспитании подрастающего поколения, в своих работах часто затрагивали эту тему. И К.Д. Ушинский, и А.C. Макаренко, В.A. Сухомлинский, Н.К. Крупская.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32656"/>
            <a:ext cx="431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Великие педагоги о труде.</a:t>
            </a:r>
            <a:endParaRPr lang="ru-RU" sz="2800" dirty="0"/>
          </a:p>
        </p:txBody>
      </p:sp>
      <p:pic>
        <p:nvPicPr>
          <p:cNvPr id="1026" name="Picture 2" descr="C:\Users\dns\Desktop\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3609"/>
            <a:ext cx="2267744" cy="2524391"/>
          </a:xfrm>
          <a:prstGeom prst="rect">
            <a:avLst/>
          </a:prstGeom>
          <a:noFill/>
        </p:spPr>
      </p:pic>
      <p:pic>
        <p:nvPicPr>
          <p:cNvPr id="1027" name="Picture 3" descr="C:\Users\dns\Desktop\image71831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626" y="0"/>
            <a:ext cx="1873374" cy="2578581"/>
          </a:xfrm>
          <a:prstGeom prst="rect">
            <a:avLst/>
          </a:prstGeom>
          <a:noFill/>
        </p:spPr>
      </p:pic>
      <p:pic>
        <p:nvPicPr>
          <p:cNvPr id="1028" name="Picture 4" descr="C:\Users\dns\Desktop\d9214213acb9ce94e890218979e07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320753"/>
            <a:ext cx="1907704" cy="2537247"/>
          </a:xfrm>
          <a:prstGeom prst="rect">
            <a:avLst/>
          </a:prstGeom>
          <a:noFill/>
        </p:spPr>
      </p:pic>
      <p:pic>
        <p:nvPicPr>
          <p:cNvPr id="1029" name="Picture 5" descr="C:\Users\dns\Desktop\64615891_Suhomlinskiy_VasilAleksan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68475" cy="245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128528"/>
            <a:ext cx="565212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Важное значение трудовому воспитанию придавал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 Д. Ушинский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который во многих своих работах определил теоретический и методологический взгляд на труд детей. Он писал: «Воспитание не только должно развивать ум, вооружать знаниями, но и зажечь в человеке жажду серьёзного труда, без которого жизнь его не может быть ни достойной, ни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счастливой». "Свободный труд нужен человеку сам по себе для развития и поддержания человеческого достоинства"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dns\Desktop\d9214213acb9ce94e890218979e07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260" y="764704"/>
            <a:ext cx="355274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000496" y="1214422"/>
            <a:ext cx="48577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Великий педагог " В.А. Сухомлинский"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писал, что труд становиться великим воспитателем,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преодоление трудностей, открывает все новую и новую красоту в окружающем мире, пробуждает первое гражданское чувство .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увство созидателя материальных благ, без которых невозможна жизнь человека.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dns\Desktop\64615891_Suhomlinskiy_VasilAleksan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714744" cy="580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47387"/>
            <a:ext cx="64442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Н.К. Крупская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 своих работах неоднократно подчеркивала необходимость приучения детей с ранних лет к простейшим, доступным им видам труда, замечая, что таким путем они знакомятся со свойствами материалов, учатся приемам работы с различными инструментами. В труде дети проявляют активность, смекалку, настойчивость, стремление достичь результата, у них формируется желание оказывать посильную помощь взрослым.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Особое значение Н.К. Крупская придавала объединению детей в труде, указывая, что «совместную работу детей надо особенно ценить, - это зачатки коллективного труда. В этом коллективном труде развертываются лучше всего силы ребенка».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dns\Desktop\image7183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699792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28992" y="404664"/>
            <a:ext cx="571500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С. Макаренко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 лекции о трудовом воспитании раскрыл важную роль элементарных видов бытового труда детей, отметив, что в нем формируется самостоятельность, ответственность, самоорганизация, целенаправленность их поведения. Дети, которые умеют трудиться, знают цену трудовых усилий, уважают и труд других людей, скорее обратят внимание на человека, который нуждается в помощи.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и Н. К. Крупская, А.С. Макаренко особое значение придавал коллективному детскому труду, в котором возникает взаимная ответственность участников.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работах А.С. Макаренко содержатся рекомендации об организации труда детей с постепенным усложнением его содержания, повышением уровня требований к самоорганизации, подчеркивается необходимость постоянных трудовых обязанностей детей в семье, участия их в общих заботах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dns\Desktop\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428992" cy="4057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643</TotalTime>
  <Words>771</Words>
  <Application>Microsoft Office PowerPoint</Application>
  <PresentationFormat>Экран (4:3)</PresentationFormat>
  <Paragraphs>130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детей дошкольного возраста</dc:title>
  <dc:creator>dns</dc:creator>
  <cp:lastModifiedBy>angel</cp:lastModifiedBy>
  <cp:revision>66</cp:revision>
  <dcterms:created xsi:type="dcterms:W3CDTF">2015-03-14T08:54:37Z</dcterms:created>
  <dcterms:modified xsi:type="dcterms:W3CDTF">2019-12-19T19:42:25Z</dcterms:modified>
</cp:coreProperties>
</file>