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1" r:id="rId2"/>
    <p:sldId id="263" r:id="rId3"/>
    <p:sldId id="256" r:id="rId4"/>
    <p:sldId id="262" r:id="rId5"/>
    <p:sldId id="257" r:id="rId6"/>
    <p:sldId id="258" r:id="rId7"/>
    <p:sldId id="259" r:id="rId8"/>
    <p:sldId id="260" r:id="rId9"/>
    <p:sldId id="264" r:id="rId10"/>
    <p:sldId id="265" r:id="rId11"/>
    <p:sldId id="266" r:id="rId12"/>
    <p:sldId id="267" r:id="rId13"/>
    <p:sldId id="293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6" r:id="rId24"/>
    <p:sldId id="283" r:id="rId25"/>
    <p:sldId id="284" r:id="rId26"/>
    <p:sldId id="285" r:id="rId27"/>
    <p:sldId id="288" r:id="rId28"/>
    <p:sldId id="286" r:id="rId29"/>
    <p:sldId id="287" r:id="rId30"/>
    <p:sldId id="28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3FD77-FCD5-468A-8F42-DE556E67B12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21CD4-1D6C-4EE9-8382-A82C6B51D5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9339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21CD4-1D6C-4EE9-8382-A82C6B51D59F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Ирина\Desktop\труд фото\360fcbd4155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3851920" y="4869160"/>
            <a:ext cx="5292080" cy="19888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Выполнила: </a:t>
            </a:r>
            <a:r>
              <a:rPr lang="ru-RU" sz="3200" b="1" i="1" dirty="0" err="1" smtClean="0"/>
              <a:t>Анарбаева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Эльзара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Сейдаметовна</a:t>
            </a:r>
            <a:endParaRPr kumimoji="0" lang="ru-RU" sz="32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620688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Трудовое воспитание детей дошкольного возраста</a:t>
            </a: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188640"/>
            <a:ext cx="7992888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 трудового воспитания в ДОУ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484784"/>
            <a:ext cx="338437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Обучение трудовым умениям и навыкам, их дальнейшее совершенствование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2636912"/>
            <a:ext cx="321865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Воспитание интереса к труду, трудолюбия, ответственности, самостоятельности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83768" y="3861048"/>
            <a:ext cx="432048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Ознакомление с трудом взрослых, воспитание уважения к  труженику и  результатам его труда, стремление оказывать посильную помощь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23928" y="5229200"/>
            <a:ext cx="504056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взаимоотношений и  приобретение социального опыта взаимодействия (воспитание общественно- направленных мотивов труда, умений трудиться в коллективе и для коллектива)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635896" y="1268760"/>
            <a:ext cx="936104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4211960" y="1412776"/>
            <a:ext cx="72008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004048" y="1412776"/>
            <a:ext cx="576064" cy="2304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444208" y="1412776"/>
            <a:ext cx="1152128" cy="3600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0" y="476672"/>
            <a:ext cx="3096344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эмоционально-положительной обстановки в процессе труда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131840" y="188640"/>
            <a:ext cx="264259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Подбор оборудования для труда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759624" y="404664"/>
            <a:ext cx="3384376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Систематическое включение каждого ребенка в труд на правах партнера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19672" y="1988840"/>
            <a:ext cx="5904656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 организации</a:t>
            </a:r>
          </a:p>
          <a:p>
            <a:pPr algn="ctr"/>
            <a:r>
              <a:rPr lang="ru-RU" sz="4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труда детей</a:t>
            </a:r>
            <a:endParaRPr lang="ru-RU" sz="40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2987824" y="162880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572000" y="1124744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5652120" y="1628800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259632" y="3429000"/>
            <a:ext cx="316835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мотивации  трудовой деятельности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5004048" y="3429000"/>
            <a:ext cx="3096344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 заинтересованности педагога 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3347864" y="4509120"/>
            <a:ext cx="2498576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Поощрения в процессе и по результатам труда 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0" y="5057800"/>
            <a:ext cx="3528392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в группе трудовой атмосферы, постоянной занятости, стремление  к полезным делам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5868463" y="5022012"/>
            <a:ext cx="3275537" cy="18359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Учет нагрузки, состояния здоровья , интересов, способностей ребенка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067944" y="3429000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716016" y="3429000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076056" y="3429000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899592" y="3356992"/>
            <a:ext cx="1008112" cy="23762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452320" y="3356992"/>
            <a:ext cx="864096" cy="18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64413"/>
            <a:ext cx="9144000" cy="6922413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3635896" y="2060848"/>
            <a:ext cx="2304256" cy="201622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Виды труда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491880" y="0"/>
            <a:ext cx="2448272" cy="184482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Само-</a:t>
            </a:r>
          </a:p>
          <a:p>
            <a:pPr algn="ctr"/>
            <a:r>
              <a:rPr lang="ru-RU" dirty="0" smtClean="0"/>
              <a:t>обслуживание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827584" y="2060848"/>
            <a:ext cx="2498576" cy="185050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Ручной  и художествен-</a:t>
            </a:r>
          </a:p>
          <a:p>
            <a:pPr algn="ctr"/>
            <a:r>
              <a:rPr lang="ru-RU" dirty="0" err="1" smtClean="0"/>
              <a:t>ный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228184" y="2132856"/>
            <a:ext cx="2376264" cy="177849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Хозяйственно-бытовой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419872" y="4293096"/>
            <a:ext cx="2520280" cy="19442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Труд в природе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омпоненты трудовой деятель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908720"/>
            <a:ext cx="7776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Самообслуживание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это труд ребенка, направленный на обслуживание самого себя (одевание, раздевание, прием пищи, уборка постели, игрушек,  подготовка рабочего места, санитарно-гигиенические 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процедуры и т.д.)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Картинки по запросу картинки-самообслуживание тру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857627"/>
            <a:ext cx="3714776" cy="278249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4572008"/>
            <a:ext cx="3071834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навыков самообслуживания актуальна на всех возрастных этапах дошкольного детства</a:t>
            </a:r>
            <a:endParaRPr lang="ru-RU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3" name="Picture 2" descr="C:\Users\Ирина\Desktop\труд фото\a34caef1a9e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24543" y="-95250"/>
            <a:ext cx="9468544" cy="7048500"/>
          </a:xfrm>
          <a:prstGeom prst="rect">
            <a:avLst/>
          </a:prstGeom>
          <a:noFill/>
        </p:spPr>
      </p:pic>
      <p:pic>
        <p:nvPicPr>
          <p:cNvPr id="4" name="Picture 3" descr="G:\21 марта, 13 Демина, антонова\136_FUJI\DSCF696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2636912"/>
            <a:ext cx="4645024" cy="3744416"/>
          </a:xfrm>
          <a:prstGeom prst="flowChartPunchedTape">
            <a:avLst/>
          </a:prstGeom>
          <a:noFill/>
          <a:ln w="38100">
            <a:solidFill>
              <a:srgbClr val="00B050"/>
            </a:solidFill>
          </a:ln>
        </p:spPr>
      </p:pic>
      <p:pic>
        <p:nvPicPr>
          <p:cNvPr id="5" name="Picture 2" descr="G:\21 марта, 13 Демина, антонова\136_FUJI\DSCF695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91472" y="2023532"/>
            <a:ext cx="4752528" cy="4834468"/>
          </a:xfrm>
          <a:prstGeom prst="verticalScroll">
            <a:avLst/>
          </a:prstGeom>
          <a:noFill/>
          <a:ln w="38100">
            <a:solidFill>
              <a:srgbClr val="00B050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2" y="0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908720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Хозяйственно- бытовой труд </a:t>
            </a:r>
            <a:r>
              <a:rPr lang="ru-RU" sz="32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направлен на  обслуживание коллектива, поддержание чистоты и порядка в помещении и  участке, помощь взрослым в организации режимных моментов.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Картинки по запросу картинки-хозяйственно бытовой труд тру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214686"/>
            <a:ext cx="4000496" cy="34808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4000504"/>
            <a:ext cx="357190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Этот вид труда имеет общественную направленность. Ребёнок учиться создавать и содержать в соответствующем виде окружающую его среду</a:t>
            </a:r>
            <a:endParaRPr lang="ru-RU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3" name="Picture 2" descr="C:\Users\Ирина\Desktop\труд фото\a34caef1a9e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24543" y="-95250"/>
            <a:ext cx="9468544" cy="7048500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2348880"/>
            <a:ext cx="4248472" cy="3158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0000CC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2" name="Picture 2" descr="Картинки по запросу картинки-хозяйственно бытовой труд труд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750340"/>
            <a:ext cx="3929090" cy="2946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3" name="Picture 2" descr="C:\Users\Ирина\Desktop\труд фото\Изображение 3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188640"/>
            <a:ext cx="4187421" cy="31405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692696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ru-RU" sz="32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 в природе- 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уход за растениями,                			               обитателями аквариума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		                        и животными, </a:t>
            </a:r>
          </a:p>
          <a:p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выращивание овощей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на огороде и растений 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в уголке природы, 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цветнике 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участка.</a:t>
            </a:r>
            <a:endParaRPr lang="ru-RU" sz="32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500562" y="2574543"/>
            <a:ext cx="4357718" cy="4000267"/>
            <a:chOff x="744732" y="690286"/>
            <a:chExt cx="4648219" cy="3849415"/>
          </a:xfrm>
          <a:scene3d>
            <a:camera prst="orthographicFront"/>
            <a:lightRig rig="flat" dir="t"/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44732" y="893824"/>
              <a:ext cx="4499991" cy="364587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1320985" y="690286"/>
              <a:ext cx="4071966" cy="328992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u="sng" kern="12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Труд в природе </a:t>
              </a:r>
              <a:r>
                <a:rPr lang="ru-RU" sz="2000" b="1" u="sng" kern="12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ru-RU" sz="2000" b="1" kern="1200" dirty="0" smtClean="0">
                  <a:latin typeface="Times New Roman" pitchFamily="18" charset="0"/>
                  <a:cs typeface="Times New Roman" pitchFamily="18" charset="0"/>
                </a:rPr>
                <a:t>благотворно </a:t>
              </a:r>
              <a:r>
                <a:rPr lang="ru-RU" sz="2000" b="1" kern="1200" dirty="0" smtClean="0">
                  <a:latin typeface="Times New Roman" pitchFamily="18" charset="0"/>
                  <a:cs typeface="Times New Roman" pitchFamily="18" charset="0"/>
                </a:rPr>
                <a:t>влияет как на развитие трудовых навыков, так и на воспитание нравственных чувств, закладывает основы экологического образования</a:t>
              </a:r>
              <a:r>
                <a:rPr lang="ru-RU" sz="2000" b="1" kern="1200" dirty="0" smtClean="0"/>
                <a:t>.</a:t>
              </a:r>
              <a:endParaRPr lang="ru-RU" sz="2000" b="1" kern="1200" dirty="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3" name="Picture 2" descr="C:\Users\Ирина\Desktop\труд фото\a34caef1a9e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24543" y="-95250"/>
            <a:ext cx="9468544" cy="70485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04255" y="-171400"/>
            <a:ext cx="4739745" cy="37460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Users\Ирина\Desktop\труд фото\P101056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528" y="2636643"/>
            <a:ext cx="4968552" cy="42213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Monotype Corsiva" pitchFamily="66" charset="0"/>
              </a:rPr>
              <a:t>План:</a:t>
            </a:r>
            <a:endParaRPr lang="ru-RU" sz="54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Понятия «Труд», «Трудовое воспитание»;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Великие педагоги о труде;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Задачи трудового воспитания;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Условия организации труда;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Виды труда дошкольников;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Компоненты трудовой деятельности;</a:t>
            </a:r>
            <a:endParaRPr lang="ru-RU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Задачи </a:t>
            </a:r>
            <a:r>
              <a:rPr lang="ru-RU" dirty="0" smtClean="0">
                <a:solidFill>
                  <a:schemeClr val="tx1"/>
                </a:solidFill>
              </a:rPr>
              <a:t>трудового воспитания;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Формы организации труда;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Алгоритмы трудовых действий;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Работа с родителями;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Заключение;</a:t>
            </a:r>
          </a:p>
          <a:p>
            <a:pPr marL="514350" indent="-514350" algn="l">
              <a:buFont typeface="+mj-lt"/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" y="0"/>
            <a:ext cx="9144000" cy="69224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1357298"/>
            <a:ext cx="73448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u="sng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Ручной и художественный труд </a:t>
            </a:r>
            <a:r>
              <a:rPr lang="ru-RU" sz="3600" b="1" i="1" u="sng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-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содержание входит изготовление поделок из природного материала, бумаги, картона, ткани, дерева. Дети изготовляют поделки и учатся украшать своими изделиями помещение группы, оформлять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выставки</a:t>
            </a:r>
            <a:endParaRPr lang="ru-RU" sz="2400" b="1" dirty="0" smtClean="0"/>
          </a:p>
        </p:txBody>
      </p:sp>
      <p:sp>
        <p:nvSpPr>
          <p:cNvPr id="17410" name="AutoShape 2" descr="Картинки по запросу картинки-ручная художественный тру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Картинки по запросу картинки-ручная художественный тру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Картинки по запросу картинки-ручная художественный тру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Картинки по запросу картинки-ручная художественный тру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714752"/>
            <a:ext cx="3357586" cy="251819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142976" y="4357694"/>
            <a:ext cx="3000396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труд, направленный на удовлетворение эстетических потребностей человека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3" name="Picture 2" descr="C:\Users\Ирина\Desktop\труд фото\a34caef1a9e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24543" y="-95250"/>
            <a:ext cx="9468544" cy="7048500"/>
          </a:xfrm>
          <a:prstGeom prst="rect">
            <a:avLst/>
          </a:prstGeom>
          <a:noFill/>
        </p:spPr>
      </p:pic>
      <p:pic>
        <p:nvPicPr>
          <p:cNvPr id="4" name="Picture 2" descr="G:\DSC0211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95982" y="2348880"/>
            <a:ext cx="5352482" cy="43076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sp>
        <p:nvSpPr>
          <p:cNvPr id="3" name="Лента лицом вверх 2"/>
          <p:cNvSpPr/>
          <p:nvPr/>
        </p:nvSpPr>
        <p:spPr>
          <a:xfrm>
            <a:off x="539552" y="260648"/>
            <a:ext cx="8064896" cy="864096"/>
          </a:xfrm>
          <a:prstGeom prst="ribbon2">
            <a:avLst>
              <a:gd name="adj1" fmla="val 0"/>
              <a:gd name="adj2" fmla="val 75000"/>
            </a:avLst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Средства, методы и приемы трудового воспитания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196752"/>
            <a:ext cx="7920880" cy="540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НОД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 в процессе режимных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моментов в течение всего дня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Наблюдения за трудом взрослых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трудовой деятельности и посильной помощи взрослым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Экскурсии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Художественные средства (изо, музыка,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художественная литература и др.)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Дидактические, настольные, с/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игры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Рассматривание картин, иллюстраций, картинок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Использование ИКТ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Интеграция образовательных областей</a:t>
            </a:r>
          </a:p>
          <a:p>
            <a:pPr>
              <a:buFont typeface="Wingdings" pitchFamily="2" charset="2"/>
              <a:buChar char="Ø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sp>
        <p:nvSpPr>
          <p:cNvPr id="3" name="Горизонтальный свиток 2"/>
          <p:cNvSpPr/>
          <p:nvPr/>
        </p:nvSpPr>
        <p:spPr>
          <a:xfrm>
            <a:off x="1547664" y="404664"/>
            <a:ext cx="6048672" cy="102069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Формы организации труда детей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043608" y="1844824"/>
            <a:ext cx="1728192" cy="1296144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Поручения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" name="Выноска со стрелкой вниз 20"/>
          <p:cNvSpPr/>
          <p:nvPr/>
        </p:nvSpPr>
        <p:spPr>
          <a:xfrm>
            <a:off x="3563888" y="1844824"/>
            <a:ext cx="1850504" cy="1224136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Дежурства</a:t>
            </a:r>
            <a:endParaRPr lang="ru-RU" dirty="0"/>
          </a:p>
        </p:txBody>
      </p:sp>
      <p:sp>
        <p:nvSpPr>
          <p:cNvPr id="22" name="Выноска со стрелкой вниз 21"/>
          <p:cNvSpPr/>
          <p:nvPr/>
        </p:nvSpPr>
        <p:spPr>
          <a:xfrm>
            <a:off x="6228184" y="1844824"/>
            <a:ext cx="1800200" cy="1224136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Коллективный труд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3" name="Вертикальный свиток 22"/>
          <p:cNvSpPr/>
          <p:nvPr/>
        </p:nvSpPr>
        <p:spPr>
          <a:xfrm>
            <a:off x="500034" y="3214686"/>
            <a:ext cx="2736304" cy="302433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Индивидуальные</a:t>
            </a:r>
          </a:p>
          <a:p>
            <a:pPr algn="ctr"/>
            <a:r>
              <a:rPr lang="ru-RU" dirty="0" smtClean="0"/>
              <a:t>Подгрупповые</a:t>
            </a:r>
          </a:p>
          <a:p>
            <a:pPr algn="ctr"/>
            <a:r>
              <a:rPr lang="ru-RU" dirty="0" smtClean="0"/>
              <a:t>Коллективные </a:t>
            </a:r>
          </a:p>
          <a:p>
            <a:pPr algn="ctr"/>
            <a:r>
              <a:rPr lang="ru-RU" dirty="0" smtClean="0"/>
              <a:t>Общие </a:t>
            </a:r>
          </a:p>
          <a:p>
            <a:pPr algn="ctr"/>
            <a:r>
              <a:rPr lang="ru-RU" dirty="0" smtClean="0"/>
              <a:t> Регулярные </a:t>
            </a:r>
            <a:endParaRPr lang="ru-RU" dirty="0" smtClean="0"/>
          </a:p>
          <a:p>
            <a:pPr algn="ctr"/>
            <a:r>
              <a:rPr lang="ru-RU" dirty="0" smtClean="0"/>
              <a:t>Простые</a:t>
            </a:r>
          </a:p>
          <a:p>
            <a:pPr algn="ctr"/>
            <a:r>
              <a:rPr lang="ru-RU" dirty="0" smtClean="0"/>
              <a:t>Сложные   </a:t>
            </a:r>
            <a:endParaRPr lang="ru-RU" dirty="0"/>
          </a:p>
        </p:txBody>
      </p:sp>
      <p:sp>
        <p:nvSpPr>
          <p:cNvPr id="24" name="Вертикальный свиток 23"/>
          <p:cNvSpPr/>
          <p:nvPr/>
        </p:nvSpPr>
        <p:spPr>
          <a:xfrm>
            <a:off x="3059832" y="3212976"/>
            <a:ext cx="2736304" cy="302433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Индивидуальные</a:t>
            </a:r>
          </a:p>
          <a:p>
            <a:pPr algn="ctr"/>
            <a:r>
              <a:rPr lang="ru-RU" dirty="0" smtClean="0"/>
              <a:t>Подгрупповые </a:t>
            </a:r>
          </a:p>
          <a:p>
            <a:pPr algn="ctr"/>
            <a:r>
              <a:rPr lang="ru-RU" dirty="0" smtClean="0"/>
              <a:t>(по столовой;</a:t>
            </a:r>
          </a:p>
          <a:p>
            <a:pPr algn="ctr"/>
            <a:r>
              <a:rPr lang="ru-RU" dirty="0" smtClean="0"/>
              <a:t>в </a:t>
            </a:r>
            <a:r>
              <a:rPr lang="ru-RU" dirty="0" smtClean="0"/>
              <a:t>уголке природы;</a:t>
            </a:r>
          </a:p>
          <a:p>
            <a:pPr algn="ctr"/>
            <a:r>
              <a:rPr lang="ru-RU" dirty="0" smtClean="0"/>
              <a:t>подготовка к занятиям)</a:t>
            </a:r>
          </a:p>
          <a:p>
            <a:pPr algn="ctr"/>
            <a:endParaRPr lang="ru-RU" dirty="0"/>
          </a:p>
        </p:txBody>
      </p:sp>
      <p:sp>
        <p:nvSpPr>
          <p:cNvPr id="26" name="Вертикальный свиток 25"/>
          <p:cNvSpPr/>
          <p:nvPr/>
        </p:nvSpPr>
        <p:spPr>
          <a:xfrm>
            <a:off x="5724128" y="3212976"/>
            <a:ext cx="2664296" cy="302433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Общий труд</a:t>
            </a:r>
          </a:p>
          <a:p>
            <a:pPr algn="ctr"/>
            <a:r>
              <a:rPr lang="ru-RU" dirty="0" smtClean="0"/>
              <a:t>Совместный труд</a:t>
            </a:r>
            <a:endParaRPr lang="ru-RU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2339752" y="1484784"/>
            <a:ext cx="208823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427984" y="148478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427984" y="1484784"/>
            <a:ext cx="201622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3" name="Picture 2" descr="C:\Users\Пользователь\Desktop\ДЛЯ ПРЕЗЕНТАЦИИ О ДОУ\фотографии\Дежурство\P101059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71604" y="500042"/>
            <a:ext cx="6000792" cy="45001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571604" y="5286388"/>
            <a:ext cx="6295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1A02C8"/>
                </a:solidFill>
                <a:latin typeface="Times New Roman" pitchFamily="18" charset="0"/>
                <a:cs typeface="Times New Roman" pitchFamily="18" charset="0"/>
              </a:rPr>
              <a:t>«Трудовые поручения»</a:t>
            </a:r>
            <a:endParaRPr lang="ru-RU" sz="4800" b="1" i="1" dirty="0">
              <a:solidFill>
                <a:srgbClr val="1A02C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2" name="Picture 2" descr="C:\Users\Ирина\Desktop\труд фото\SAM_198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642918"/>
            <a:ext cx="5568618" cy="41764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0" y="5085184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1A02C8"/>
                </a:solidFill>
                <a:latin typeface="Times New Roman" pitchFamily="18" charset="0"/>
                <a:cs typeface="Times New Roman" pitchFamily="18" charset="0"/>
              </a:rPr>
              <a:t>«Коллективный труд» </a:t>
            </a:r>
          </a:p>
          <a:p>
            <a:pPr algn="ctr"/>
            <a:r>
              <a:rPr lang="ru-RU" sz="3600" b="1" i="1" dirty="0" smtClean="0">
                <a:solidFill>
                  <a:srgbClr val="1A02C8"/>
                </a:solidFill>
                <a:latin typeface="Times New Roman" pitchFamily="18" charset="0"/>
                <a:cs typeface="Times New Roman" pitchFamily="18" charset="0"/>
              </a:rPr>
              <a:t>( в природе, хозяйственно-бытовой труд)</a:t>
            </a:r>
            <a:endParaRPr lang="ru-RU" sz="3600" b="1" i="1" dirty="0">
              <a:solidFill>
                <a:srgbClr val="1A02C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2" name="Picture 2" descr="G:\21 марта, 13 Демина, антонова\136_FUJI\DSCF697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1158" y="188640"/>
            <a:ext cx="4056826" cy="3030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G:\8 марта\P101056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1556792"/>
            <a:ext cx="4176464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 descr="G:\P101066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20987302">
            <a:off x="-7122" y="3168879"/>
            <a:ext cx="4749296" cy="35616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5733256"/>
            <a:ext cx="81043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1A02C8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Организация дежурств»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sp>
        <p:nvSpPr>
          <p:cNvPr id="2" name="Пятиугольник 1"/>
          <p:cNvSpPr/>
          <p:nvPr/>
        </p:nvSpPr>
        <p:spPr>
          <a:xfrm>
            <a:off x="467544" y="0"/>
            <a:ext cx="4392488" cy="936104"/>
          </a:xfrm>
          <a:prstGeom prst="homePlat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Алгоритмы  трудовых действий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 descr="G:\Рисунок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76672"/>
            <a:ext cx="3863949" cy="27278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C:\Users\Ирина\Desktop\P10106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24744"/>
            <a:ext cx="3240360" cy="5043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G:\алгоритмы\моем ру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501008"/>
            <a:ext cx="4065629" cy="28840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403648" y="260648"/>
            <a:ext cx="6541343" cy="1903487"/>
          </a:xfrm>
          <a:prstGeom prst="rect">
            <a:avLst/>
          </a:prstGeom>
        </p:spPr>
        <p:txBody>
          <a:bodyPr wrap="none" fromWordArt="1">
            <a:prstTxWarp prst="textTriangle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Работа с 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родителями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403648" y="1916832"/>
            <a:ext cx="6696744" cy="396044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Родительские собрания</a:t>
            </a:r>
          </a:p>
          <a:p>
            <a:pPr algn="ctr"/>
            <a:r>
              <a:rPr lang="ru-RU" dirty="0" smtClean="0"/>
              <a:t>Беседы</a:t>
            </a:r>
          </a:p>
          <a:p>
            <a:pPr algn="ctr"/>
            <a:r>
              <a:rPr lang="ru-RU" dirty="0" smtClean="0"/>
              <a:t>Консультации </a:t>
            </a:r>
          </a:p>
          <a:p>
            <a:pPr algn="ctr"/>
            <a:r>
              <a:rPr lang="ru-RU" dirty="0" smtClean="0"/>
              <a:t>Дни открытых дверей</a:t>
            </a:r>
          </a:p>
          <a:p>
            <a:pPr algn="ctr"/>
            <a:r>
              <a:rPr lang="ru-RU" dirty="0" smtClean="0"/>
              <a:t>Тематические стенды</a:t>
            </a:r>
          </a:p>
          <a:p>
            <a:pPr algn="ctr"/>
            <a:r>
              <a:rPr lang="ru-RU" dirty="0" smtClean="0"/>
              <a:t>Лекции</a:t>
            </a:r>
          </a:p>
          <a:p>
            <a:pPr algn="ctr"/>
            <a:r>
              <a:rPr lang="ru-RU" dirty="0" smtClean="0"/>
              <a:t>Участие в жизни ДОУ</a:t>
            </a:r>
          </a:p>
          <a:p>
            <a:pPr algn="ctr"/>
            <a:r>
              <a:rPr lang="ru-RU" dirty="0" smtClean="0"/>
              <a:t>Субботники </a:t>
            </a:r>
          </a:p>
          <a:p>
            <a:pPr algn="ctr"/>
            <a:r>
              <a:rPr lang="ru-RU" dirty="0" smtClean="0"/>
              <a:t>Экологические, трудовые акции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64413"/>
            <a:ext cx="9144000" cy="6922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55776" y="260648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Заключение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052736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Таким образом, трудовая деятельность является одним из важных факторов воспитания личности. Включаясь в трудовой процесс, ребенок коренным образом меняет все представление о себе и об окружающем мире. Радикальным образом меняется самооценка. Она изменяется под влиянием успехов в трудовой деятельности, что в свою очередь меняет авторитет ребенка в детском саду. Главная развивающая функция труда – это переход от самооценки к самопознанию. Кроме этого в процессе труда развиваются способности, умение и навыки. В трудовой деятельности формируются новые виды мышления. Вследствие коллективного труда ребенок получает навыки работы, общения, сотрудничества, что улучшает адаптацию ребенка в обществе. Труд является равнозначным предметом программы обучения.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87624" y="188640"/>
            <a:ext cx="66809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Понятия «Труд», «Трудовое воспитание».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32" y="126876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Труд</a:t>
            </a:r>
            <a:r>
              <a:rPr lang="ru-RU" sz="2800" dirty="0" smtClean="0"/>
              <a:t> - это могучий воспитатель, в педагогической системе воспитания А.С. Макаренко. </a:t>
            </a:r>
          </a:p>
          <a:p>
            <a:r>
              <a:rPr lang="ru-RU" sz="2800" dirty="0" smtClean="0"/>
              <a:t> Основой является именно труд. Но что такое труд- это совсем не то, чем заняты руки ребенка, подростка. Труд это то, что развивает маленького человека, поддерживает его, помогает ему самоутвердиться.</a:t>
            </a:r>
          </a:p>
          <a:p>
            <a:r>
              <a:rPr lang="ru-RU" sz="2800" dirty="0" smtClean="0"/>
              <a:t>  Трудолюбие и способность к труду не дается от природы, оно, воспитывается с самого раннего детства. Труд должен быть творческим, потому что именно творческий труд, делает человека богато духовно.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pic>
        <p:nvPicPr>
          <p:cNvPr id="3" name="Picture 2" descr="C:\Users\Ирина\Desktop\труд фото\904dc173f25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3275856" y="2996952"/>
            <a:ext cx="5184576" cy="1584176"/>
          </a:xfrm>
          <a:prstGeom prst="rect">
            <a:avLst/>
          </a:prstGeom>
        </p:spPr>
        <p:txBody>
          <a:bodyPr wrap="none" fromWordArt="1">
            <a:prstTxWarp prst="textChevronInverted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Спасибо за внимание!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836712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Труд развивает человека физически. И, наконец, труд должен приносить радость доставлять счастье, благополучия. Еще можно сказать, что труд это проявление людей друг о друге.</a:t>
            </a:r>
          </a:p>
          <a:p>
            <a:r>
              <a:rPr lang="ru-RU" sz="2800" dirty="0" smtClean="0"/>
              <a:t>  </a:t>
            </a:r>
            <a:r>
              <a:rPr lang="ru-RU" sz="2800" b="1" dirty="0" smtClean="0"/>
              <a:t>Трудовое воспитание</a:t>
            </a:r>
            <a:r>
              <a:rPr lang="ru-RU" sz="2800" dirty="0" smtClean="0"/>
              <a:t> – это совместная деятельность воспитателя и воспитанников, направленная на развитие у детей </a:t>
            </a:r>
            <a:r>
              <a:rPr lang="ru-RU" sz="2800" dirty="0" err="1" smtClean="0"/>
              <a:t>общетрудовых</a:t>
            </a:r>
            <a:r>
              <a:rPr lang="ru-RU" sz="2800" dirty="0" smtClean="0"/>
              <a:t> умений и способностей, психологической готовности к труду, формирование ответственного отношения к труду и его продуктам, на сознательный выбор профессии.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64413"/>
            <a:ext cx="9144000" cy="69224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47664" y="2204864"/>
            <a:ext cx="69482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Понимая огромную роль труда в воспитании подрастающего поколения, в своих работах часто затрагивали эту тему. И К.Д. Ушинский, и А.C. Макаренко, В.A. Сухомлинский, Н.К. Крупская.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332656"/>
            <a:ext cx="4313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Великие педагоги о труде.</a:t>
            </a:r>
            <a:endParaRPr lang="ru-RU" sz="2800" dirty="0"/>
          </a:p>
        </p:txBody>
      </p:sp>
      <p:pic>
        <p:nvPicPr>
          <p:cNvPr id="1026" name="Picture 2" descr="C:\Users\dns\Desktop\f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33609"/>
            <a:ext cx="2267744" cy="2524391"/>
          </a:xfrm>
          <a:prstGeom prst="rect">
            <a:avLst/>
          </a:prstGeom>
          <a:noFill/>
        </p:spPr>
      </p:pic>
      <p:pic>
        <p:nvPicPr>
          <p:cNvPr id="1027" name="Picture 3" descr="C:\Users\dns\Desktop\image718311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0626" y="0"/>
            <a:ext cx="1873374" cy="2578581"/>
          </a:xfrm>
          <a:prstGeom prst="rect">
            <a:avLst/>
          </a:prstGeom>
          <a:noFill/>
        </p:spPr>
      </p:pic>
      <p:pic>
        <p:nvPicPr>
          <p:cNvPr id="1028" name="Picture 4" descr="C:\Users\dns\Desktop\d9214213acb9ce94e890218979e071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4320753"/>
            <a:ext cx="1907704" cy="2537247"/>
          </a:xfrm>
          <a:prstGeom prst="rect">
            <a:avLst/>
          </a:prstGeom>
          <a:noFill/>
        </p:spPr>
      </p:pic>
      <p:pic>
        <p:nvPicPr>
          <p:cNvPr id="1029" name="Picture 5" descr="C:\Users\dns\Desktop\64615891_Suhomlinskiy_VasilAleksand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768475" cy="2459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-128528"/>
            <a:ext cx="565212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Важное значение трудовому воспитанию придавал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К. Д. Ушинский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который во многих своих работах определил теоретический и методологический взгляд на труд детей. Он писал: «Воспитание не только должно развивать ум, вооружать знаниями, но и зажечь в человеке жажду серьёзного труда, без которого жизнь его не может быть ни достойной, ни</a:t>
            </a:r>
            <a:r>
              <a:rPr lang="ru-RU" sz="28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счастливой». "Свободный труд нужен человеку сам по себе для развития и поддержания человеческого достоинства"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dns\Desktop\d9214213acb9ce94e890218979e07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1260" y="764704"/>
            <a:ext cx="3552740" cy="4725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000496" y="1214422"/>
            <a:ext cx="485778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Великий педагог " В.А. Сухомлинский"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писал, что труд становиться великим воспитателем, когда он входит в духовную жизнь наших воспитанников, дает радость дружбы и товарищества, развивает пытливость и любознательность, рождает волнующую радость преодоление трудностей, открывает все новую и новую красоту в окружающем мире, пробуждает первое гражданское чувство .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увство созидателя материальных благ, без которых невозможна жизнь человека.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dns\Desktop\64615891_Suhomlinskiy_VasilAleksand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3714744" cy="5801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581"/>
            <a:ext cx="9144000" cy="6922413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347387"/>
            <a:ext cx="644420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Н.К. Крупская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в своих работах неоднократно подчеркивала необходимость приучения детей с ранних лет к простейшим, доступным им видам труда, замечая, что таким путем они знакомятся со свойствами материалов, учатся приемам работы с различными инструментами. В труде дети проявляют активность, смекалку, настойчивость, стремление достичь результата, у них формируется желание оказывать посильную помощь взрослым.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Особое значение Н.К. Крупская придавала объединению детей в труде, указывая, что «совместную работу детей надо особенно ценить, - это зачатки коллективного труда. В этом коллективном труде развертываются лучше всего силы ребенка».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dns\Desktop\image71831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556792"/>
            <a:ext cx="2699792" cy="4293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труд фото\0c095fbb0f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22413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428992" y="404664"/>
            <a:ext cx="5715008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А. С. Макаренко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в лекции о трудовом воспитании раскрыл важную роль элементарных видов бытового труда детей, отметив, что в нем формируется самостоятельность, ответственность, самоорганизация, целенаправленность их поведения. Дети, которые умеют трудиться, знают цену трудовых усилий, уважают и труд других людей, скорее обратят внимание на человека, который нуждается в помощи.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и Н. К. Крупская, А.С. Макаренко особое значение придавал коллективному детскому труду, в котором возникает взаимная ответственность участников.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работах А.С. Макаренко содержатся рекомендации об организации труда детей с постепенным усложнением его содержания, повышением уровня требований к самоорганизации, подчеркивается необходимость постоянных трудовых обязанностей детей в семье, участия их в общих заботах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dns\Desktop\f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0108"/>
            <a:ext cx="3428992" cy="4057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643</TotalTime>
  <Words>771</Words>
  <Application>Microsoft Office PowerPoint</Application>
  <PresentationFormat>Экран (4:3)</PresentationFormat>
  <Paragraphs>130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План: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Трудовое воспитание детей дошкольного возраста</dc:title>
  <dc:creator>dns</dc:creator>
  <cp:lastModifiedBy>angel</cp:lastModifiedBy>
  <cp:revision>66</cp:revision>
  <dcterms:created xsi:type="dcterms:W3CDTF">2015-03-14T08:54:37Z</dcterms:created>
  <dcterms:modified xsi:type="dcterms:W3CDTF">2019-12-19T19:42:25Z</dcterms:modified>
</cp:coreProperties>
</file>