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87" r:id="rId3"/>
    <p:sldId id="261" r:id="rId4"/>
    <p:sldId id="285" r:id="rId5"/>
    <p:sldId id="289" r:id="rId6"/>
    <p:sldId id="257" r:id="rId7"/>
    <p:sldId id="282" r:id="rId8"/>
    <p:sldId id="283" r:id="rId9"/>
    <p:sldId id="268" r:id="rId10"/>
    <p:sldId id="290" r:id="rId11"/>
    <p:sldId id="291" r:id="rId12"/>
    <p:sldId id="292" r:id="rId13"/>
    <p:sldId id="293" r:id="rId14"/>
    <p:sldId id="269" r:id="rId15"/>
    <p:sldId id="270" r:id="rId16"/>
    <p:sldId id="271" r:id="rId17"/>
    <p:sldId id="272" r:id="rId18"/>
    <p:sldId id="276" r:id="rId19"/>
    <p:sldId id="273" r:id="rId20"/>
    <p:sldId id="274" r:id="rId21"/>
    <p:sldId id="277" r:id="rId22"/>
    <p:sldId id="278" r:id="rId23"/>
    <p:sldId id="275" r:id="rId24"/>
    <p:sldId id="279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D60093"/>
    <a:srgbClr val="33CC33"/>
    <a:srgbClr val="660033"/>
    <a:srgbClr val="6666FF"/>
    <a:srgbClr val="3333CC"/>
    <a:srgbClr val="33CCCC"/>
    <a:srgbClr val="FF33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62" autoAdjust="0"/>
    <p:restoredTop sz="94624" autoAdjust="0"/>
  </p:normalViewPr>
  <p:slideViewPr>
    <p:cSldViewPr>
      <p:cViewPr>
        <p:scale>
          <a:sx n="59" d="100"/>
          <a:sy n="59" d="100"/>
        </p:scale>
        <p:origin x="-1680" y="-3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Arial" charset="0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48C59-E8FC-455E-9E73-B051A73EE237}" type="datetimeFigureOut">
              <a:rPr lang="ru-RU"/>
              <a:pPr>
                <a:defRPr/>
              </a:pPr>
              <a:t>19.02.2021</a:t>
            </a:fld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BC420D-6636-43F7-8014-3F90FAF794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C4495-C709-4708-B336-F80357ADDF85}" type="datetimeFigureOut">
              <a:rPr lang="ru-RU"/>
              <a:pPr>
                <a:defRPr/>
              </a:pPr>
              <a:t>19.02.2021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DDD988-5220-4E3C-B401-6F85B49BE8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Arial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F8275-595A-4324-B1CC-2C5F72BB401B}" type="datetimeFigureOut">
              <a:rPr lang="ru-RU"/>
              <a:pPr>
                <a:defRPr/>
              </a:pPr>
              <a:t>19.02.2021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1D766-E2AD-4280-8F04-C14A960BB5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3AEDF-5B1D-4B2B-AC69-7CFFD59629CB}" type="datetimeFigureOut">
              <a:rPr lang="ru-RU"/>
              <a:pPr>
                <a:defRPr/>
              </a:pPr>
              <a:t>19.02.2021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6C1B4-9D60-45F6-AD3B-E9AC958C5B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Arial" charset="0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3D284-B6D8-42BF-82D0-904C0DE72D53}" type="datetimeFigureOut">
              <a:rPr lang="ru-RU"/>
              <a:pPr>
                <a:defRPr/>
              </a:pPr>
              <a:t>19.02.2021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CC5EEE-D82B-47DF-B823-66C2D285FC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3267C-F9B2-432C-9CF9-52879E226F6D}" type="datetimeFigureOut">
              <a:rPr lang="ru-RU"/>
              <a:pPr>
                <a:defRPr/>
              </a:pPr>
              <a:t>19.02.2021</a:t>
            </a:fld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E9D16-A2D4-4D2F-9E07-D97D4EA2FB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B7D28-3AFA-43DB-8A70-9CCDB63F0DFA}" type="datetimeFigureOut">
              <a:rPr lang="ru-RU"/>
              <a:pPr>
                <a:defRPr/>
              </a:pPr>
              <a:t>19.02.2021</a:t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DECC2-6595-4430-BBFB-71720A04AB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Arial" charset="0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04DB6-68C9-4666-B2F9-5CCE8D82E7E3}" type="datetimeFigureOut">
              <a:rPr lang="ru-RU"/>
              <a:pPr>
                <a:defRPr/>
              </a:pPr>
              <a:t>19.02.2021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F2CCA-3300-47A7-ADE1-BF4BBE3478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8EB07-76DB-4966-ADE3-EFB99FDBC8B1}" type="datetimeFigureOut">
              <a:rPr lang="ru-RU"/>
              <a:pPr>
                <a:defRPr/>
              </a:pPr>
              <a:t>19.02.2021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9CA02-12F4-409B-8995-9CEAF65EEF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90E87-050E-40EE-ABD0-D2F52ACF84B3}" type="datetimeFigureOut">
              <a:rPr lang="ru-RU"/>
              <a:pPr>
                <a:defRPr/>
              </a:pPr>
              <a:t>19.02.2021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8D5D4-C643-4E1D-BDFE-28D18A67F0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8705A-FE42-4CF3-B181-1DEE1B0367AC}" type="datetimeFigureOut">
              <a:rPr lang="ru-RU"/>
              <a:pPr>
                <a:defRPr/>
              </a:pPr>
              <a:t>19.02.2021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11D13-9C2C-4D62-8B55-EFD3024026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Arial" charset="0"/>
            </a:endParaRPr>
          </a:p>
        </p:txBody>
      </p:sp>
      <p:sp>
        <p:nvSpPr>
          <p:cNvPr id="2053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fld id="{248CD5B3-3A3A-4B74-B31A-A2CC2445FF0E}" type="datetimeFigureOut">
              <a:rPr lang="ru-RU"/>
              <a:pPr>
                <a:defRPr/>
              </a:pPr>
              <a:t>19.02.2021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fld id="{1206D755-7796-489E-A41F-99A0C8B3DC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Arial" charset="0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49" r:id="rId4"/>
    <p:sldLayoutId id="2147483755" r:id="rId5"/>
    <p:sldLayoutId id="2147483750" r:id="rId6"/>
    <p:sldLayoutId id="2147483756" r:id="rId7"/>
    <p:sldLayoutId id="2147483757" r:id="rId8"/>
    <p:sldLayoutId id="2147483758" r:id="rId9"/>
    <p:sldLayoutId id="2147483751" r:id="rId10"/>
    <p:sldLayoutId id="21474837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H:\rossiya_gimn_rossii_so_slovami_(NaitiMP3.ru).mp3" TargetMode="Externa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3"/>
          <p:cNvSpPr>
            <a:spLocks noGrp="1"/>
          </p:cNvSpPr>
          <p:nvPr>
            <p:ph type="ctrTitle"/>
          </p:nvPr>
        </p:nvSpPr>
        <p:spPr>
          <a:xfrm>
            <a:off x="1428750" y="428605"/>
            <a:ext cx="7029450" cy="200026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CC3300"/>
                </a:solidFill>
                <a:latin typeface="+mn-lt"/>
              </a:rPr>
              <a:t>Мой  край - Крым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072188" y="3500438"/>
            <a:ext cx="2786062" cy="2928937"/>
          </a:xfrm>
        </p:spPr>
        <p:txBody>
          <a:bodyPr/>
          <a:lstStyle/>
          <a:p>
            <a:pPr eaLnBrk="1" hangingPunct="1"/>
            <a:r>
              <a:rPr lang="ru-RU" i="1" dirty="0" smtClean="0">
                <a:solidFill>
                  <a:srgbClr val="9933FF"/>
                </a:solidFill>
                <a:cs typeface="Miriam Fixed" pitchFamily="49" charset="-79"/>
              </a:rPr>
              <a:t>Подготовила воспитатель :</a:t>
            </a:r>
            <a:r>
              <a:rPr lang="ru-RU" i="1" dirty="0" err="1" smtClean="0">
                <a:solidFill>
                  <a:srgbClr val="9933FF"/>
                </a:solidFill>
                <a:cs typeface="Miriam Fixed" pitchFamily="49" charset="-79"/>
              </a:rPr>
              <a:t>Анарбаева</a:t>
            </a:r>
            <a:r>
              <a:rPr lang="ru-RU" i="1" dirty="0" smtClean="0">
                <a:solidFill>
                  <a:srgbClr val="9933FF"/>
                </a:solidFill>
                <a:cs typeface="Miriam Fixed" pitchFamily="49" charset="-79"/>
              </a:rPr>
              <a:t> Э.С.</a:t>
            </a:r>
          </a:p>
        </p:txBody>
      </p:sp>
      <p:sp>
        <p:nvSpPr>
          <p:cNvPr id="11268" name="AutoShape 7" descr="Картинки по запросу &quot;картинки Крым&quot;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269" name="AutoShape 9" descr="Картинки по запросу &quot;картинки Крым&quot;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7" name="Picture 3" descr="C:\Users\ПК\Desktop\28149_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1143000"/>
            <a:ext cx="5286375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 Развивать нравственно-патриотическое воспитание у детей 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младшего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дошкольного возраста.</a:t>
            </a:r>
          </a:p>
          <a:p>
            <a:pPr>
              <a:buNone/>
            </a:pPr>
            <a:r>
              <a:rPr lang="ru-RU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формировать представление детей о диких животных, птицах, характерных для нашей местности. Расширять и активизировать словарный запас детей на основе обобщения представлений о 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родном крае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Развивать интерес окружающему миру в процессе игровой деятельности. Воспитывать любовь к 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родному краю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бережному отношению к природе.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Прививать любовь к родному краю, к родной земле; воспитывать уважение к историческим памятникам.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1143000" y="274638"/>
            <a:ext cx="75438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CC3300"/>
                </a:solidFill>
              </a:rPr>
              <a:t>Мой  край - Крым</a:t>
            </a:r>
            <a:endParaRPr lang="ru-RU" dirty="0" smtClean="0">
              <a:solidFill>
                <a:srgbClr val="CC3300"/>
              </a:solidFill>
            </a:endParaRPr>
          </a:p>
        </p:txBody>
      </p:sp>
      <p:sp>
        <p:nvSpPr>
          <p:cNvPr id="3075" name="Объект 2"/>
          <p:cNvSpPr>
            <a:spLocks noGrp="1"/>
          </p:cNvSpPr>
          <p:nvPr>
            <p:ph idx="1"/>
          </p:nvPr>
        </p:nvSpPr>
        <p:spPr>
          <a:xfrm>
            <a:off x="1357313" y="1600200"/>
            <a:ext cx="7329487" cy="4829175"/>
          </a:xfrm>
        </p:spPr>
        <p:txBody>
          <a:bodyPr>
            <a:normAutofit fontScale="85000"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>
                <a:solidFill>
                  <a:srgbClr val="D60093"/>
                </a:solidFill>
              </a:rPr>
              <a:t>  </a:t>
            </a:r>
            <a:r>
              <a:rPr lang="ru-RU" sz="2800" b="1" i="1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Россия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очень богатая, большая и очень разная: на севере очень холодно и всё покрыто снегом, на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юге-жарко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и солнечно, где-то идёт много дождей, а в другом месте - сухо. Есть могучие высокие горы, широкие реки, огромные поля, прекрасные сады, красивые равнины, леса. Каждый уголок по-своему уникален и интересен. Есть большие города, маленькие посёлки, уютные деревни и прекрасные столицы. Нам нравится каждый уголок, любимый город, улица, место, где мы с вами живём.</a:t>
            </a: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 Одно из самых красивых мест на юге России- это </a:t>
            </a:r>
            <a:r>
              <a:rPr lang="ru-RU" sz="2800" b="1" i="1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Крымский полуостров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. Это наша Родина-край, в котором мы родились, живём, ходим в школу.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Символы России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Герб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4000504"/>
            <a:ext cx="2048308" cy="242889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357554" y="3429000"/>
            <a:ext cx="2786082" cy="5715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57554" y="3929066"/>
            <a:ext cx="2786082" cy="64294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357554" y="4572008"/>
            <a:ext cx="2786082" cy="64294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Гимн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16" y="4357694"/>
            <a:ext cx="1714512" cy="200026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71472" y="1500174"/>
            <a:ext cx="77153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Официальная символика государства существует в триединстве: герб, флаг и гимн. Утвердилось это в 19 веке и было закреплено специальными законами</a:t>
            </a:r>
            <a:r>
              <a:rPr lang="ru-RU" sz="2800" dirty="0" smtClean="0">
                <a:solidFill>
                  <a:srgbClr val="0070C0"/>
                </a:solidFill>
              </a:rPr>
              <a:t>.                          Флаг </a:t>
            </a:r>
          </a:p>
          <a:p>
            <a:r>
              <a:rPr lang="ru-RU" sz="2800" dirty="0" smtClean="0">
                <a:solidFill>
                  <a:srgbClr val="0070C0"/>
                </a:solidFill>
              </a:rPr>
              <a:t>     Герб</a:t>
            </a:r>
          </a:p>
          <a:p>
            <a:r>
              <a:rPr lang="ru-RU" sz="2800" dirty="0" smtClean="0">
                <a:solidFill>
                  <a:srgbClr val="0070C0"/>
                </a:solidFill>
              </a:rPr>
              <a:t>                                                                                Гимн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82879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Мой край-КРЫМ</a:t>
            </a:r>
            <a:r>
              <a:rPr lang="ru-RU" sz="1400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По очертаниям он напоминает летящую птицу. Ещё его называют «Зелёный остров»          </a:t>
            </a:r>
            <a:br>
              <a:rPr lang="ru-RU" sz="1800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                                      </a:t>
            </a:r>
            <a:r>
              <a:rPr lang="ru-RU" sz="1800" b="1" i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Прекрасный </a:t>
            </a:r>
            <a:r>
              <a:rPr lang="ru-RU" sz="1800" b="1" i="1" dirty="0" err="1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остров,Чудесный</a:t>
            </a:r>
            <a:r>
              <a:rPr lang="ru-RU" sz="1800" b="1" i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 Крым.</a:t>
            </a:r>
            <a:br>
              <a:rPr lang="ru-RU" sz="1800" b="1" i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Он с легкокрылой стремительной чайкой,</a:t>
            </a:r>
            <a:br>
              <a:rPr lang="ru-RU" sz="1800" b="1" i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Летящей над пенной волною, сравним.</a:t>
            </a:r>
            <a:endParaRPr lang="ru-RU" sz="1800" dirty="0"/>
          </a:p>
        </p:txBody>
      </p:sp>
      <p:pic>
        <p:nvPicPr>
          <p:cNvPr id="4" name="Picture 3" descr="C:\Users\ПК\Desktop\8054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2571743"/>
            <a:ext cx="7715303" cy="3857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429683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CC3300"/>
                </a:solidFill>
              </a:rPr>
              <a:t> Государственная символика Крыма</a:t>
            </a:r>
            <a:endParaRPr lang="ru-RU" dirty="0" smtClean="0">
              <a:solidFill>
                <a:srgbClr val="CC3300"/>
              </a:solidFill>
            </a:endParaRPr>
          </a:p>
        </p:txBody>
      </p:sp>
      <p:sp>
        <p:nvSpPr>
          <p:cNvPr id="3075" name="Объект 2"/>
          <p:cNvSpPr>
            <a:spLocks noGrp="1"/>
          </p:cNvSpPr>
          <p:nvPr>
            <p:ph idx="1"/>
          </p:nvPr>
        </p:nvSpPr>
        <p:spPr>
          <a:xfrm>
            <a:off x="285750" y="3714750"/>
            <a:ext cx="8401050" cy="2411413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ru-RU" sz="2800" dirty="0" smtClean="0"/>
          </a:p>
          <a:p>
            <a:pPr eaLnBrk="1" hangingPunct="1">
              <a:buFont typeface="Wingdings 2" pitchFamily="18" charset="2"/>
              <a:buNone/>
            </a:pPr>
            <a:r>
              <a:rPr lang="ru-RU" sz="1900" dirty="0" smtClean="0">
                <a:solidFill>
                  <a:schemeClr val="tx1"/>
                </a:solidFill>
              </a:rPr>
              <a:t>         Государственный флаг Республики Крым представляет собой полотнище, состоящее из трёх горизонтально расположенных полос, представляющих традиционные славянские цвета: верхней — синего цвета, составляющей 1/6 ширины флага; средней — белого цвета, составляющей 2/3 ширины флага; нижней — красного цвета, составляющей 1/6 ширины флага</a:t>
            </a:r>
            <a:r>
              <a:rPr lang="ru-RU" sz="1900" dirty="0" smtClean="0"/>
              <a:t>.</a:t>
            </a:r>
          </a:p>
        </p:txBody>
      </p:sp>
      <p:pic>
        <p:nvPicPr>
          <p:cNvPr id="13316" name="Picture 5" descr="Флаг Крым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13" y="1714500"/>
            <a:ext cx="3762375" cy="18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CC3300"/>
                </a:solidFill>
              </a:rPr>
              <a:t>Государственная символика Крыма</a:t>
            </a:r>
            <a:endParaRPr lang="ru-RU" dirty="0">
              <a:solidFill>
                <a:srgbClr val="CC3300"/>
              </a:solidFill>
            </a:endParaRPr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>
          <a:xfrm>
            <a:off x="304800" y="1571625"/>
            <a:ext cx="8686800" cy="4508500"/>
          </a:xfrm>
        </p:spPr>
        <p:txBody>
          <a:bodyPr/>
          <a:lstStyle/>
          <a:p>
            <a:pPr eaLnBrk="1" hangingPunct="1"/>
            <a:r>
              <a:rPr lang="ru-RU" sz="1800" dirty="0" smtClean="0">
                <a:solidFill>
                  <a:schemeClr val="tx1"/>
                </a:solidFill>
              </a:rPr>
              <a:t>Герб представляет собой в червлёном варяжском щите обращённого влево серебряного грифона, держащего в правой лапе раскрытую серебряную раковину с </a:t>
            </a:r>
            <a:r>
              <a:rPr lang="ru-RU" sz="1800" dirty="0" err="1" smtClean="0">
                <a:solidFill>
                  <a:schemeClr val="tx1"/>
                </a:solidFill>
              </a:rPr>
              <a:t>голубой</a:t>
            </a:r>
            <a:r>
              <a:rPr lang="ru-RU" sz="1800" dirty="0" smtClean="0">
                <a:solidFill>
                  <a:schemeClr val="tx1"/>
                </a:solidFill>
              </a:rPr>
              <a:t> жемчужиной. </a:t>
            </a:r>
          </a:p>
          <a:p>
            <a:pPr eaLnBrk="1" hangingPunct="1"/>
            <a:r>
              <a:rPr lang="ru-RU" sz="1800" dirty="0" smtClean="0">
                <a:solidFill>
                  <a:schemeClr val="tx1"/>
                </a:solidFill>
              </a:rPr>
              <a:t>Щит увенчан восходящим солнцем и окружён двумя белыми колоннами, соединёнными сине-бело-красной лентой с девизом: «Процветание в единстве»</a:t>
            </a:r>
          </a:p>
          <a:p>
            <a:pPr eaLnBrk="1" hangingPunct="1"/>
            <a:endParaRPr lang="ru-RU" dirty="0" smtClean="0"/>
          </a:p>
        </p:txBody>
      </p:sp>
      <p:pic>
        <p:nvPicPr>
          <p:cNvPr id="14340" name="Picture 2" descr="https://rk.gov.ru/uploads/main/attachments/d4/1d/8c/d98f00b204e9800998ecf8427e/phpRdyAop_gerb-r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38" y="3429000"/>
            <a:ext cx="3070225" cy="307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CC3300"/>
                </a:solidFill>
              </a:rPr>
              <a:t>Государственная символика Крыма</a:t>
            </a:r>
            <a:endParaRPr lang="ru-RU" dirty="0">
              <a:solidFill>
                <a:srgbClr val="CC33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571625"/>
            <a:ext cx="4767262" cy="4525963"/>
          </a:xfrm>
        </p:spPr>
        <p:txBody>
          <a:bodyPr>
            <a:normAutofit fontScale="325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sz="5500" b="1" dirty="0" smtClean="0"/>
              <a:t>Государственный гимн Республики Крым</a:t>
            </a:r>
            <a:endParaRPr lang="ru-RU" sz="55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sz="5500" dirty="0" smtClean="0">
                <a:solidFill>
                  <a:schemeClr val="tx1"/>
                </a:solidFill>
              </a:rPr>
              <a:t>Нивы и горы твои волшебны, Родина,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sz="5500" dirty="0" smtClean="0">
                <a:solidFill>
                  <a:schemeClr val="tx1"/>
                </a:solidFill>
              </a:rPr>
              <a:t>Солнце и море твои целебны, Родина.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sz="5500" dirty="0" smtClean="0">
                <a:solidFill>
                  <a:schemeClr val="tx1"/>
                </a:solidFill>
              </a:rPr>
              <a:t>Эту землю мы сохраним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sz="5500" dirty="0" smtClean="0">
                <a:solidFill>
                  <a:schemeClr val="tx1"/>
                </a:solidFill>
              </a:rPr>
              <a:t>И внукам оставим цветущий, как сад, Крым,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sz="5500" dirty="0" smtClean="0">
                <a:solidFill>
                  <a:schemeClr val="tx1"/>
                </a:solidFill>
              </a:rPr>
              <a:t>Цветущий, как сад, Крым!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sz="5500" dirty="0" smtClean="0">
                <a:solidFill>
                  <a:schemeClr val="tx1"/>
                </a:solidFill>
              </a:rPr>
              <a:t>Зори свободы тебя согрели, Родина,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sz="5500" dirty="0" smtClean="0">
                <a:solidFill>
                  <a:schemeClr val="tx1"/>
                </a:solidFill>
              </a:rPr>
              <a:t>Братья-народы тебя воспели, Родина.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sz="5500" dirty="0" smtClean="0">
                <a:solidFill>
                  <a:schemeClr val="tx1"/>
                </a:solidFill>
              </a:rPr>
              <a:t>Эту землю мы сохраним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sz="5500" dirty="0" smtClean="0">
                <a:solidFill>
                  <a:schemeClr val="tx1"/>
                </a:solidFill>
              </a:rPr>
              <a:t>И вместе, </a:t>
            </a:r>
            <a:r>
              <a:rPr lang="ru-RU" sz="5500" dirty="0" err="1" smtClean="0">
                <a:solidFill>
                  <a:schemeClr val="tx1"/>
                </a:solidFill>
              </a:rPr>
              <a:t>крымчане</a:t>
            </a:r>
            <a:r>
              <a:rPr lang="ru-RU" sz="5500" dirty="0" smtClean="0">
                <a:solidFill>
                  <a:schemeClr val="tx1"/>
                </a:solidFill>
              </a:rPr>
              <a:t>, прославим в веках Крым,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sz="5500" dirty="0" smtClean="0">
                <a:solidFill>
                  <a:schemeClr val="tx1"/>
                </a:solidFill>
              </a:rPr>
              <a:t>Прославим в веках Крым!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sz="5500" dirty="0" smtClean="0">
                <a:solidFill>
                  <a:schemeClr val="tx1"/>
                </a:solidFill>
              </a:rPr>
              <a:t>Славься, Крым!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rossiya_gimn_rossii_so_slovami_(NaitiMP3.ru)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214813" y="5072063"/>
            <a:ext cx="1785937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Рисунок 4" descr="Гимн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65800" y="1928813"/>
            <a:ext cx="2449513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6"/>
          <p:cNvGraphicFramePr>
            <a:graphicFrameLocks noChangeAspect="1"/>
          </p:cNvGraphicFramePr>
          <p:nvPr/>
        </p:nvGraphicFramePr>
        <p:xfrm>
          <a:off x="4000500" y="5072063"/>
          <a:ext cx="4470400" cy="1500187"/>
        </p:xfrm>
        <a:graphic>
          <a:graphicData uri="http://schemas.openxmlformats.org/presentationml/2006/ole">
            <p:oleObj spid="_x0000_s1026" name="Объект упаковщика для оболочки" showAsIcon="1" r:id="rId6" imgW="5970240" imgH="685800" progId="Package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5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1500188" y="274638"/>
            <a:ext cx="7186612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CC3300"/>
                </a:solidFill>
              </a:rPr>
              <a:t>Мой родной край - Крым</a:t>
            </a:r>
            <a:endParaRPr lang="ru-RU" dirty="0" smtClean="0">
              <a:solidFill>
                <a:srgbClr val="CC33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43063" y="1600200"/>
            <a:ext cx="7043737" cy="1185863"/>
          </a:xfrm>
        </p:spPr>
        <p:txBody>
          <a:bodyPr/>
          <a:lstStyle/>
          <a:p>
            <a:pPr algn="ctr" eaLnBrk="1" hangingPunct="1">
              <a:buFont typeface="Arial" pitchFamily="34" charset="0"/>
              <a:buNone/>
            </a:pPr>
            <a:r>
              <a:rPr lang="ru-RU" smtClean="0"/>
              <a:t> </a:t>
            </a:r>
            <a:r>
              <a:rPr lang="ru-RU" smtClean="0">
                <a:solidFill>
                  <a:srgbClr val="FF33CC"/>
                </a:solidFill>
              </a:rPr>
              <a:t>Крым омывается водами Черного и Азовского морей.</a:t>
            </a:r>
          </a:p>
        </p:txBody>
      </p:sp>
      <p:pic>
        <p:nvPicPr>
          <p:cNvPr id="5" name="Picture 2" descr="C:\Users\ПК\Desktop\65d2fc8de719d67af3aad1844774da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2714620"/>
            <a:ext cx="3714776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9" name="Picture 3" descr="C:\Users\ПК\Desktop\28149_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01500" y="-6143625"/>
            <a:ext cx="6719888" cy="1905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ПК\Desktop\28149_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63" y="2857500"/>
            <a:ext cx="3786187" cy="364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                  Симферополь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19458" name="Picture 2" descr="Картинки по запросу &quot;картинка Симферополь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428736"/>
            <a:ext cx="8429684" cy="52759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</a:t>
            </a:r>
            <a:r>
              <a:rPr lang="ru-RU" dirty="0" smtClean="0">
                <a:solidFill>
                  <a:srgbClr val="C00000"/>
                </a:solidFill>
              </a:rPr>
              <a:t>Река </a:t>
            </a:r>
            <a:r>
              <a:rPr lang="ru-RU" dirty="0" err="1" smtClean="0">
                <a:solidFill>
                  <a:srgbClr val="C00000"/>
                </a:solidFill>
              </a:rPr>
              <a:t>Салгир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18434" name="Picture 2" descr="Картинки по запросу &quot;река салгир в Симферополе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232281"/>
            <a:ext cx="8358246" cy="52685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           Национальности в Крыму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2052622" cy="18033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8918" name="AutoShape 6" descr="Картинки по запросу &quot;картинки татары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20" name="AutoShape 8" descr="Картинки по запросу &quot;картинки татары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22" name="AutoShape 10" descr="Картинки по запросу &quot;Крымские татары картинк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24" name="AutoShape 12" descr="Картинки по запросу &quot;Крымские татары картинк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26" name="AutoShape 14" descr="Картинки по запросу &quot;Крымские татары картинк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28" name="AutoShape 16" descr="Картинки по запросу &quot;Крымские татары картинк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30" name="AutoShape 18" descr="Картинки по запросу &quot;Крымские татары картинк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8932" name="Picture 20" descr="Картинки по запросу &quot;Крымские татары картинки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357298"/>
            <a:ext cx="3405193" cy="2266002"/>
          </a:xfrm>
          <a:prstGeom prst="rect">
            <a:avLst/>
          </a:prstGeom>
          <a:noFill/>
        </p:spPr>
      </p:pic>
      <p:sp>
        <p:nvSpPr>
          <p:cNvPr id="38934" name="AutoShape 22" descr="Картинки по запросу &quot;украинцы в национальной одежде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36" name="AutoShape 24" descr="Картинки по запросу &quot;украинцы в национальной одежде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38" name="AutoShape 26" descr="Картинки по запросу &quot;украинцы в национальной одежде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40" name="AutoShape 28" descr="Картинки по запросу &quot;украинцы в национальной одежде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42" name="AutoShape 30" descr="Картинки по запросу &quot;украинцы в национальной одежде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8944" name="Picture 32" descr="Картинки по запросу &quot;украинцы в национальной одежде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3714752"/>
            <a:ext cx="2143140" cy="2909341"/>
          </a:xfrm>
          <a:prstGeom prst="rect">
            <a:avLst/>
          </a:prstGeom>
          <a:noFill/>
        </p:spPr>
      </p:pic>
      <p:sp>
        <p:nvSpPr>
          <p:cNvPr id="38946" name="AutoShape 34" descr="Картинки по запросу &quot;русские национальные одежды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48" name="AutoShape 36" descr="Картинки по запросу &quot;русские национальные одежды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8950" name="Picture 38" descr="Картинки по запросу &quot;русские национальные одежды&quot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1500174"/>
            <a:ext cx="3643338" cy="5173097"/>
          </a:xfrm>
          <a:prstGeom prst="rect">
            <a:avLst/>
          </a:prstGeom>
          <a:noFill/>
        </p:spPr>
      </p:pic>
      <p:sp>
        <p:nvSpPr>
          <p:cNvPr id="38952" name="AutoShape 40" descr="Картинки по запросу &quot;татары в национальной одежде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54" name="AutoShape 42" descr="Картинки по запросу &quot;татары в национальной одежде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56" name="AutoShape 44" descr="Картинки по запросу &quot;татары в национальной одежде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958" name="AutoShape 46" descr="Картинки по запросу &quot;татары в национальной одежде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24918" cy="1071546"/>
          </a:xfrm>
        </p:spPr>
        <p:txBody>
          <a:bodyPr>
            <a:noAutofit/>
          </a:bodyPr>
          <a:lstStyle/>
          <a:p>
            <a:pPr algn="ctr"/>
            <a:r>
              <a:rPr lang="ru-RU" sz="28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Аю-даг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гора кошка, Ай </a:t>
            </a:r>
            <a:r>
              <a:rPr lang="ru-RU" sz="28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петри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Ласточкино гнездо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2481250" cy="158908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9938" name="Picture 2" descr="Картинки по запросу &quot;медведь-гора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71612"/>
            <a:ext cx="3767834" cy="2438392"/>
          </a:xfrm>
          <a:prstGeom prst="rect">
            <a:avLst/>
          </a:prstGeom>
          <a:noFill/>
        </p:spPr>
      </p:pic>
      <p:pic>
        <p:nvPicPr>
          <p:cNvPr id="39940" name="Picture 4" descr="Картинки по запросу &quot;Ласточкино гнездо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4143380"/>
            <a:ext cx="4255504" cy="2478644"/>
          </a:xfrm>
          <a:prstGeom prst="rect">
            <a:avLst/>
          </a:prstGeom>
          <a:noFill/>
        </p:spPr>
      </p:pic>
      <p:pic>
        <p:nvPicPr>
          <p:cNvPr id="39942" name="Picture 6" descr="Картинки по запросу &quot;гора Кошка&quot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428736"/>
            <a:ext cx="3980811" cy="2449396"/>
          </a:xfrm>
          <a:prstGeom prst="rect">
            <a:avLst/>
          </a:prstGeom>
          <a:noFill/>
        </p:spPr>
      </p:pic>
      <p:pic>
        <p:nvPicPr>
          <p:cNvPr id="39944" name="Picture 8" descr="Картинки по запросу &quot;гора ай-петри&quot;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4500570"/>
            <a:ext cx="3286116" cy="19893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1500188" y="214313"/>
            <a:ext cx="7329487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CC3300"/>
                </a:solidFill>
              </a:rPr>
              <a:t>           Природа  края</a:t>
            </a:r>
            <a:endParaRPr lang="ru-RU" dirty="0" smtClean="0">
              <a:solidFill>
                <a:srgbClr val="CC3300"/>
              </a:solidFill>
            </a:endParaRP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1643063" y="1600200"/>
            <a:ext cx="7043737" cy="4614863"/>
          </a:xfrm>
        </p:spPr>
        <p:txBody>
          <a:bodyPr/>
          <a:lstStyle/>
          <a:p>
            <a:pPr eaLnBrk="1" hangingPunct="1">
              <a:buFont typeface="Arial" pitchFamily="34" charset="0"/>
              <a:buNone/>
            </a:pPr>
            <a:r>
              <a:rPr lang="ru-RU" smtClean="0">
                <a:solidFill>
                  <a:srgbClr val="FF0000"/>
                </a:solidFill>
              </a:rPr>
              <a:t>   Природа Крымского полуострова очень необычна и своеобразна. Поражает ее многообразие. Так, на полуострове насчитывается свыше 2500 видов растений. В Крыму 106 эндемичных видов растений, которые свойственны исключительно Крыму и нигде больше не встречаются.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1285875" y="274638"/>
            <a:ext cx="7400925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i="1" dirty="0" smtClean="0">
                <a:solidFill>
                  <a:srgbClr val="CC3300"/>
                </a:solidFill>
              </a:rPr>
              <a:t>Растительность</a:t>
            </a:r>
            <a:endParaRPr lang="ru-RU" dirty="0" smtClean="0">
              <a:solidFill>
                <a:srgbClr val="CC3300"/>
              </a:solidFill>
            </a:endParaRPr>
          </a:p>
        </p:txBody>
      </p:sp>
      <p:pic>
        <p:nvPicPr>
          <p:cNvPr id="9220" name="Picture 4" descr="C:\Users\ПК\Desktop\img4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14480" y="1214422"/>
            <a:ext cx="2500331" cy="1928826"/>
          </a:xfrm>
          <a:effectLst>
            <a:softEdge rad="112500"/>
          </a:effectLst>
        </p:spPr>
      </p:pic>
      <p:pic>
        <p:nvPicPr>
          <p:cNvPr id="9221" name="Picture 5" descr="C:\Users\ПК\Desktop\img4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1285860"/>
            <a:ext cx="2428892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2" name="Picture 6" descr="C:\Users\ПК\Desktop\img13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4714884"/>
            <a:ext cx="2428892" cy="1785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3" name="Picture 7" descr="C:\Users\ПК\Desktop\img_phptmQoXe_GOLOSEMENNYE_0_5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6" y="3143248"/>
            <a:ext cx="2428892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4" name="Picture 8" descr="C:\Users\ПК\Desktop\02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71670" y="4786322"/>
            <a:ext cx="2286016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40" name="Picture 9" descr="C:\Users\ПК\Desktop\img3 (2)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43563" y="3214688"/>
            <a:ext cx="2357437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2"/>
          <p:cNvSpPr>
            <a:spLocks noChangeArrowheads="1"/>
          </p:cNvSpPr>
          <p:nvPr/>
        </p:nvSpPr>
        <p:spPr bwMode="auto">
          <a:xfrm>
            <a:off x="1857375" y="714375"/>
            <a:ext cx="62150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i="1">
                <a:solidFill>
                  <a:srgbClr val="CC3300"/>
                </a:solidFill>
              </a:rPr>
              <a:t>Мой родной край - Крым</a:t>
            </a:r>
            <a:endParaRPr lang="ru-RU" sz="3600">
              <a:solidFill>
                <a:srgbClr val="CC3300"/>
              </a:solidFill>
            </a:endParaRPr>
          </a:p>
        </p:txBody>
      </p:sp>
      <p:sp>
        <p:nvSpPr>
          <p:cNvPr id="19459" name="Прямоугольник 3"/>
          <p:cNvSpPr>
            <a:spLocks noChangeArrowheads="1"/>
          </p:cNvSpPr>
          <p:nvPr/>
        </p:nvSpPr>
        <p:spPr bwMode="auto">
          <a:xfrm>
            <a:off x="2286000" y="1357313"/>
            <a:ext cx="62150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660033"/>
                </a:solidFill>
              </a:rPr>
              <a:t>Реликтовые растения (животные) </a:t>
            </a:r>
            <a:r>
              <a:rPr lang="ru-RU"/>
              <a:t>- это растения (животные), дожившие с древних времен до наших дней практически без изменений.</a:t>
            </a:r>
          </a:p>
        </p:txBody>
      </p:sp>
      <p:pic>
        <p:nvPicPr>
          <p:cNvPr id="21507" name="Picture 3" descr="C:\Users\ПК\Desktop\slide_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2285992"/>
            <a:ext cx="2643207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8" name="Picture 4" descr="C:\Users\ПК\Desktop\img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4286256"/>
            <a:ext cx="2714644" cy="21589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09" name="Picture 5" descr="C:\Users\ПК\Desktop\img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2214554"/>
            <a:ext cx="2857519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0" name="Picture 6" descr="C:\Users\ПК\Desktop\img_phpE7JVqy_prilozhenie_2_1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0694" y="4357694"/>
            <a:ext cx="2571768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2"/>
          <p:cNvSpPr>
            <a:spLocks noChangeArrowheads="1"/>
          </p:cNvSpPr>
          <p:nvPr/>
        </p:nvSpPr>
        <p:spPr bwMode="auto">
          <a:xfrm>
            <a:off x="1857375" y="714375"/>
            <a:ext cx="62150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i="1">
                <a:solidFill>
                  <a:srgbClr val="CC3300"/>
                </a:solidFill>
              </a:rPr>
              <a:t>Мой родной край - Крым</a:t>
            </a:r>
            <a:endParaRPr lang="ru-RU" sz="3600">
              <a:solidFill>
                <a:srgbClr val="CC3300"/>
              </a:solidFill>
            </a:endParaRPr>
          </a:p>
        </p:txBody>
      </p:sp>
      <p:pic>
        <p:nvPicPr>
          <p:cNvPr id="11267" name="Picture 3" descr="C:\Users\ПК\Desktop\img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428736"/>
            <a:ext cx="7143800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Прямоугольник 2"/>
          <p:cNvSpPr>
            <a:spLocks noChangeArrowheads="1"/>
          </p:cNvSpPr>
          <p:nvPr/>
        </p:nvSpPr>
        <p:spPr bwMode="auto">
          <a:xfrm>
            <a:off x="1857375" y="714375"/>
            <a:ext cx="62150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i="1">
                <a:solidFill>
                  <a:srgbClr val="CC3300"/>
                </a:solidFill>
              </a:rPr>
              <a:t>Мой родной край - Крым</a:t>
            </a:r>
            <a:endParaRPr lang="ru-RU" sz="3600">
              <a:solidFill>
                <a:srgbClr val="CC3300"/>
              </a:solidFill>
            </a:endParaRPr>
          </a:p>
        </p:txBody>
      </p:sp>
      <p:pic>
        <p:nvPicPr>
          <p:cNvPr id="27650" name="Picture 2" descr="C:\Users\ПК\Desktop\img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285860"/>
            <a:ext cx="7143768" cy="5286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2"/>
          <p:cNvSpPr>
            <a:spLocks noChangeArrowheads="1"/>
          </p:cNvSpPr>
          <p:nvPr/>
        </p:nvSpPr>
        <p:spPr bwMode="auto">
          <a:xfrm>
            <a:off x="1857375" y="714375"/>
            <a:ext cx="62150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i="1">
                <a:solidFill>
                  <a:srgbClr val="CC3300"/>
                </a:solidFill>
              </a:rPr>
              <a:t>Мой родной край - Крым</a:t>
            </a:r>
            <a:endParaRPr lang="ru-RU" sz="3600">
              <a:solidFill>
                <a:srgbClr val="CC3300"/>
              </a:solidFill>
            </a:endParaRPr>
          </a:p>
        </p:txBody>
      </p:sp>
      <p:pic>
        <p:nvPicPr>
          <p:cNvPr id="12291" name="Picture 3" descr="C:\Users\ПК\Desktop\img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285860"/>
            <a:ext cx="7215238" cy="5572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Прямоугольник 2"/>
          <p:cNvSpPr>
            <a:spLocks noChangeArrowheads="1"/>
          </p:cNvSpPr>
          <p:nvPr/>
        </p:nvSpPr>
        <p:spPr bwMode="auto">
          <a:xfrm>
            <a:off x="1857375" y="714375"/>
            <a:ext cx="62150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i="1">
                <a:solidFill>
                  <a:srgbClr val="CC3300"/>
                </a:solidFill>
              </a:rPr>
              <a:t>Мой родной край - Крым</a:t>
            </a:r>
            <a:endParaRPr lang="ru-RU" sz="3600">
              <a:solidFill>
                <a:srgbClr val="CC3300"/>
              </a:solidFill>
            </a:endParaRPr>
          </a:p>
        </p:txBody>
      </p:sp>
      <p:pic>
        <p:nvPicPr>
          <p:cNvPr id="13315" name="Picture 3" descr="C:\Users\ПК\Desktop\img13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500174"/>
            <a:ext cx="7286676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2"/>
          <p:cNvSpPr>
            <a:spLocks noChangeArrowheads="1"/>
          </p:cNvSpPr>
          <p:nvPr/>
        </p:nvSpPr>
        <p:spPr bwMode="auto">
          <a:xfrm>
            <a:off x="1857375" y="714375"/>
            <a:ext cx="62150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i="1">
                <a:solidFill>
                  <a:srgbClr val="CC3300"/>
                </a:solidFill>
              </a:rPr>
              <a:t>Мой родной край - Крым</a:t>
            </a:r>
            <a:endParaRPr lang="ru-RU" sz="3600">
              <a:solidFill>
                <a:srgbClr val="CC3300"/>
              </a:solidFill>
            </a:endParaRPr>
          </a:p>
        </p:txBody>
      </p:sp>
      <p:pic>
        <p:nvPicPr>
          <p:cNvPr id="25602" name="Picture 2" descr="C:\Users\ПК\Desktop\img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428736"/>
            <a:ext cx="7215238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Прямоугольник 2"/>
          <p:cNvSpPr>
            <a:spLocks noChangeArrowheads="1"/>
          </p:cNvSpPr>
          <p:nvPr/>
        </p:nvSpPr>
        <p:spPr bwMode="auto">
          <a:xfrm>
            <a:off x="1857375" y="714375"/>
            <a:ext cx="62150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i="1">
                <a:solidFill>
                  <a:srgbClr val="CC3300"/>
                </a:solidFill>
              </a:rPr>
              <a:t>Мой родной край - Крым</a:t>
            </a:r>
            <a:endParaRPr lang="ru-RU" sz="3600">
              <a:solidFill>
                <a:srgbClr val="CC3300"/>
              </a:solidFill>
            </a:endParaRPr>
          </a:p>
        </p:txBody>
      </p:sp>
      <p:pic>
        <p:nvPicPr>
          <p:cNvPr id="26626" name="Picture 2" descr="C:\Users\ПК\Desktop\slide_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428736"/>
            <a:ext cx="7239024" cy="48577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Прямоугольник 2"/>
          <p:cNvSpPr>
            <a:spLocks noChangeArrowheads="1"/>
          </p:cNvSpPr>
          <p:nvPr/>
        </p:nvSpPr>
        <p:spPr bwMode="auto">
          <a:xfrm>
            <a:off x="1071563" y="428625"/>
            <a:ext cx="700087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i="1">
                <a:solidFill>
                  <a:srgbClr val="CC3300"/>
                </a:solidFill>
              </a:rPr>
              <a:t>Разнообразие обитателей подводного мира</a:t>
            </a:r>
          </a:p>
          <a:p>
            <a:pPr algn="ctr"/>
            <a:endParaRPr lang="ru-RU" sz="3600"/>
          </a:p>
        </p:txBody>
      </p:sp>
      <p:pic>
        <p:nvPicPr>
          <p:cNvPr id="26627" name="Picture 5" descr="Картинки по запросу &quot;медузы черного моря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48438" y="1571625"/>
            <a:ext cx="2309812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AutoShape 7" descr="Картинки по запросу &quot;картина обитатели крымских морей&quot;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629" name="AutoShape 9" descr="Картинки по запросу &quot;картина обитатели крымских морей&quot;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630" name="AutoShape 11" descr="Картинки по запросу &quot;картина обитатели крымских морей&quot;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631" name="AutoShape 13" descr="Картинки по запросу &quot;картина обитатели крымских морей&quot;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632" name="AutoShape 15" descr="Картинки по запросу &quot;картина обитатели крымских морей&quot;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26633" name="Picture 17" descr="Картинки по запросу &quot;картина обитатели крымских морей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1643063"/>
            <a:ext cx="5786438" cy="493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4" name="AutoShape 19" descr="Картинки по запросу &quot;картина обитатели крымских морей&quot;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Прямоугольник 1"/>
          <p:cNvSpPr>
            <a:spLocks noChangeArrowheads="1"/>
          </p:cNvSpPr>
          <p:nvPr/>
        </p:nvSpPr>
        <p:spPr bwMode="auto">
          <a:xfrm>
            <a:off x="1714500" y="642938"/>
            <a:ext cx="7072313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6600" b="1" i="1">
                <a:solidFill>
                  <a:srgbClr val="990099"/>
                </a:solidFill>
              </a:rPr>
              <a:t> </a:t>
            </a:r>
            <a:r>
              <a:rPr lang="ru-RU" sz="6600" b="1" i="1">
                <a:solidFill>
                  <a:srgbClr val="CC3300"/>
                </a:solidFill>
              </a:rPr>
              <a:t>Крым</a:t>
            </a:r>
            <a:endParaRPr lang="ru-RU" sz="6600">
              <a:solidFill>
                <a:srgbClr val="CC3300"/>
              </a:solidFill>
            </a:endParaRPr>
          </a:p>
        </p:txBody>
      </p:sp>
      <p:pic>
        <p:nvPicPr>
          <p:cNvPr id="29699" name="Picture 2" descr="Картинки по запросу &quot;презентация мой родной край крым  в младшей группе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" y="1714500"/>
            <a:ext cx="7572375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1656</TotalTime>
  <Words>471</Words>
  <Application>Microsoft Office PowerPoint</Application>
  <PresentationFormat>Экран (4:3)</PresentationFormat>
  <Paragraphs>53</Paragraphs>
  <Slides>24</Slides>
  <Notes>0</Notes>
  <HiddenSlides>0</HiddenSlides>
  <MMClips>1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6" baseType="lpstr">
      <vt:lpstr>Трек</vt:lpstr>
      <vt:lpstr>Пакет</vt:lpstr>
      <vt:lpstr>Мой  край - Крым</vt:lpstr>
      <vt:lpstr>Цель:</vt:lpstr>
      <vt:lpstr>Мой  край - Крым</vt:lpstr>
      <vt:lpstr>Символы России</vt:lpstr>
      <vt:lpstr> Мой край-КРЫМ   По очертаниям он напоминает летящую птицу. Ещё его называют «Зелёный остров»                                                 Прекрасный остров,Чудесный Крым. Он с легкокрылой стремительной чайкой, Летящей над пенной волною, сравним.</vt:lpstr>
      <vt:lpstr> Государственная символика Крыма</vt:lpstr>
      <vt:lpstr>Государственная символика Крыма</vt:lpstr>
      <vt:lpstr>Государственная символика Крыма</vt:lpstr>
      <vt:lpstr>Мой родной край - Крым</vt:lpstr>
      <vt:lpstr>                  Симферополь</vt:lpstr>
      <vt:lpstr>                    Река Салгир</vt:lpstr>
      <vt:lpstr>           Национальности в Крыму</vt:lpstr>
      <vt:lpstr>Аю-даг, гора кошка, Ай петри,  Ласточкино гнездо</vt:lpstr>
      <vt:lpstr>           Природа  края</vt:lpstr>
      <vt:lpstr>Растительность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Катенок</dc:creator>
  <cp:keywords>енгонр</cp:keywords>
  <cp:lastModifiedBy>angel</cp:lastModifiedBy>
  <cp:revision>255</cp:revision>
  <dcterms:created xsi:type="dcterms:W3CDTF">2012-05-08T20:01:29Z</dcterms:created>
  <dcterms:modified xsi:type="dcterms:W3CDTF">2021-02-19T08:19:14Z</dcterms:modified>
</cp:coreProperties>
</file>