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1" r:id="rId2"/>
    <p:sldId id="264" r:id="rId3"/>
    <p:sldId id="265" r:id="rId4"/>
    <p:sldId id="266" r:id="rId5"/>
    <p:sldId id="267" r:id="rId6"/>
    <p:sldId id="260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8" r:id="rId16"/>
    <p:sldId id="282" r:id="rId17"/>
    <p:sldId id="277" r:id="rId18"/>
    <p:sldId id="280" r:id="rId19"/>
    <p:sldId id="283" r:id="rId20"/>
    <p:sldId id="279" r:id="rId21"/>
    <p:sldId id="281" r:id="rId22"/>
  </p:sldIdLst>
  <p:sldSz cx="9144000" cy="6858000" type="screen4x3"/>
  <p:notesSz cx="6858000" cy="9144000"/>
  <p:embeddedFontLst>
    <p:embeddedFont>
      <p:font typeface="Romana Script" panose="020B0604020202020204" charset="-5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4" d="100"/>
          <a:sy n="94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21.01.2019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539552" y="980728"/>
            <a:ext cx="5112568" cy="5161423"/>
            <a:chOff x="1105219" y="2955212"/>
            <a:chExt cx="7175874" cy="644122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8" y="2955212"/>
              <a:ext cx="7165475" cy="14979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7200" b="1" dirty="0">
                <a:ln w="19050">
                  <a:solidFill>
                    <a:prstClr val="white"/>
                  </a:solidFill>
                  <a:prstDash val="solid"/>
                </a:ln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Romana Script" pitchFamily="34" charset="-52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105219" y="8244160"/>
              <a:ext cx="7175874" cy="11522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mana Script" pitchFamily="34" charset="-52"/>
                  <a:cs typeface="Arial" charset="0"/>
                </a:rPr>
                <a:t>Автор презентации 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x-none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mana Script" pitchFamily="34" charset="-52"/>
                  <a:cs typeface="Arial" charset="0"/>
                </a:rPr>
                <a:t>Мазунина Ж.В.</a:t>
              </a:r>
              <a:endParaRPr lang="x-none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mana Script" pitchFamily="34" charset="-52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x-none" b="1" dirty="0" smtClean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mana Script" pitchFamily="34" charset="-52"/>
                  <a:cs typeface="Arial" charset="0"/>
                </a:rPr>
                <a:t>Давлетшаева Э.Ю.</a:t>
              </a:r>
              <a:endPara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mana Script" pitchFamily="34" charset="-52"/>
                <a:cs typeface="Arial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46961" y="657562"/>
            <a:ext cx="8057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ОБЩЕРАЗВИВАЮЩЕГО ВИДА №2 «ЗВЁЗДОЧКА» МУНИЦИПАЛЬНОГО ОБРАЗОВАНИЯ ГОРОДСКОЙ ОКРУГ СИМФЕРОПОЛЬ РЕСПУБЛИКИ КРЫМ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2057946"/>
            <a:ext cx="4608512" cy="2565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x-none" sz="3200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</a:t>
            </a:r>
            <a:r>
              <a:rPr lang="x-none" sz="3200" b="1" dirty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200" b="1" dirty="0" err="1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абоч</a:t>
            </a:r>
            <a:r>
              <a:rPr lang="x-none" sz="3200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ей</a:t>
            </a:r>
            <a:r>
              <a:rPr lang="ru-RU" sz="3200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программ</a:t>
            </a:r>
            <a:r>
              <a:rPr lang="x-none" sz="3200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endParaRPr lang="ru-RU" sz="1050" dirty="0">
              <a:latin typeface="Romana Script" panose="020B0604020202020204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Вторая младшая группа</a:t>
            </a:r>
            <a:endParaRPr lang="ru-RU" sz="1050" dirty="0">
              <a:latin typeface="Romana Script" panose="020B0604020202020204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– 4 </a:t>
            </a:r>
            <a:r>
              <a:rPr lang="ru-RU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года)</a:t>
            </a:r>
            <a:endParaRPr lang="ru-RU" sz="1050" dirty="0">
              <a:latin typeface="Romana Script" panose="020B0604020202020204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(срок реализации </a:t>
            </a:r>
            <a:r>
              <a:rPr lang="x-none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2018-2019</a:t>
            </a:r>
            <a:r>
              <a:rPr lang="ru-RU" b="1" dirty="0" smtClean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год) </a:t>
            </a:r>
            <a:endParaRPr lang="ru-RU" sz="1050" dirty="0">
              <a:effectLst/>
              <a:latin typeface="Romana Script" panose="020B0604020202020204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48072"/>
          </a:xfrm>
        </p:spPr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  <a:latin typeface="Romana Script" pitchFamily="34" charset="-52"/>
              </a:rPr>
              <a:t>Нормативно-</a:t>
            </a:r>
            <a:r>
              <a:rPr lang="ru-RU" sz="4800" b="1" dirty="0" err="1" smtClean="0">
                <a:solidFill>
                  <a:srgbClr val="FF0000"/>
                </a:solidFill>
                <a:latin typeface="Romana Script" pitchFamily="34" charset="-52"/>
              </a:rPr>
              <a:t>правов</a:t>
            </a:r>
            <a:r>
              <a:rPr lang="x-none" sz="4800" b="1" dirty="0" smtClean="0">
                <a:solidFill>
                  <a:srgbClr val="FF0000"/>
                </a:solidFill>
                <a:latin typeface="Romana Script" pitchFamily="34" charset="-52"/>
              </a:rPr>
              <a:t>ая</a:t>
            </a:r>
            <a:r>
              <a:rPr lang="ru-RU" sz="4800" b="1" dirty="0" smtClean="0">
                <a:solidFill>
                  <a:srgbClr val="FF0000"/>
                </a:solidFill>
                <a:latin typeface="Romana Script" pitchFamily="34" charset="-52"/>
              </a:rPr>
              <a:t> баз</a:t>
            </a:r>
            <a:r>
              <a:rPr lang="x-none" sz="4800" b="1" dirty="0" smtClean="0">
                <a:solidFill>
                  <a:srgbClr val="FF0000"/>
                </a:solidFill>
                <a:latin typeface="Romana Script" pitchFamily="34" charset="-52"/>
              </a:rPr>
              <a:t>а</a:t>
            </a:r>
            <a:r>
              <a:rPr lang="ru-RU" sz="4800" b="1" dirty="0" smtClean="0">
                <a:solidFill>
                  <a:srgbClr val="FF0000"/>
                </a:solidFill>
                <a:latin typeface="Romana Script" pitchFamily="34" charset="-52"/>
              </a:rPr>
              <a:t> </a:t>
            </a:r>
            <a:endParaRPr lang="ru-RU" sz="4800" b="1" dirty="0">
              <a:solidFill>
                <a:srgbClr val="FF0000"/>
              </a:solidFill>
              <a:latin typeface="Romana Script" pitchFamily="3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24744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29 декабря 2012 г. № 273-ФЗ «Об образовании в Российской Федерации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образования и науки Российской Федерации от 17.10.2013 № 1155 «Об утверждении федерального государственного образовательного стандарта дошкольного образования» 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Минобразования и науки РФ от 30.08. 2013 г. № 1014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образования" 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регистрационный № 96 от 25.12.2014г., утвержденный администрацией 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Симферополя.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программа дошкольного образования «От рождения до школы» под редакцией Н.Е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Вераксы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Комаровой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разработанная в соответствии с ФГОС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«КРЫМСКИЙ ВЕНОЧЕК» и методические рекомендации по межкультурному образованию  детей дошкольного возраста в Крыму,  авторы: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Мухоморина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Г.,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Араджиони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А., Горькая 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МБДОУ № 2 «Звездочка».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916832"/>
            <a:ext cx="8064896" cy="3349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x-none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беспечить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выполнение  Федерального государственного образовательного стандарта дошкольного образования Российской Федерации,  образовательной программы дошкольного образования «От рождения до школы», целевых ориентиров ООП МБДОУ № 2 «Звёздочка».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764704"/>
            <a:ext cx="8070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Цель программы </a:t>
            </a:r>
            <a:endParaRPr lang="ru-RU" sz="48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729230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/>
          <p:cNvSpPr>
            <a:spLocks noGrp="1"/>
          </p:cNvSpPr>
          <p:nvPr>
            <p:ph type="title"/>
          </p:nvPr>
        </p:nvSpPr>
        <p:spPr>
          <a:xfrm>
            <a:off x="755650" y="765175"/>
            <a:ext cx="7772400" cy="575593"/>
          </a:xfrm>
        </p:spPr>
        <p:txBody>
          <a:bodyPr/>
          <a:lstStyle/>
          <a:p>
            <a:pPr algn="ctr"/>
            <a:r>
              <a:rPr lang="ru-RU" sz="3200" cap="none" dirty="0" smtClean="0">
                <a:solidFill>
                  <a:srgbClr val="FF0000"/>
                </a:solidFill>
                <a:latin typeface="Romana Script" panose="020B0604020202020204" charset="-52"/>
              </a:rPr>
              <a:t>Реализация программы </a:t>
            </a:r>
            <a:endParaRPr lang="ru-RU" sz="3200" cap="none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3585" y="1772816"/>
            <a:ext cx="827653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x-none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беспечивается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основе   вариативных  форм, способов, методов и средств, представленных в образовательной программе «От рождения до школы», авторских и парциальных программах, методических пособиях, комплексному планированию с учетом  возрастной периодизации и географического, этнокультурного принципа Крымского региона. Образовательная деятельность организуется в  соответствии с принципами и целями Стандарта выбираемых педагогом с учетом  многообразия конкретных условий реализации Программы, возраста воспитанников, состава групп,  особенностей и интересов детей, запросов родителей (законных представителей). 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89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548681"/>
            <a:ext cx="7772400" cy="720079"/>
          </a:xfrm>
        </p:spPr>
        <p:txBody>
          <a:bodyPr/>
          <a:lstStyle/>
          <a:p>
            <a:pPr algn="ctr"/>
            <a:r>
              <a:rPr lang="x-none" sz="3600" b="1" dirty="0" smtClean="0">
                <a:solidFill>
                  <a:srgbClr val="FF0000"/>
                </a:solidFill>
                <a:latin typeface="Romana Script" panose="020B0604020202020204" charset="-52"/>
              </a:rPr>
              <a:t>Содержание</a:t>
            </a:r>
            <a:endParaRPr lang="ru-RU" sz="36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>
            <a:off x="179512" y="1124744"/>
            <a:ext cx="4104456" cy="338437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5-конечная звезда 4"/>
          <p:cNvSpPr/>
          <p:nvPr/>
        </p:nvSpPr>
        <p:spPr>
          <a:xfrm>
            <a:off x="3707904" y="908720"/>
            <a:ext cx="5436095" cy="324675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</a:p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5-конечная звезда 5"/>
          <p:cNvSpPr/>
          <p:nvPr/>
        </p:nvSpPr>
        <p:spPr>
          <a:xfrm>
            <a:off x="2051720" y="3429000"/>
            <a:ext cx="5760640" cy="302433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93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-конечная звезда 7"/>
          <p:cNvSpPr/>
          <p:nvPr/>
        </p:nvSpPr>
        <p:spPr>
          <a:xfrm>
            <a:off x="23308" y="116632"/>
            <a:ext cx="4104456" cy="475252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раздел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27764" y="476672"/>
            <a:ext cx="469270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</a:t>
            </a:r>
            <a:endParaRPr lang="x-non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x-non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озрастные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индивидуальные особенности детей младшего дошкольного возраста (3-4 года).</a:t>
            </a:r>
            <a:endParaRPr lang="x-non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как целевые ориентиры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r>
              <a:rPr lang="x-non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x-none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Базисные характеристики личности ребёнка к окончанию младшей группы</a:t>
            </a:r>
            <a:r>
              <a:rPr lang="x-none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/>
          <p:cNvSpPr/>
          <p:nvPr/>
        </p:nvSpPr>
        <p:spPr>
          <a:xfrm>
            <a:off x="0" y="260648"/>
            <a:ext cx="4067944" cy="388843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</a:t>
            </a:r>
          </a:p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4942" y="471880"/>
            <a:ext cx="4929545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образовательой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деятельности в соответствии с направлениями развития ребенка по 5 образовательным областям.</a:t>
            </a:r>
            <a:endParaRPr lang="x-none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Речевое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Художественно – эстетическое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Перспективно-тематическое планирование (посезонно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и формы взаимодействия с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родителям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игровой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Тематические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беседы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безопасности жизни 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Организованная двигательная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деятельность</a:t>
            </a:r>
            <a:r>
              <a:rPr lang="x-none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14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/>
          <p:cNvSpPr/>
          <p:nvPr/>
        </p:nvSpPr>
        <p:spPr>
          <a:xfrm>
            <a:off x="251520" y="332656"/>
            <a:ext cx="3384376" cy="453650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раздел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620688"/>
            <a:ext cx="532859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Режим дня</a:t>
            </a:r>
            <a:endParaRPr lang="x-none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образовательного года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  непосредственно организованной  образовательной деятельности детей 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Расписание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организованной образовательной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современных образовательных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недельной двигательной активности воспитанников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закаливания, комплекс оздоровительных мероприятий в младшей группе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совместной образовательной деятельности воспитателя и детей культурных практик в режимных моментах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самостоятельной деятельности детей в режимных моментах.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игровой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</a:t>
            </a:r>
            <a:r>
              <a:rPr lang="x-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предметно-пространственная среда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60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331640" y="692696"/>
            <a:ext cx="712879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работа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707904" y="1772816"/>
            <a:ext cx="2520280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852936"/>
            <a:ext cx="7488832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развитие.</a:t>
            </a:r>
            <a:endParaRPr lang="x-none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развитие.</a:t>
            </a:r>
            <a:endParaRPr lang="x-none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развитие.</a:t>
            </a:r>
            <a:endParaRPr lang="x-none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эстетическое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развитие.</a:t>
            </a:r>
            <a:endParaRPr lang="x-none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развитие.</a:t>
            </a:r>
          </a:p>
        </p:txBody>
      </p:sp>
    </p:spTree>
    <p:extLst>
      <p:ext uri="{BB962C8B-B14F-4D97-AF65-F5344CB8AC3E}">
        <p14:creationId xmlns:p14="http://schemas.microsoft.com/office/powerpoint/2010/main" val="258278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Социально-коммуникативное развитие</a:t>
            </a:r>
            <a:endParaRPr lang="ru-RU" sz="24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38337"/>
            <a:ext cx="8856984" cy="55861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цели и задачи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Социализация, развитие общения, нравственное воспитание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Усвоение норм и ценностей, принятых в обществе, воспитание моральных и нравственных качеств ребенка, формирование умения правильно оценивать свои поступки и поступки сверстников.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Развитие общения и взаимодействия ребенка с взрослыми и сверстниками, развитие социального и эмоционального интеллекта, эмоциональной отзывчивости, сопереживания, уважительного и доброжелательного отношения к окружающим.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Формирование готовности детей к совместной деятельности, развитие умения договариваться, самостоятельно разрешать конфликты со сверстниками.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8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Познавательное </a:t>
            </a:r>
            <a:r>
              <a:rPr lang="ru-RU" sz="28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развитие</a:t>
            </a:r>
            <a:endParaRPr lang="ru-RU" sz="28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-9705365"/>
            <a:ext cx="4572000" cy="30008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познавательно-исследовательской деятельности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Приобщение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социокультурным ценностям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элементарных математических представлений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Ознакомление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миром природы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24744"/>
            <a:ext cx="8352928" cy="364715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x-none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ь: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интересов детей, любознательности и познавательной мотивации; формирование познавательных действий, становление сознания; развитие воображения и творческой активности; формирование первичных представлений о себе, других людях, объектах окружающего мира, о свойствах и отношениях объектов окружающего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мира,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малой родине и Отечестве, представлений о социокультурных ценностях нашего народа, об отечественных традициях и праздниках, о планете Земля как общем доме людей, об особенностях ее природы, многообразии стран и народов  мира. 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x-none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адачи</a:t>
            </a:r>
            <a:r>
              <a:rPr lang="x-none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познавательно-исследовательской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x-none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Приобщение к социокультурным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ценностям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элементарных математических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представлений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Ознакомление с миром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природы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8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Речевое </a:t>
            </a:r>
            <a:r>
              <a:rPr lang="ru-RU" sz="28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развитие</a:t>
            </a:r>
            <a:endParaRPr lang="ru-RU" sz="28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99893"/>
            <a:ext cx="8352928" cy="429348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x-none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x-none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ечевое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включает владение речью как средством общения и культуры; обогащение активного словаря; развитие связной, грамматически правильной диалогической и монологической речи; развитие речевого творчества; развитие звуковой и интонационной культуры речи, фонематического слуха; знакомство с книжной культурой, детской литературой, понимание на слух текстов различных жанров детской литературы; формирование звуковой аналитико-синтетической активности как предпосылки обучения грамоте. </a:t>
            </a:r>
            <a:endParaRPr lang="x-none" sz="1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задачи</a:t>
            </a:r>
            <a:r>
              <a:rPr lang="x-none" sz="1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речи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Художественная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словаря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Звуковая культура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Грамматический строй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Связная речь</a:t>
            </a:r>
            <a:endParaRPr lang="x-non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9446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80648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40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Художественно-эстетическое </a:t>
            </a:r>
            <a:r>
              <a:rPr lang="ru-RU" sz="40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развитие</a:t>
            </a:r>
            <a:endParaRPr lang="ru-RU" sz="40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7208" y="1772816"/>
            <a:ext cx="8459248" cy="32162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  <a:tabLst>
                <a:tab pos="4231005" algn="l"/>
                <a:tab pos="4860925" algn="l"/>
              </a:tabLst>
            </a:pPr>
            <a:r>
              <a:rPr lang="x-none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предпосылок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ценностно-смыслового восприятия и понимания произведений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искусства. </a:t>
            </a:r>
            <a:endParaRPr lang="x-none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  <a:tabLst>
                <a:tab pos="4231005" algn="l"/>
                <a:tab pos="4860925" algn="l"/>
              </a:tabLst>
            </a:pPr>
            <a:r>
              <a:rPr lang="x-none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адачи</a:t>
            </a:r>
            <a:r>
              <a:rPr lang="x-none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spcAft>
                <a:spcPts val="0"/>
              </a:spcAft>
              <a:tabLst>
                <a:tab pos="4231005" algn="l"/>
                <a:tab pos="4860925" algn="l"/>
              </a:tabLst>
            </a:pPr>
            <a:r>
              <a:rPr lang="x-none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интереса к эстетической стороне окружающей действительности, эстетического отношения к предметам и явлениям окружающего мира, произведениям искусства; воспитание интереса к художественно-творческой деятельности. </a:t>
            </a:r>
          </a:p>
          <a:p>
            <a:pPr indent="457200" algn="just">
              <a:spcAft>
                <a:spcPts val="0"/>
              </a:spcAft>
              <a:tabLst>
                <a:tab pos="4231005" algn="l"/>
                <a:tab pos="4860925" algn="l"/>
              </a:tabLst>
            </a:pPr>
            <a:r>
              <a:rPr lang="x-none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эстетических чувств детей, художественного восприятия, образных представлений, воображения, художественно-творческих способностей.</a:t>
            </a:r>
          </a:p>
          <a:p>
            <a:pPr indent="457200" algn="just">
              <a:spcAft>
                <a:spcPts val="0"/>
              </a:spcAft>
              <a:tabLst>
                <a:tab pos="4231005" algn="l"/>
                <a:tab pos="4860925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детского художественного творчества, интереса к самостоятельной творческой деятельности (изобразительной, конструктивно-модельной, музыкальной и др.); удовлетворение потребности детей в самовыражении. </a:t>
            </a:r>
          </a:p>
          <a:p>
            <a:pPr indent="457200" algn="just">
              <a:lnSpc>
                <a:spcPct val="150000"/>
              </a:lnSpc>
              <a:spcAft>
                <a:spcPts val="0"/>
              </a:spcAft>
              <a:tabLst>
                <a:tab pos="4231005" algn="l"/>
                <a:tab pos="4860925" algn="l"/>
              </a:tabLst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957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Физическое развитие</a:t>
            </a:r>
            <a:endParaRPr lang="ru-RU" sz="2800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83868"/>
            <a:ext cx="8784976" cy="586314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x-none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x-none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ормирование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начальных представлений о здоровом образе жизни. Формирование у детей начальных представлений о здоровом образе жизни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x-none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Сохранение, укрепление и охрана здоровья детей; повышение умственной и физической работоспособности, предупреждение утомления. </a:t>
            </a:r>
            <a:endParaRPr lang="x-none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гармоничного физического развития, совершенствование умений и навыков в основных видах движений, воспитание красоты, грациозности, выразительности движений, формирование правильной осанки. </a:t>
            </a:r>
            <a:endParaRPr lang="x-none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потребности в ежедневной двигательной деятельности. Развитие инициативы, самостоятельности и творчества в двигательной активности, способности к самоконтролю, самооценке при выполнении движений. Развитие интереса к участию в подвижных и спортивных играх и физических упражнениях, активности в самостоятельной двигательной деятельности; интереса и любви к спорту.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endParaRPr lang="x-none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38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Развивающая</a:t>
            </a:r>
            <a:r>
              <a:rPr lang="ru-RU" sz="2400" b="1" dirty="0" smtClean="0">
                <a:solidFill>
                  <a:srgbClr val="FF0000"/>
                </a:solidFill>
                <a:latin typeface="Romana Script" panose="020B0604020202020204" charset="-52"/>
                <a:ea typeface="Times New Roman" panose="02020603050405020304" pitchFamily="18" charset="0"/>
              </a:rPr>
              <a:t> предметно-пространственная среда </a:t>
            </a:r>
            <a:endParaRPr lang="ru-RU" sz="2400" b="1" dirty="0">
              <a:solidFill>
                <a:srgbClr val="FF0000"/>
              </a:solidFill>
              <a:latin typeface="Romana Script" panose="020B060402020202020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124744"/>
            <a:ext cx="8496944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организации развивающей предметно-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пространственной среды</a:t>
            </a:r>
            <a:r>
              <a:rPr lang="x-none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комфортная, безопасная, развивающая, стабильная, доступная, полифункциональная.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70700"/>
            <a:ext cx="8784976" cy="467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8918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176464" cy="33843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657" y="188640"/>
            <a:ext cx="4660839" cy="3384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31" y="3573016"/>
            <a:ext cx="4196145" cy="3168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656" y="3573015"/>
            <a:ext cx="4660840" cy="311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22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548680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Romana Script" panose="020B0604020202020204" charset="-52"/>
              </a:rPr>
              <a:t>Планируемые результаты освоения </a:t>
            </a:r>
            <a:r>
              <a:rPr lang="ru-RU" sz="2400" b="1" dirty="0" smtClean="0">
                <a:solidFill>
                  <a:srgbClr val="FF0000"/>
                </a:solidFill>
                <a:latin typeface="Romana Script" panose="020B0604020202020204" charset="-52"/>
              </a:rPr>
              <a:t>Программы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72816"/>
            <a:ext cx="8712968" cy="4293483"/>
          </a:xfrm>
          <a:prstGeom prst="rect">
            <a:avLst/>
          </a:prstGeom>
          <a:solidFill>
            <a:srgbClr val="FF00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Результатами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освоения программы являются целевые ориентиры дошкольного образования, которые представляют собой социально-нормативные возрастные характеристики возможных достижений ребенка. </a:t>
            </a:r>
            <a:endParaRPr lang="x-none" sz="2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целевым ориентирам дошкольного образования относятся следующие социально-нормативные возрастные характеристики возможных достижений ребенка:</a:t>
            </a:r>
            <a:endParaRPr lang="ru-RU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73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568952" cy="567847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Целевые ориентиры на этапе завершения дошкольного образования: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овладевает основными культурными способами деятельности, проявляет инициативу и самостоятельность в разных видах деятельности - игре, общении, познавательно-исследовательской деятельности, конструировании и др.; способен выбирать себе род занятий, участников по совместной деятельности;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обладает установкой положительного отношения к миру, к разным видам труда, другим людям и самому себе, обладает чувством собственного достоинства;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адекватно проявляет свои чувства, в том числе чувство веры в себя, старается разрешать конфликты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x-none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обладает развитым воображением, которое реализуется в разных видах деятельности, и прежде всего в игре; ребенок владеет разными формами и видами игры, различает условную и реальную ситуации, умеет подчиняться разным правилам и социальным нормам;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8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320" y="476672"/>
            <a:ext cx="8699711" cy="587064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достаточно хорошо владеет устной речью, может выражать свои мысли и желания, может использовать речь для выражения своих мыслей, чувств и желаний, построения речевого высказывания в ситуации общения, может выделять звуки в словах, у ребенка складываются предпосылки грамотности;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ребенка развита крупная и мелкая моторика; он подвижен, вынослив, владеет основными движениями, может контролировать свои движения и управлять ими;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способен к волевым усилиям, может следовать социальным нормам поведения и правилам в разных видах деятельности, во взаимоотношениях со взрослыми и сверстниками, может соблюдать правила безопасного поведения и личной гигиены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ребенок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проявляет любознательность, задает вопросы взрослым и сверстникам, интересуется причинно-следственными связями, пытается самостоятельно придумывать объяснения явлениям природы и поступкам людей; склонен наблюдать, экспериментировать. Обладает начальными знаниями о себе, о природном и социальном мире, в котором он живет; знаком с произведениями детской литературы, обладает элементарными представлениями из области живой природы, естествознания, математики, истории и т.п.; ребенок способен к принятию собственных решений, опираясь на свои знания и умения в различных видах деятельности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единство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подходов к воспитанию детей в условиях ДОУ и семьи с учетом  традиций народов проживающих в Крыму.</a:t>
            </a:r>
            <a:endParaRPr lang="x-none" sz="1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08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54868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Romana Script" panose="020B0604020202020204" charset="-52"/>
              </a:rPr>
              <a:t>Формы взаимодействия с родителями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028342"/>
            <a:ext cx="8712968" cy="575542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родительского комитета;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 по вопросам образования детей;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беседы;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 с детьми по разным видам детской деятельности;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подготовке и проведении детских праздников и развлечений, образовательных событиях;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развивающей предметно - пространственной среды для детей;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субботников по благоустройству территории;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Недели открытых дверей; </a:t>
            </a:r>
            <a:endParaRPr lang="x-none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которых отражается совместное творчество взрослых и детей. </a:t>
            </a:r>
          </a:p>
        </p:txBody>
      </p:sp>
    </p:spTree>
    <p:extLst>
      <p:ext uri="{BB962C8B-B14F-4D97-AF65-F5344CB8AC3E}">
        <p14:creationId xmlns:p14="http://schemas.microsoft.com/office/powerpoint/2010/main" val="148628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6961" y="980728"/>
            <a:ext cx="51051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7200" b="1" dirty="0">
              <a:ln w="19050">
                <a:solidFill>
                  <a:prstClr val="white"/>
                </a:solidFill>
                <a:prstDash val="solid"/>
              </a:ln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Romana Script" pitchFamily="34" charset="-52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2057946"/>
            <a:ext cx="4608512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x-none" sz="4000" dirty="0" smtClean="0">
                <a:solidFill>
                  <a:srgbClr val="FF0000"/>
                </a:solidFill>
                <a:effectLst/>
                <a:latin typeface="Romana Script" panose="020B0604020202020204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sz="4000" dirty="0">
              <a:solidFill>
                <a:srgbClr val="FF0000"/>
              </a:solidFill>
              <a:effectLst/>
              <a:latin typeface="Romana Script" panose="020B0604020202020204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83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74806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1540</Words>
  <Application>Microsoft Office PowerPoint</Application>
  <PresentationFormat>Экран (4:3)</PresentationFormat>
  <Paragraphs>125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Romana Script</vt:lpstr>
      <vt:lpstr>Wingdings</vt:lpstr>
      <vt:lpstr>Calibri</vt:lpstr>
      <vt:lpstr>Times New Roman</vt:lpstr>
      <vt:lpstr>1_Тема Office</vt:lpstr>
      <vt:lpstr>Презентация PowerPoint</vt:lpstr>
      <vt:lpstr>Нормативно-правовая база </vt:lpstr>
      <vt:lpstr>Презентация PowerPoint</vt:lpstr>
      <vt:lpstr>Реализация программы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Школьные</dc:title>
  <dc:creator>Фокина Лидия Петровна</dc:creator>
  <cp:keywords>Шаблон презентации</cp:keywords>
  <cp:lastModifiedBy>Эмине</cp:lastModifiedBy>
  <cp:revision>79</cp:revision>
  <dcterms:created xsi:type="dcterms:W3CDTF">2014-07-06T18:18:01Z</dcterms:created>
  <dcterms:modified xsi:type="dcterms:W3CDTF">2019-01-21T15:47:26Z</dcterms:modified>
</cp:coreProperties>
</file>