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6" r:id="rId14"/>
    <p:sldId id="269" r:id="rId15"/>
    <p:sldId id="270" r:id="rId16"/>
    <p:sldId id="271" r:id="rId17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510" y="102"/>
      </p:cViewPr>
      <p:guideLst>
        <p:guide orient="horz" pos="215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1196975"/>
            <a:ext cx="10943167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2422525"/>
            <a:ext cx="10949517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7D7747-D9D0-4222-AE01-C647B9939E3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7D7747-D9D0-4222-AE01-C647B9939E3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EFD9D74-47D9-4702-A33C-335B63B48DBF}" type="datetimeFigureOut">
              <a:rPr lang="en-US" smtClean="0"/>
            </a:fld>
            <a:endParaRPr lang="en-US" dirty="0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 dirty="0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ABC47A4-756D-490B-A52F-7D9E2C9FC05F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760FBDFE-C587-4B4C-A407-44438C67B59E}" type="datetimeFigureOut">
              <a:rPr lang="en-US" smtClean="0"/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emf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jpeg"/><Relationship Id="rId8" Type="http://schemas.openxmlformats.org/officeDocument/2006/relationships/image" Target="../media/image16.jpeg"/><Relationship Id="rId7" Type="http://schemas.openxmlformats.org/officeDocument/2006/relationships/image" Target="../media/image15.jpeg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8.jpeg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6410" y="1651892"/>
            <a:ext cx="9144000" cy="2187001"/>
          </a:xfrm>
        </p:spPr>
        <p:txBody>
          <a:bodyPr>
            <a:normAutofit fontScale="90000"/>
          </a:bodyPr>
          <a:p>
            <a:r>
              <a:rPr lang="en-US" altLang="en-US" sz="3110" b="1">
                <a:latin typeface="Times New Roman" panose="02020603050405020304" charset="0"/>
                <a:cs typeface="Times New Roman" panose="02020603050405020304" charset="0"/>
              </a:rPr>
              <a:t>Формы</a:t>
            </a:r>
            <a:r>
              <a:rPr lang="en-US" altLang="ru-RU" sz="311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110" b="1">
                <a:latin typeface="Times New Roman" panose="02020603050405020304" charset="0"/>
                <a:cs typeface="Times New Roman" panose="02020603050405020304" charset="0"/>
              </a:rPr>
              <a:t>работы</a:t>
            </a:r>
            <a:r>
              <a:rPr lang="en-US" altLang="ru-RU" sz="311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110" b="1">
                <a:latin typeface="Times New Roman" panose="02020603050405020304" charset="0"/>
                <a:cs typeface="Times New Roman" panose="02020603050405020304" charset="0"/>
              </a:rPr>
              <a:t>педагогов</a:t>
            </a:r>
            <a:r>
              <a:rPr lang="en-US" altLang="ru-RU" sz="311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110" b="1">
                <a:latin typeface="Times New Roman" panose="02020603050405020304" charset="0"/>
                <a:cs typeface="Times New Roman" panose="02020603050405020304" charset="0"/>
              </a:rPr>
              <a:t>с</a:t>
            </a:r>
            <a:r>
              <a:rPr lang="en-US" altLang="ru-RU" sz="311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110" b="1">
                <a:latin typeface="Times New Roman" panose="02020603050405020304" charset="0"/>
                <a:cs typeface="Times New Roman" panose="02020603050405020304" charset="0"/>
              </a:rPr>
              <a:t>детьми</a:t>
            </a:r>
            <a:r>
              <a:rPr lang="en-US" altLang="ru-RU" sz="311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110" b="1">
                <a:latin typeface="Times New Roman" panose="02020603050405020304" charset="0"/>
                <a:cs typeface="Times New Roman" panose="02020603050405020304" charset="0"/>
              </a:rPr>
              <a:t>дошкольного</a:t>
            </a:r>
            <a:r>
              <a:rPr lang="en-US" altLang="ru-RU" sz="311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110" b="1">
                <a:latin typeface="Times New Roman" panose="02020603050405020304" charset="0"/>
                <a:cs typeface="Times New Roman" panose="02020603050405020304" charset="0"/>
              </a:rPr>
              <a:t>возраста</a:t>
            </a:r>
            <a:r>
              <a:rPr lang="en-US" altLang="ru-RU" sz="311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110" b="1">
                <a:latin typeface="Times New Roman" panose="02020603050405020304" charset="0"/>
                <a:cs typeface="Times New Roman" panose="02020603050405020304" charset="0"/>
              </a:rPr>
              <a:t>при</a:t>
            </a:r>
            <a:r>
              <a:rPr lang="en-US" altLang="ru-RU" sz="311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110" b="1">
                <a:latin typeface="Times New Roman" panose="02020603050405020304" charset="0"/>
                <a:cs typeface="Times New Roman" panose="02020603050405020304" charset="0"/>
              </a:rPr>
              <a:t>решении</a:t>
            </a:r>
            <a:r>
              <a:rPr lang="en-US" altLang="ru-RU" sz="311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110" b="1">
                <a:latin typeface="Times New Roman" panose="02020603050405020304" charset="0"/>
                <a:cs typeface="Times New Roman" panose="02020603050405020304" charset="0"/>
              </a:rPr>
              <a:t>задач</a:t>
            </a:r>
            <a:r>
              <a:rPr lang="en-US" altLang="ru-RU" sz="311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110" b="1">
                <a:latin typeface="Times New Roman" panose="02020603050405020304" charset="0"/>
                <a:cs typeface="Times New Roman" panose="02020603050405020304" charset="0"/>
              </a:rPr>
              <a:t>нравственно</a:t>
            </a:r>
            <a:r>
              <a:rPr lang="en-US" altLang="ru-RU" sz="3110" b="1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3110" b="1">
                <a:latin typeface="Times New Roman" panose="02020603050405020304" charset="0"/>
                <a:cs typeface="Times New Roman" panose="02020603050405020304" charset="0"/>
              </a:rPr>
              <a:t>патриотического</a:t>
            </a:r>
            <a:r>
              <a:rPr lang="en-US" altLang="ru-RU" sz="311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110" b="1">
                <a:latin typeface="Times New Roman" panose="02020603050405020304" charset="0"/>
                <a:cs typeface="Times New Roman" panose="02020603050405020304" charset="0"/>
              </a:rPr>
              <a:t>воспитания</a:t>
            </a:r>
            <a:r>
              <a:rPr lang="en-US" altLang="ru-RU" sz="311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110" b="1">
                <a:latin typeface="Times New Roman" panose="02020603050405020304" charset="0"/>
                <a:cs typeface="Times New Roman" panose="02020603050405020304" charset="0"/>
              </a:rPr>
              <a:t>в</a:t>
            </a:r>
            <a:r>
              <a:rPr lang="en-US" altLang="ru-RU" sz="311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110" b="1">
                <a:latin typeface="Times New Roman" panose="02020603050405020304" charset="0"/>
                <a:cs typeface="Times New Roman" panose="02020603050405020304" charset="0"/>
              </a:rPr>
              <a:t>условиях</a:t>
            </a:r>
            <a:r>
              <a:rPr lang="en-US" altLang="ru-RU" sz="311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110" b="1">
                <a:latin typeface="Times New Roman" panose="02020603050405020304" charset="0"/>
                <a:cs typeface="Times New Roman" panose="02020603050405020304" charset="0"/>
              </a:rPr>
              <a:t>реализации</a:t>
            </a:r>
            <a:r>
              <a:rPr lang="en-US" altLang="ru-RU" sz="311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110" b="1">
                <a:latin typeface="Times New Roman" panose="02020603050405020304" charset="0"/>
                <a:cs typeface="Times New Roman" panose="02020603050405020304" charset="0"/>
              </a:rPr>
              <a:t>ФГОС</a:t>
            </a:r>
            <a:r>
              <a:rPr lang="en-US" altLang="ru-RU" sz="311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110" b="1">
                <a:latin typeface="Times New Roman" panose="02020603050405020304" charset="0"/>
                <a:cs typeface="Times New Roman" panose="02020603050405020304" charset="0"/>
              </a:rPr>
              <a:t>ДОУ</a:t>
            </a:r>
            <a:endParaRPr lang="en-US" altLang="en-US" sz="311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81825" y="5200015"/>
            <a:ext cx="3203575" cy="1271905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pPr algn="r"/>
            <a:r>
              <a:rPr lang="ru-RU" altLang="en-US" sz="2000" i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старший воспитатель</a:t>
            </a:r>
            <a:endParaRPr lang="ru-RU" altLang="en-US" sz="2000" i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r"/>
            <a:r>
              <a:rPr lang="ru-RU" altLang="en-US" sz="2000" i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Мануйлова Д. А.</a:t>
            </a:r>
            <a:endParaRPr lang="ru-RU" altLang="en-US" sz="2000" i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8885" y="76835"/>
            <a:ext cx="1463040" cy="1283335"/>
          </a:xfrm>
          <a:prstGeom prst="ellipse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625" y="222885"/>
            <a:ext cx="7051040" cy="12827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Нравственно</a:t>
            </a:r>
            <a:r>
              <a:rPr lang="en-US" altLang="ru-RU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-</a:t>
            </a:r>
            <a:r>
              <a:rPr lang="en-US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патриотическое</a:t>
            </a:r>
            <a:r>
              <a:rPr lang="en-US" altLang="ru-RU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воспитание</a:t>
            </a:r>
            <a:r>
              <a:rPr lang="en-US" altLang="ru-RU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дошкольников</a:t>
            </a:r>
            <a:r>
              <a:rPr lang="en-US" altLang="ru-RU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</a:t>
            </a:r>
            <a:r>
              <a:rPr lang="en-US" altLang="ru-RU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ФГОС</a:t>
            </a:r>
            <a:r>
              <a:rPr lang="en-US" altLang="ru-RU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определяет</a:t>
            </a:r>
            <a:r>
              <a:rPr lang="en-US" altLang="ru-RU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методы</a:t>
            </a:r>
            <a:r>
              <a:rPr lang="en-US" altLang="ru-RU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работы</a:t>
            </a:r>
            <a:r>
              <a:rPr lang="en-US" altLang="ru-RU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с</a:t>
            </a:r>
            <a:r>
              <a:rPr lang="en-US" altLang="ru-RU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детьми</a:t>
            </a:r>
            <a:r>
              <a:rPr lang="en-US" altLang="ru-RU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endParaRPr lang="ru-RU" altLang="en-US" sz="28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09600" y="952500"/>
            <a:ext cx="10972800" cy="4953000"/>
          </a:xfrm>
        </p:spPr>
        <p:txBody>
          <a:bodyPr/>
          <a:p>
            <a:pPr marL="0" indent="0">
              <a:buNone/>
            </a:pPr>
            <a:r>
              <a:rPr lang="en-US" altLang="en-US" sz="1800" b="1">
                <a:latin typeface="Times New Roman" panose="02020603050405020304" charset="0"/>
                <a:cs typeface="Times New Roman" panose="02020603050405020304" charset="0"/>
              </a:rPr>
              <a:t>Занятия</a:t>
            </a:r>
            <a:endParaRPr lang="en-US" altLang="en-US" sz="18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Некоторые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формы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занятий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по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нравственно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патриотическому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воспитанию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US" altLang="ru-RU" sz="1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Тематические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занятия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Отдельные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темы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приурочиваются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к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конкретным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событиям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праздникам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например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" altLang="en-US" sz="1800">
                <a:latin typeface="Times New Roman" panose="02020603050405020304" charset="0"/>
                <a:cs typeface="Times New Roman" panose="02020603050405020304" charset="0"/>
              </a:rPr>
              <a:t>«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Наши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защитники</a:t>
            </a:r>
            <a:r>
              <a:rPr lang="" altLang="en-US" sz="1800">
                <a:latin typeface="Times New Roman" panose="02020603050405020304" charset="0"/>
                <a:cs typeface="Times New Roman" panose="02020603050405020304" charset="0"/>
              </a:rPr>
              <a:t>»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в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феврале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(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перед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Днём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защитника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Отечества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).</a:t>
            </a:r>
            <a:r>
              <a:rPr lang="" altLang="en-US" sz="1800">
                <a:latin typeface="Times New Roman" panose="02020603050405020304" charset="0"/>
                <a:cs typeface="Times New Roman" panose="02020603050405020304" charset="0"/>
              </a:rPr>
              <a:t> </a:t>
            </a:r>
            <a:endParaRPr lang="en-US" altLang="ru-RU" sz="1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Занятия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на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тему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" altLang="en-US" sz="1800">
                <a:latin typeface="Times New Roman" panose="02020603050405020304" charset="0"/>
                <a:cs typeface="Times New Roman" panose="02020603050405020304" charset="0"/>
              </a:rPr>
              <a:t>«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Россия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—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наша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Родина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!</a:t>
            </a:r>
            <a:r>
              <a:rPr lang="" altLang="en-US" sz="1800">
                <a:latin typeface="Times New Roman" panose="02020603050405020304" charset="0"/>
                <a:cs typeface="Times New Roman" panose="02020603050405020304" charset="0"/>
              </a:rPr>
              <a:t>»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Цель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—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развитие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у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детей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патриотических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чувств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любви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к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своей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Родине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В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занятии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могут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использоваться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карта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России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государственные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символы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(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флаг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герб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),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достопримечательности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Москвы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" altLang="en-US" sz="1800">
                <a:latin typeface="Times New Roman" panose="02020603050405020304" charset="0"/>
                <a:cs typeface="Times New Roman" panose="02020603050405020304" charset="0"/>
              </a:rPr>
              <a:t> </a:t>
            </a:r>
            <a:endParaRPr lang="en-US" altLang="ru-RU" sz="1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Занятия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посвящённые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истории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родного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города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Например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экскурсии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посвящённые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истории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родного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города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его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знаменательным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событиям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или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культурным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традициям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" altLang="en-US" sz="1800">
                <a:latin typeface="Times New Roman" panose="02020603050405020304" charset="0"/>
                <a:cs typeface="Times New Roman" panose="02020603050405020304" charset="0"/>
              </a:rPr>
              <a:t> </a:t>
            </a:r>
            <a:endParaRPr lang="en-US" altLang="ru-RU" sz="1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Занятия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связанные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с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народными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праздниками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Тематические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прогулки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связанные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с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народными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праздниками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или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памятными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датами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помогают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детям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глубже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осознать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культурные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исторические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аспекты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родного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края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" altLang="en-US" sz="1800">
                <a:latin typeface="Times New Roman" panose="02020603050405020304" charset="0"/>
                <a:cs typeface="Times New Roman" panose="02020603050405020304" charset="0"/>
              </a:rPr>
              <a:t> </a:t>
            </a:r>
            <a:endParaRPr lang="en-US" altLang="ru-RU" sz="1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en-US" altLang="ru-RU" sz="1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Изображение 3" descr="img_20221110_155512_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7455" y="4500880"/>
            <a:ext cx="2966720" cy="2158365"/>
          </a:xfrm>
          <a:prstGeom prst="rect">
            <a:avLst/>
          </a:prstGeom>
        </p:spPr>
      </p:pic>
      <p:pic>
        <p:nvPicPr>
          <p:cNvPr id="5" name="Изображение 4" descr="img_20221110_1540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205" y="4500880"/>
            <a:ext cx="3178810" cy="22009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09600" y="527050"/>
            <a:ext cx="10972800" cy="4953000"/>
          </a:xfrm>
        </p:spPr>
        <p:txBody>
          <a:bodyPr/>
          <a:p>
            <a:pPr marL="0" indent="0">
              <a:buNone/>
            </a:pPr>
            <a:r>
              <a:rPr lang="en-US" altLang="en-US" sz="1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Экскурсии</a:t>
            </a:r>
            <a:endParaRPr lang="en-US" altLang="en-US" sz="18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Некоторые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формы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экскурсий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для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нравственно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-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патриотического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воспитания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endParaRPr lang="en-US" altLang="ru-RU" sz="1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Экскурсии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краеведческий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музей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Дети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знакомятся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историей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своего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региона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узнают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традициях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культуре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своих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предков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en-US" altLang="ru-RU" sz="1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Прогулки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историческим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местам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Например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посещение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памятника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героям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Великой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Отечественной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войны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или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местных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архитектурных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памятников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помогает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детям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ощутить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связь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прошлым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понять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важность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сохранения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памяти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героях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событиях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истории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Важно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чтобы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такие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прогулки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сопровождались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беседами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которые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помогают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детям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осмыслить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увиденное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обсудить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его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педагогом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en-US" altLang="ru-RU" sz="1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Наблюдение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за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природой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родного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края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Прогулки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парках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лесах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у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водоёмов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дают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детям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возможность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увидеть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красоту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своей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страны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её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природное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богатство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процессе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наблюдений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за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природой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педагог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может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объяснить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детям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важность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охраны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природных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ресурсов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en-US" altLang="ru-RU" sz="1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Тематические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экскурсии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Например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к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государственным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праздникам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можно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организовать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экскурсии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посвящённые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истории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родного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города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его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знаменательным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событиям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или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культурным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традициям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en-US" altLang="ru-RU" sz="1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ru-RU" altLang="en-US" sz="1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Изображение 3" descr="2_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2910" y="4486275"/>
            <a:ext cx="3458845" cy="2152015"/>
          </a:xfrm>
          <a:prstGeom prst="rect">
            <a:avLst/>
          </a:prstGeom>
        </p:spPr>
      </p:pic>
      <p:pic>
        <p:nvPicPr>
          <p:cNvPr id="5" name="Изображение 4" descr="4_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290" y="4486275"/>
            <a:ext cx="3634105" cy="2195830"/>
          </a:xfrm>
          <a:prstGeom prst="rect">
            <a:avLst/>
          </a:prstGeom>
        </p:spPr>
      </p:pic>
      <p:pic>
        <p:nvPicPr>
          <p:cNvPr id="7" name="Изображение 6" descr="img_20240726_0957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360" y="4486275"/>
            <a:ext cx="3749040" cy="219583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411480" y="407670"/>
            <a:ext cx="10972800" cy="4953000"/>
          </a:xfrm>
        </p:spPr>
        <p:txBody>
          <a:bodyPr/>
          <a:p>
            <a:pPr marL="0" indent="0">
              <a:buNone/>
            </a:pPr>
            <a:r>
              <a:rPr lang="en-US" altLang="en-US" sz="1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Игры</a:t>
            </a:r>
            <a:endParaRPr lang="en-US" altLang="en-US" sz="18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Некоторые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формы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игр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для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нравственно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-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патриотического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воспитания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endParaRPr lang="en-US" altLang="ru-RU" sz="1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US" sz="1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«Наша</a:t>
            </a:r>
            <a:r>
              <a:rPr lang="en-US" altLang="ru-RU" sz="1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страна»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Цель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—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выявить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знания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детей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Родине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её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столице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Воспитатель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показывает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иллюстрации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фотографии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задаёт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вопросы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дети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отвечают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en-US" altLang="ru-RU" sz="1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</a:t>
            </a:r>
            <a:r>
              <a:rPr lang="en-US" altLang="en-US" sz="1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«Флаг</a:t>
            </a:r>
            <a:r>
              <a:rPr lang="en-US" altLang="ru-RU" sz="1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России»</a:t>
            </a:r>
            <a:r>
              <a:rPr lang="en-US" altLang="ru-RU" sz="1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Цель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—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закрепить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знание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флага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своей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страны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закрепить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основные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цвета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флагов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их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значение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Воспитатель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показывает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детям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флаг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России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убирает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предлагает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выложить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разноцветные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полоски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том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порядке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котором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они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находятся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флаге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en-US" altLang="ru-RU" sz="1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</a:t>
            </a:r>
            <a:r>
              <a:rPr lang="en-US" altLang="en-US" sz="1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«Герб</a:t>
            </a:r>
            <a:r>
              <a:rPr lang="en-US" altLang="ru-RU" sz="1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России»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Цель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—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закрепить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знание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герба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своей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страны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закрепить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знания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том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что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нарисовано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гербе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что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это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обозначает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Воспитатель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показывает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детям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герб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России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предлагает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составить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герб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из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частей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картинки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en-US" altLang="ru-RU" sz="1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</a:t>
            </a:r>
            <a:r>
              <a:rPr lang="en-US" altLang="en-US" sz="1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«Путешествие</a:t>
            </a:r>
            <a:r>
              <a:rPr lang="en-US" altLang="ru-RU" sz="1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</a:t>
            </a:r>
            <a:r>
              <a:rPr lang="en-US" altLang="ru-RU" sz="1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городу»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Цель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—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знакомить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родным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городом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Воспитатель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показывает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детям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фотографии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достопримечательностей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города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предлагает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назвать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их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en-US" altLang="ru-RU" sz="1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</a:t>
            </a:r>
            <a:endParaRPr lang="en-US" altLang="ru-RU" sz="18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altLang="en-US" sz="1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Изображение 3" descr="img-dac951b524832d6dedcf413cfebb5f72-v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88765" y="4644390"/>
            <a:ext cx="2359660" cy="1574165"/>
          </a:xfrm>
          <a:prstGeom prst="rect">
            <a:avLst/>
          </a:prstGeom>
        </p:spPr>
      </p:pic>
      <p:pic>
        <p:nvPicPr>
          <p:cNvPr id="5" name="Изображение 4" descr="0eb3b805-a167-4bdc-9981-8fc2693111f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4149090"/>
            <a:ext cx="1730375" cy="2307590"/>
          </a:xfrm>
          <a:prstGeom prst="rect">
            <a:avLst/>
          </a:prstGeom>
        </p:spPr>
      </p:pic>
      <p:pic>
        <p:nvPicPr>
          <p:cNvPr id="6" name="Изображение 5" descr="6c525364-4c67-4b6f-851e-961cc34dd6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460" y="4189095"/>
            <a:ext cx="1699895" cy="226758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Текстовое поле 3"/>
          <p:cNvSpPr txBox="1"/>
          <p:nvPr/>
        </p:nvSpPr>
        <p:spPr>
          <a:xfrm>
            <a:off x="534035" y="474980"/>
            <a:ext cx="10290175" cy="5934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0">
              <a:buNone/>
            </a:pP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Работа</a:t>
            </a:r>
            <a:r>
              <a:rPr lang="en-US" altLang="ru-RU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с</a:t>
            </a:r>
            <a:r>
              <a:rPr lang="en-US" altLang="ru-RU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родителями</a:t>
            </a:r>
            <a:endParaRPr lang="en-US" altLang="en-US" sz="18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Некоторые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формы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работы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с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родителями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нравственно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-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патриотическому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воспитанию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endParaRPr lang="en-US" altLang="ru-RU" sz="1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Родительские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собрания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Например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«Посеять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в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детских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душах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доброту»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«Патриотические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отношения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в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семье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в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детском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саду»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 </a:t>
            </a:r>
            <a:endParaRPr lang="en-US" altLang="ru-RU" sz="1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Индивидуальные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консультации с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родителями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 </a:t>
            </a:r>
            <a:endParaRPr lang="en-US" altLang="ru-RU" sz="1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Наглядно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-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информационные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формы 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—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папки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-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передвижки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стенды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ширмы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выставки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фото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дни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открытых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дверей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en-US" altLang="ru-RU" sz="1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Совместная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деятельность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детей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родителей 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—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оформление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рисунков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«Мой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любимый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город»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изготовление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поделок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макетов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с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родителями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составление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кроссвордов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 </a:t>
            </a:r>
            <a:endParaRPr lang="en-US" altLang="ru-RU" sz="1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</a:t>
            </a:r>
            <a:endParaRPr lang="en-US" altLang="en-US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5" name="Изображение 4" descr="7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0580" y="3429000"/>
            <a:ext cx="2685415" cy="2685415"/>
          </a:xfrm>
          <a:prstGeom prst="rect">
            <a:avLst/>
          </a:prstGeom>
        </p:spPr>
      </p:pic>
      <p:pic>
        <p:nvPicPr>
          <p:cNvPr id="6" name="Изображение 5" descr="detsad-491663-17073230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520" y="3463290"/>
            <a:ext cx="3535045" cy="2651125"/>
          </a:xfrm>
          <a:prstGeom prst="rect">
            <a:avLst/>
          </a:prstGeom>
        </p:spPr>
      </p:pic>
      <p:pic>
        <p:nvPicPr>
          <p:cNvPr id="7" name="Изображение 6" descr="stl13-952x9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4545" y="2936875"/>
            <a:ext cx="3669665" cy="366966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463550" y="354330"/>
            <a:ext cx="10972800" cy="4953000"/>
          </a:xfrm>
        </p:spPr>
        <p:txBody>
          <a:bodyPr/>
          <a:p>
            <a:pPr marL="0" indent="0">
              <a:buNone/>
            </a:pP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Маршруты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выходного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дня 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—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например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«Семейный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поход»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который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включает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посещение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музеев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памятников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мест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посвящённых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памятным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героическим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событиям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знаменитым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людям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Результатом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таких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походов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может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стать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создание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семейных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альбомов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где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будут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помещены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рисунки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фотографии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детей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родителей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сделанные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ими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у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памятных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мест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</a:t>
            </a:r>
            <a:endParaRPr lang="en-US" altLang="ru-RU" sz="1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Информационно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-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аналитические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формы 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—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анкетирование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опросы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тесты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которые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выявляют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интересы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запросы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родителей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устанавливают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эмоциональный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контакт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между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педагогами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родителями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детьми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1urok.ru</a:t>
            </a:r>
            <a:endParaRPr lang="en-US" altLang="ru-RU" sz="1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Интерактивные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методы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преподавания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-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спроси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Алису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AI</a:t>
            </a:r>
            <a:endParaRPr lang="en-US" altLang="ru-RU" sz="1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Для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обогащения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образовательного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процесса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обмена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идеями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можно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использовать готовые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промпты для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Алисы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AI.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платформе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«Промптхаб»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вы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найдёте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базу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работающих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промптов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курсы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челленджи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для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нейросетей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Там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можно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учиться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кейсах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экспертов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делиться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своими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решениями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применять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их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Алисе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AI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бесплатно</a:t>
            </a:r>
            <a:endParaRPr lang="en-US" altLang="en-US" sz="1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lang="ru-RU" altLang="en-US" sz="1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Изображение 6" descr="2026-03-16_16-58-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91535" y="3554730"/>
            <a:ext cx="4443095" cy="284099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Замещающее содержимое 3" descr="1691220542_grizly-club-p-kartinki-spasibo-za-vnimanie-bez-fona-4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155190" y="586105"/>
            <a:ext cx="7405370" cy="54311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09600" y="606425"/>
            <a:ext cx="10972800" cy="5521325"/>
          </a:xfrm>
        </p:spPr>
        <p:txBody>
          <a:bodyPr/>
          <a:p>
            <a:pPr marL="0" indent="0">
              <a:buNone/>
            </a:pPr>
            <a:r>
              <a:rPr lang="" altLang="en-US" sz="2800" i="1"/>
              <a:t>«</a:t>
            </a:r>
            <a:r>
              <a:rPr lang="en-US" altLang="ru-RU" sz="2800" i="1"/>
              <a:t>…</a:t>
            </a:r>
            <a:r>
              <a:rPr lang="en-US" altLang="en-US" sz="2800" i="1"/>
              <a:t>Мы</a:t>
            </a:r>
            <a:r>
              <a:rPr lang="en-US" altLang="ru-RU" sz="2800" i="1"/>
              <a:t> </a:t>
            </a:r>
            <a:r>
              <a:rPr lang="en-US" altLang="en-US" sz="2800" i="1"/>
              <a:t>должны</a:t>
            </a:r>
            <a:r>
              <a:rPr lang="en-US" altLang="ru-RU" sz="2800" i="1"/>
              <a:t> </a:t>
            </a:r>
            <a:r>
              <a:rPr lang="en-US" altLang="en-US" sz="2800" i="1"/>
              <a:t>строить</a:t>
            </a:r>
            <a:r>
              <a:rPr lang="en-US" altLang="ru-RU" sz="2800" i="1"/>
              <a:t> </a:t>
            </a:r>
            <a:r>
              <a:rPr lang="en-US" altLang="en-US" sz="2800" i="1"/>
              <a:t>свое</a:t>
            </a:r>
            <a:r>
              <a:rPr lang="en-US" altLang="ru-RU" sz="2800" i="1"/>
              <a:t> </a:t>
            </a:r>
            <a:r>
              <a:rPr lang="en-US" altLang="en-US" sz="2800" i="1"/>
              <a:t>будущее</a:t>
            </a:r>
            <a:r>
              <a:rPr lang="en-US" altLang="ru-RU" sz="2800" i="1"/>
              <a:t> </a:t>
            </a:r>
            <a:r>
              <a:rPr lang="en-US" altLang="en-US" sz="2800" i="1"/>
              <a:t>на</a:t>
            </a:r>
            <a:r>
              <a:rPr lang="en-US" altLang="ru-RU" sz="2800" i="1"/>
              <a:t> </a:t>
            </a:r>
            <a:r>
              <a:rPr lang="en-US" altLang="en-US" sz="2800" i="1"/>
              <a:t>прочном</a:t>
            </a:r>
            <a:r>
              <a:rPr lang="en-US" altLang="ru-RU" sz="2800" i="1"/>
              <a:t> </a:t>
            </a:r>
            <a:r>
              <a:rPr lang="en-US" altLang="en-US" sz="2800" i="1"/>
              <a:t>фундаменте</a:t>
            </a:r>
            <a:r>
              <a:rPr lang="en-US" altLang="ru-RU" sz="2800" i="1"/>
              <a:t>.</a:t>
            </a:r>
            <a:endParaRPr lang="en-US" altLang="ru-RU" sz="2800" i="1"/>
          </a:p>
          <a:p>
            <a:pPr marL="0" indent="0">
              <a:buNone/>
            </a:pPr>
            <a:r>
              <a:rPr lang="en-US" altLang="ru-RU" sz="2800" i="1"/>
              <a:t>	</a:t>
            </a:r>
            <a:r>
              <a:rPr lang="en-US" altLang="en-US" sz="2800" i="1"/>
              <a:t>И</a:t>
            </a:r>
            <a:r>
              <a:rPr lang="en-US" altLang="ru-RU" sz="2800" i="1"/>
              <a:t> </a:t>
            </a:r>
            <a:r>
              <a:rPr lang="en-US" altLang="en-US" sz="2800" i="1"/>
              <a:t>такой</a:t>
            </a:r>
            <a:r>
              <a:rPr lang="en-US" altLang="ru-RU" sz="2800" i="1"/>
              <a:t> </a:t>
            </a:r>
            <a:r>
              <a:rPr lang="en-US" altLang="en-US" sz="2800" i="1"/>
              <a:t>фундамент</a:t>
            </a:r>
            <a:r>
              <a:rPr lang="en-US" altLang="ru-RU" sz="2800" i="1"/>
              <a:t> – </a:t>
            </a:r>
            <a:r>
              <a:rPr lang="en-US" altLang="en-US" sz="2800" i="1"/>
              <a:t>это</a:t>
            </a:r>
            <a:r>
              <a:rPr lang="en-US" altLang="ru-RU" sz="2800" i="1"/>
              <a:t> </a:t>
            </a:r>
            <a:r>
              <a:rPr lang="en-US" altLang="en-US" sz="2800" i="1"/>
              <a:t>патриотизм</a:t>
            </a:r>
            <a:r>
              <a:rPr lang="en-US" altLang="ru-RU" sz="2800" i="1"/>
              <a:t>…</a:t>
            </a:r>
            <a:r>
              <a:rPr lang="" altLang="en-US" sz="2800" i="1"/>
              <a:t>»</a:t>
            </a:r>
            <a:endParaRPr lang="" altLang="en-US" sz="2800" i="1"/>
          </a:p>
          <a:p>
            <a:pPr marL="0" indent="0">
              <a:buNone/>
            </a:pPr>
            <a:r>
              <a:rPr lang="ru-RU" altLang="en-US" sz="2800" i="1"/>
              <a:t>                                                                                     </a:t>
            </a:r>
            <a:r>
              <a:rPr lang="en-US" altLang="en-US" sz="2800" i="1"/>
              <a:t>В</a:t>
            </a:r>
            <a:r>
              <a:rPr lang="en-US" altLang="ru-RU" sz="2800" i="1"/>
              <a:t>. </a:t>
            </a:r>
            <a:r>
              <a:rPr lang="en-US" altLang="en-US" sz="2800" i="1"/>
              <a:t>В</a:t>
            </a:r>
            <a:r>
              <a:rPr lang="en-US" altLang="ru-RU" sz="2800" i="1"/>
              <a:t>. </a:t>
            </a:r>
            <a:r>
              <a:rPr lang="en-US" altLang="en-US" sz="2800" i="1"/>
              <a:t>Путин</a:t>
            </a:r>
            <a:endParaRPr lang="en-US" altLang="en-US" sz="2800" i="1"/>
          </a:p>
        </p:txBody>
      </p:sp>
      <p:pic>
        <p:nvPicPr>
          <p:cNvPr id="4" name="Изображение 3" descr="1094487318_0_0_3072_1728_2072x0_60_0_0_6eead3ed4eba72c0b43ba2d28b70d81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68600" y="2952115"/>
            <a:ext cx="5317490" cy="29895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09600" y="624205"/>
            <a:ext cx="10972800" cy="5503545"/>
          </a:xfrm>
        </p:spPr>
        <p:txBody>
          <a:bodyPr/>
          <a:p>
            <a:pPr marL="0" indent="0">
              <a:buNone/>
            </a:pPr>
            <a:r>
              <a:rPr lang="en-US" altLang="en-US" sz="2400" b="1">
                <a:latin typeface="Times New Roman" panose="02020603050405020304" charset="0"/>
                <a:cs typeface="Times New Roman" panose="02020603050405020304" charset="0"/>
              </a:rPr>
              <a:t>Работа</a:t>
            </a:r>
            <a:r>
              <a:rPr lang="en-US" altLang="ru-RU" sz="24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>
                <a:latin typeface="Times New Roman" panose="02020603050405020304" charset="0"/>
                <a:cs typeface="Times New Roman" panose="02020603050405020304" charset="0"/>
              </a:rPr>
              <a:t>патриотическому</a:t>
            </a:r>
            <a:r>
              <a:rPr lang="en-US" altLang="ru-RU" sz="24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>
                <a:latin typeface="Times New Roman" panose="02020603050405020304" charset="0"/>
                <a:cs typeface="Times New Roman" panose="02020603050405020304" charset="0"/>
              </a:rPr>
              <a:t>воспитанию</a:t>
            </a:r>
            <a:r>
              <a:rPr lang="en-US" altLang="ru-RU" sz="24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>
                <a:latin typeface="Times New Roman" panose="02020603050405020304" charset="0"/>
                <a:cs typeface="Times New Roman" panose="02020603050405020304" charset="0"/>
              </a:rPr>
              <a:t>дошкольников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по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ФГОС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подразумевает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следующие</a:t>
            </a:r>
            <a:r>
              <a:rPr lang="en-US" altLang="ru-RU" sz="24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>
                <a:latin typeface="Times New Roman" panose="02020603050405020304" charset="0"/>
                <a:cs typeface="Times New Roman" panose="02020603050405020304" charset="0"/>
              </a:rPr>
              <a:t>задачи</a:t>
            </a:r>
            <a:r>
              <a:rPr lang="en-US" altLang="ru-RU" sz="24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: </a:t>
            </a:r>
            <a:endParaRPr lang="en-US" altLang="ru-RU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en-US" altLang="ru-RU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формирование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нравственно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духовных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особенностей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личности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; </a:t>
            </a:r>
            <a:endParaRPr lang="en-US" altLang="ru-RU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формирование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чувства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гордости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за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свою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нацию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; </a:t>
            </a:r>
            <a:endParaRPr lang="en-US" altLang="ru-RU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формирование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почтительного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отношения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к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национальным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культурным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традициям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своего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народа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; </a:t>
            </a:r>
            <a:endParaRPr lang="en-US" altLang="ru-RU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формирование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либеральной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позиции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по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отношению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к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ровесникам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взрослым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людям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других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национальностей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ru-RU" sz="24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ru-RU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Суть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патриотического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воспитания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состоит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в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том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чтобы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посеять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взрастить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в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детской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душе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семена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любви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к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родной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природе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к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родному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дому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семье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к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истории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культуре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страны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созданной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трудами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родных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близких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людей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тех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кого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зовут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соотечественниками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ru-RU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Замещающее содержимое 3" descr="thumb__1200_0_0_0_auto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19100" y="635635"/>
            <a:ext cx="3159125" cy="49688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83635" y="635635"/>
            <a:ext cx="6562090" cy="4968875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Решая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задачи</a:t>
            </a:r>
            <a:r>
              <a:rPr kumimoji="0" lang="en-US" altLang="ru-RU" sz="1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нравственно</a:t>
            </a:r>
            <a:r>
              <a:rPr kumimoji="0" lang="en-US" altLang="ru-RU" sz="1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-</a:t>
            </a:r>
            <a:r>
              <a:rPr kumimoji="0" lang="en-US" altLang="en-US" sz="1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патриотического</a:t>
            </a:r>
            <a:r>
              <a:rPr kumimoji="0" lang="en-US" altLang="ru-RU" sz="1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воспитания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, 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charset="0"/>
              <a:ea typeface="SimSun" panose="02010600030101010101" pitchFamily="2" charset="-122"/>
              <a:cs typeface="Times New Roman" panose="02020603050405020304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каждый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педагог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должен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строить</a:t>
            </a:r>
            <a:r>
              <a:rPr kumimoji="0" lang="en-US" altLang="ru-RU" sz="1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свою</a:t>
            </a:r>
            <a:r>
              <a:rPr kumimoji="0" lang="en-US" altLang="ru-RU" sz="1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работу</a:t>
            </a:r>
            <a:r>
              <a:rPr kumimoji="0" lang="en-US" altLang="ru-RU" sz="1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в</a:t>
            </a:r>
            <a:endParaRPr kumimoji="0" lang="en-US" altLang="en-US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charset="0"/>
              <a:ea typeface="SimSun" panose="02010600030101010101" pitchFamily="2" charset="-122"/>
              <a:cs typeface="Times New Roman" panose="02020603050405020304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ru-RU" sz="1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соответствии</a:t>
            </a:r>
            <a:r>
              <a:rPr kumimoji="0" lang="en-US" altLang="ru-RU" sz="1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особенностями</a:t>
            </a:r>
            <a:r>
              <a:rPr kumimoji="0" lang="en-US" altLang="ru-RU" sz="1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детей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,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учитывая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charset="0"/>
              <a:ea typeface="SimSun" panose="02010600030101010101" pitchFamily="2" charset="-122"/>
              <a:cs typeface="Times New Roman" panose="02020603050405020304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следующие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принципы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: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charset="0"/>
              <a:ea typeface="SimSun" panose="02010600030101010101" pitchFamily="2" charset="-122"/>
              <a:cs typeface="Times New Roman" panose="02020603050405020304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charset="0"/>
              <a:ea typeface="SimSun" panose="02010600030101010101" pitchFamily="2" charset="-122"/>
              <a:cs typeface="Times New Roman" panose="02020603050405020304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charset="0"/>
              <a:ea typeface="SimSun" panose="02010600030101010101" pitchFamily="2" charset="-122"/>
              <a:cs typeface="Times New Roman" panose="02020603050405020304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•</a:t>
            </a:r>
            <a:r>
              <a:rPr kumimoji="0" lang="ru-RU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Принцип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индивидуального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подхода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к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детям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;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charset="0"/>
              <a:ea typeface="SimSun" panose="02010600030101010101" pitchFamily="2" charset="-122"/>
              <a:cs typeface="Times New Roman" panose="02020603050405020304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•</a:t>
            </a:r>
            <a:r>
              <a:rPr kumimoji="0" lang="ru-RU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Принцип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сотрудничества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;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charset="0"/>
              <a:ea typeface="SimSun" panose="02010600030101010101" pitchFamily="2" charset="-122"/>
              <a:cs typeface="Times New Roman" panose="02020603050405020304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•</a:t>
            </a:r>
            <a:r>
              <a:rPr kumimoji="0" lang="ru-RU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Принцип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интеграции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;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charset="0"/>
              <a:ea typeface="SimSun" panose="02010600030101010101" pitchFamily="2" charset="-122"/>
              <a:cs typeface="Times New Roman" panose="02020603050405020304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•</a:t>
            </a:r>
            <a:r>
              <a:rPr kumimoji="0" lang="ru-RU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Принцип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систематичности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и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последовательности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;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charset="0"/>
              <a:ea typeface="SimSun" panose="02010600030101010101" pitchFamily="2" charset="-122"/>
              <a:cs typeface="Times New Roman" panose="02020603050405020304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ru-RU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принцип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доступности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;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charset="0"/>
              <a:ea typeface="SimSun" panose="02010600030101010101" pitchFamily="2" charset="-122"/>
              <a:cs typeface="Times New Roman" panose="02020603050405020304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•</a:t>
            </a:r>
            <a:r>
              <a:rPr kumimoji="0" lang="ru-RU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Принцип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сочетания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разных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видов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деятельности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;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charset="0"/>
              <a:ea typeface="SimSun" panose="02010600030101010101" pitchFamily="2" charset="-122"/>
              <a:cs typeface="Times New Roman" panose="02020603050405020304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•</a:t>
            </a:r>
            <a:r>
              <a:rPr kumimoji="0" lang="ru-RU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Принцип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игровой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подачи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материала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.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charset="0"/>
              <a:ea typeface="SimSun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Замещающее содержимое 3" descr="c230a8007a3a11eebe30222e7fa838a6_upscaled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772275" y="1716405"/>
            <a:ext cx="3642360" cy="427926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5145" y="315595"/>
            <a:ext cx="9889490" cy="12160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p>
            <a:pPr marL="0" indent="0" algn="l">
              <a:buNone/>
            </a:pP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Нравственно</a:t>
            </a:r>
            <a:r>
              <a:rPr lang="en-US" altLang="ru-RU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-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патриотическое</a:t>
            </a:r>
            <a:r>
              <a:rPr lang="en-US" altLang="ru-RU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воспитание</a:t>
            </a:r>
            <a:r>
              <a:rPr lang="en-US" altLang="ru-RU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реализуется</a:t>
            </a:r>
            <a:r>
              <a:rPr lang="en-US" altLang="ru-RU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при</a:t>
            </a:r>
            <a:r>
              <a:rPr lang="en-US" altLang="ru-RU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наличии</a:t>
            </a:r>
            <a:r>
              <a:rPr lang="en-US" altLang="ru-RU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таких</a:t>
            </a:r>
            <a:r>
              <a:rPr lang="en-US" altLang="ru-RU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условий</a:t>
            </a:r>
            <a:r>
              <a:rPr lang="en-US" altLang="ru-RU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5145" y="1716405"/>
            <a:ext cx="6173470" cy="427926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p>
            <a:pPr marL="0" indent="0" algn="l">
              <a:buNone/>
            </a:pP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•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Создание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развивающей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предметно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-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пространственной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en-US" altLang="ru-RU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algn="l">
              <a:buNone/>
            </a:pP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среды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(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патриотический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уголок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символика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государства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др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.)</a:t>
            </a:r>
            <a:endParaRPr lang="en-US" altLang="ru-RU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>
              <a:buNone/>
            </a:pP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•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Эмоциональная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окрашенность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воздействие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чувства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en-US" altLang="ru-RU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algn="l">
              <a:buNone/>
            </a:pP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ребенка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(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с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помощью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чтения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художественной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литературы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endParaRPr lang="en-US" altLang="ru-RU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algn="l">
              <a:buNone/>
            </a:pP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акцентируем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внимание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чувства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;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лексические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темы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en-US" altLang="ru-RU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algn="l">
              <a:buNone/>
            </a:pP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«Детский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сад»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«День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защитника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Отечества»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«День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Победы»</a:t>
            </a:r>
            <a:endParaRPr lang="en-US" altLang="en-US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algn="l">
              <a:buNone/>
            </a:pP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др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.);</a:t>
            </a:r>
            <a:endParaRPr lang="en-US" altLang="ru-RU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>
              <a:buNone/>
            </a:pP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•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Взаимодействие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трех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компонентов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: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интеллектуального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endParaRPr lang="en-US" altLang="ru-RU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algn="l">
              <a:buNone/>
            </a:pP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чувственно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-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эмоционального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действенно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-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практического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en-US" altLang="ru-RU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algn="l">
              <a:buNone/>
            </a:pP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(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узнавать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-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созерцать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-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созидать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);</a:t>
            </a:r>
            <a:endParaRPr lang="en-US" altLang="ru-RU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l">
              <a:buNone/>
            </a:pP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•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Организация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творческой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деятельности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как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средства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en-US" altLang="ru-RU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algn="l">
              <a:buNone/>
            </a:pP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выражения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чувств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эмоций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(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изодеятельность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драматизация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endParaRPr lang="en-US" altLang="ru-RU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algn="l">
              <a:buNone/>
            </a:pP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концерты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выступления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перед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публикой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и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др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  <a:sym typeface="+mn-ea"/>
              </a:rPr>
              <a:t>.).</a:t>
            </a: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Замещающее содержимое 3" descr="ae685a5d929ed92d3115898065462d9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88340" y="1274445"/>
            <a:ext cx="3331845" cy="45986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7705" y="219075"/>
            <a:ext cx="9555480" cy="79184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В</a:t>
            </a:r>
            <a:r>
              <a:rPr kumimoji="0" lang="en-US" altLang="ru-RU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работе</a:t>
            </a:r>
            <a:r>
              <a:rPr kumimoji="0" lang="en-US" altLang="ru-RU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по</a:t>
            </a:r>
            <a:r>
              <a:rPr kumimoji="0" lang="en-US" altLang="ru-RU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нравственно</a:t>
            </a:r>
            <a:r>
              <a:rPr kumimoji="0" lang="en-US" altLang="ru-RU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-</a:t>
            </a:r>
            <a:r>
              <a:rPr kumimoji="0" lang="en-US" altLang="en-US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патриотическому</a:t>
            </a:r>
            <a:r>
              <a:rPr kumimoji="0" lang="en-US" altLang="ru-RU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воспитанию</a:t>
            </a:r>
            <a:r>
              <a:rPr kumimoji="0" lang="en-US" altLang="ru-RU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применяются</a:t>
            </a:r>
            <a:r>
              <a:rPr kumimoji="0" lang="en-US" altLang="ru-RU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такие</a:t>
            </a:r>
            <a:r>
              <a:rPr kumimoji="0" lang="en-US" altLang="ru-RU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формы</a:t>
            </a:r>
            <a:r>
              <a:rPr kumimoji="0" lang="en-US" altLang="ru-RU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:</a:t>
            </a:r>
            <a:endParaRPr kumimoji="0" lang="en-US" altLang="ru-RU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charset="0"/>
              <a:ea typeface="SimSun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05935" y="1221740"/>
            <a:ext cx="5937250" cy="459867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•</a:t>
            </a:r>
            <a:r>
              <a:rPr kumimoji="0" lang="ru-RU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Образовательные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ситуации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;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charset="0"/>
              <a:ea typeface="SimSun" panose="02010600030101010101" pitchFamily="2" charset="-122"/>
              <a:cs typeface="Times New Roman" panose="02020603050405020304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•</a:t>
            </a:r>
            <a:r>
              <a:rPr kumimoji="0" lang="ru-RU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Проектная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деятельность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;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charset="0"/>
              <a:ea typeface="SimSun" panose="02010600030101010101" pitchFamily="2" charset="-122"/>
              <a:cs typeface="Times New Roman" panose="02020603050405020304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•</a:t>
            </a:r>
            <a:r>
              <a:rPr kumimoji="0" lang="ru-RU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Игры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(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дидактические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,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подвижные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(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народные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игры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),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charset="0"/>
              <a:ea typeface="SimSun" panose="02010600030101010101" pitchFamily="2" charset="-122"/>
              <a:cs typeface="Times New Roman" panose="02020603050405020304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ru-RU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настольные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,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сюжетно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-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ролевые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,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интерактивные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);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charset="0"/>
              <a:ea typeface="SimSun" panose="02010600030101010101" pitchFamily="2" charset="-122"/>
              <a:cs typeface="Times New Roman" panose="02020603050405020304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•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Праздники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и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развлечения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;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charset="0"/>
              <a:ea typeface="SimSun" panose="02010600030101010101" pitchFamily="2" charset="-122"/>
              <a:cs typeface="Times New Roman" panose="02020603050405020304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•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Театрализованная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деятельность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;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charset="0"/>
              <a:ea typeface="SimSun" panose="02010600030101010101" pitchFamily="2" charset="-122"/>
              <a:cs typeface="Times New Roman" panose="02020603050405020304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•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Выставки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,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конкурсы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творческих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работ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;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charset="0"/>
              <a:ea typeface="SimSun" panose="02010600030101010101" pitchFamily="2" charset="-122"/>
              <a:cs typeface="Times New Roman" panose="02020603050405020304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•</a:t>
            </a:r>
            <a:r>
              <a:rPr kumimoji="0" lang="ru-RU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Акции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;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charset="0"/>
              <a:ea typeface="SimSun" panose="02010600030101010101" pitchFamily="2" charset="-122"/>
              <a:cs typeface="Times New Roman" panose="02020603050405020304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•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Целевые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прогулки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и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наблюдения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;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charset="0"/>
              <a:ea typeface="SimSun" panose="02010600030101010101" pitchFamily="2" charset="-122"/>
              <a:cs typeface="Times New Roman" panose="02020603050405020304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•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Музейная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педагогика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charset="0"/>
                <a:ea typeface="SimSun" panose="02010600030101010101" pitchFamily="2" charset="-122"/>
                <a:cs typeface="Times New Roman" panose="02020603050405020304" charset="0"/>
              </a:rPr>
              <a:t>.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charset="0"/>
              <a:ea typeface="SimSun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Замещающее содержимое 4" descr="2a6ccda2-85b7-433a-8806-cdd289ed609f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04470" y="1548130"/>
            <a:ext cx="3117850" cy="218249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6240" y="273685"/>
            <a:ext cx="11186160" cy="104902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Нравственно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-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патриотическое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воспитание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дошкольников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по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ФГОС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определяет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методы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работы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с</a:t>
            </a: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детьми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6" name="Изображение 5" descr="2b0fae37-ced0-53d7-97a7-1df4c952930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030" y="3034665"/>
            <a:ext cx="2920365" cy="1934845"/>
          </a:xfrm>
          <a:prstGeom prst="rect">
            <a:avLst/>
          </a:prstGeom>
        </p:spPr>
      </p:pic>
      <p:pic>
        <p:nvPicPr>
          <p:cNvPr id="7" name="Изображение 6" descr="3e4f6122-2814-459f-9629-1048f78bc7c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3886200"/>
            <a:ext cx="3117850" cy="2124075"/>
          </a:xfrm>
          <a:prstGeom prst="rect">
            <a:avLst/>
          </a:prstGeom>
        </p:spPr>
      </p:pic>
      <p:pic>
        <p:nvPicPr>
          <p:cNvPr id="8" name="Изображение 7" descr="izobrazhenie_viber_2023-08-22_11-43-28-3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030" y="5075555"/>
            <a:ext cx="2091690" cy="1572895"/>
          </a:xfrm>
          <a:prstGeom prst="rect">
            <a:avLst/>
          </a:prstGeom>
        </p:spPr>
      </p:pic>
      <p:pic>
        <p:nvPicPr>
          <p:cNvPr id="9" name="Изображение 8" descr="izobrazhenie_viber_2023-05-10_14-38-50-9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2775" y="5084445"/>
            <a:ext cx="2056765" cy="1539240"/>
          </a:xfrm>
          <a:prstGeom prst="rect">
            <a:avLst/>
          </a:prstGeom>
        </p:spPr>
      </p:pic>
      <p:pic>
        <p:nvPicPr>
          <p:cNvPr id="10" name="Изображение 9" descr="izobrazhenie_viber_2023-08-22_11-52-07-9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5030" y="1540510"/>
            <a:ext cx="2920365" cy="1405890"/>
          </a:xfrm>
          <a:prstGeom prst="rect">
            <a:avLst/>
          </a:prstGeom>
        </p:spPr>
      </p:pic>
      <p:pic>
        <p:nvPicPr>
          <p:cNvPr id="11" name="Изображение 10" descr="izobrazhenie_viber_2023-11-10_10-49-43-9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8105" y="3308985"/>
            <a:ext cx="3313430" cy="1645285"/>
          </a:xfrm>
          <a:prstGeom prst="rect">
            <a:avLst/>
          </a:prstGeom>
        </p:spPr>
      </p:pic>
      <p:pic>
        <p:nvPicPr>
          <p:cNvPr id="12" name="Изображение 11" descr="5be858ae-6549-4fb4-af9e-60083a6c42c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8105" y="1486535"/>
            <a:ext cx="3259455" cy="1751965"/>
          </a:xfrm>
          <a:prstGeom prst="rect">
            <a:avLst/>
          </a:prstGeom>
        </p:spPr>
      </p:pic>
      <p:pic>
        <p:nvPicPr>
          <p:cNvPr id="14" name="Изображение 13" descr="izobrazhenie_viber_2023-08-22_11-43-20-6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4245" y="1905635"/>
            <a:ext cx="1973580" cy="2710180"/>
          </a:xfrm>
          <a:prstGeom prst="rect">
            <a:avLst/>
          </a:prstGeom>
        </p:spPr>
      </p:pic>
      <p:pic>
        <p:nvPicPr>
          <p:cNvPr id="15" name="Изображение 14" descr="30a7e81a-43d4-4c15-95d6-d45fb8f476a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50505" y="5093970"/>
            <a:ext cx="2059305" cy="150939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38455"/>
            <a:ext cx="10972800" cy="582613"/>
          </a:xfrm>
        </p:spPr>
        <p:txBody>
          <a:bodyPr/>
          <a:p>
            <a:pPr algn="ctr"/>
            <a:r>
              <a:rPr lang="en-US" altLang="en-US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Нравственно</a:t>
            </a:r>
            <a:r>
              <a:rPr lang="en-US" altLang="ru-RU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-</a:t>
            </a:r>
            <a:r>
              <a:rPr lang="en-US" altLang="en-US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патриотическое</a:t>
            </a:r>
            <a:r>
              <a:rPr lang="en-US" altLang="ru-RU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воспитание</a:t>
            </a:r>
            <a:r>
              <a:rPr lang="en-US" altLang="ru-RU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дошкольников</a:t>
            </a:r>
            <a:r>
              <a:rPr lang="en-US" altLang="ru-RU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</a:t>
            </a:r>
            <a:r>
              <a:rPr lang="en-US" altLang="ru-RU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ФГОС</a:t>
            </a:r>
            <a:r>
              <a:rPr lang="en-US" altLang="ru-RU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определяет</a:t>
            </a:r>
            <a:r>
              <a:rPr lang="en-US" altLang="ru-RU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методы</a:t>
            </a:r>
            <a:r>
              <a:rPr lang="en-US" altLang="ru-RU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работы</a:t>
            </a:r>
            <a:r>
              <a:rPr lang="en-US" altLang="ru-RU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с</a:t>
            </a:r>
            <a:r>
              <a:rPr lang="en-US" altLang="ru-RU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детьми</a:t>
            </a:r>
            <a:r>
              <a:rPr lang="en-US" altLang="ru-RU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r>
              <a:rPr lang="en-US" altLang="ru-RU">
                <a:sym typeface="+mn-ea"/>
              </a:rPr>
              <a:t> 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•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Обустройство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патриотических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уголков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в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группах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ДОУ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ru-RU" sz="1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•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Целевые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экскурсии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(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по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достопримечательностям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родного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края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) -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виртуальные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посещение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музеев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создание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мини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музеев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;</a:t>
            </a:r>
            <a:endParaRPr lang="en-US" altLang="ru-RU" sz="1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•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Организация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тематических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мероприятий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ru-RU" sz="1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Праздники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утренники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фестивали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соревнования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конкурсы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выставки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ru-RU" sz="1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Новый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год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, 23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февраля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Масленица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, 8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марта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День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космонавтики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День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Победы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День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защиты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детей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День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России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День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семьи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любви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верности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8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июля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День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пожилого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человека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.)</a:t>
            </a:r>
            <a:endParaRPr lang="en-US" altLang="ru-RU" sz="1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• 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Проведение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тематических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занятий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рассуждений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на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тему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любви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к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Родине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чтение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соответствующих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произведений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заучивание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стихотворений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песен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пословиц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поговорок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чтение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сказок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просмотр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фильмов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передач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слайдов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прослушивание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аудиозаписей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(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гимн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страны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патриотические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песни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</a:rPr>
              <a:t>Родине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</a:rPr>
              <a:t>);</a:t>
            </a:r>
            <a:endParaRPr lang="en-US" altLang="ru-RU" sz="1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en-US" altLang="en-US" sz="1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Изображение 3" descr="2a5d9043-177b-414b-99b1-2ad6d46323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40300" y="4594225"/>
            <a:ext cx="2310765" cy="1959610"/>
          </a:xfrm>
          <a:prstGeom prst="rect">
            <a:avLst/>
          </a:prstGeom>
        </p:spPr>
      </p:pic>
      <p:pic>
        <p:nvPicPr>
          <p:cNvPr id="5" name="Изображение 4" descr="d0d1ed00-2306-4a5c-aa55-b8e0c231d5b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905" y="4421505"/>
            <a:ext cx="1797050" cy="2132330"/>
          </a:xfrm>
          <a:prstGeom prst="rect">
            <a:avLst/>
          </a:prstGeom>
        </p:spPr>
      </p:pic>
      <p:pic>
        <p:nvPicPr>
          <p:cNvPr id="6" name="Изображение 5" descr="9aa09671-7c3e-416e-bbff-54e53a1d87b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870" y="4421505"/>
            <a:ext cx="1598295" cy="2132330"/>
          </a:xfrm>
          <a:prstGeom prst="rect">
            <a:avLst/>
          </a:prstGeom>
        </p:spPr>
      </p:pic>
      <p:pic>
        <p:nvPicPr>
          <p:cNvPr id="7" name="Изображение 6" descr="f3631bc5-4d39-4890-91a6-29cde02278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8540" y="4421505"/>
            <a:ext cx="1755140" cy="2199640"/>
          </a:xfrm>
          <a:prstGeom prst="rect">
            <a:avLst/>
          </a:prstGeom>
        </p:spPr>
      </p:pic>
      <p:pic>
        <p:nvPicPr>
          <p:cNvPr id="8" name="Изображение 7" descr="izobrazhenie_viber_2023-02-20_15-04-01-9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0535" y="4594225"/>
            <a:ext cx="2421890" cy="202628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Нравственно</a:t>
            </a:r>
            <a:r>
              <a:rPr lang="en-US" altLang="ru-RU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-</a:t>
            </a:r>
            <a:r>
              <a:rPr lang="en-US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патриотическое</a:t>
            </a:r>
            <a:r>
              <a:rPr lang="en-US" altLang="ru-RU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воспитание</a:t>
            </a:r>
            <a:r>
              <a:rPr lang="en-US" altLang="ru-RU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дошкольников</a:t>
            </a:r>
            <a:r>
              <a:rPr lang="en-US" altLang="ru-RU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</a:t>
            </a:r>
            <a:r>
              <a:rPr lang="en-US" altLang="ru-RU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ФГОС</a:t>
            </a:r>
            <a:r>
              <a:rPr lang="en-US" altLang="ru-RU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определяет</a:t>
            </a:r>
            <a:r>
              <a:rPr lang="en-US" altLang="ru-RU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методы</a:t>
            </a:r>
            <a:r>
              <a:rPr lang="en-US" altLang="ru-RU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работы</a:t>
            </a:r>
            <a:r>
              <a:rPr lang="en-US" altLang="ru-RU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с</a:t>
            </a:r>
            <a:r>
              <a:rPr lang="en-US" altLang="ru-RU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детьми</a:t>
            </a:r>
            <a:r>
              <a:rPr lang="en-US" altLang="ru-RU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endParaRPr lang="ru-RU" altLang="en-US" sz="28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• 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Беседы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родном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городе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стране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её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истории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(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закрепляем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наших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лексических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темах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).</a:t>
            </a:r>
            <a:endParaRPr lang="en-US" altLang="ru-RU" sz="1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•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Наблюдение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за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изменениями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облике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родного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города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за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трудом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людей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детском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саду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городе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(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виртуально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);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наблюдения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участке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детского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сада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(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например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«За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русской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березкой»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).</a:t>
            </a:r>
            <a:endParaRPr lang="en-US" altLang="ru-RU" sz="1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•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Участие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детей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посильном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общественно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–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полезном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труде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(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Где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участвуют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что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могут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сделать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?) (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уголке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природы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участках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детского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сада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–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уборка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листьев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расчистка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снега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сбор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веток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др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.) </a:t>
            </a:r>
            <a:endParaRPr lang="en-US" altLang="ru-RU" sz="1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>
              <a:buNone/>
            </a:pP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•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Использование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фольклорных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произведений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(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пословицы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поговорки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игры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русские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народные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сказки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песни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потешки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заклички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) – (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Где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мы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использовали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?) -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Фестиваль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русской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народной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песни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колядки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.</a:t>
            </a:r>
            <a:endParaRPr lang="en-US" altLang="ru-RU" sz="1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>
              <a:buNone/>
            </a:pP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•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Ознакомление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русским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народным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декоративно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–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прикладным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искусством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(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роспись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игрушки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вышивка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) –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ежегодные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Ярмарочные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недели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. </a:t>
            </a:r>
            <a:endParaRPr lang="en-US" altLang="ru-RU" sz="1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•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Знакомство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творчеством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поэтов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художников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композиторов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en-US" altLang="ru-RU" sz="1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•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Проведение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участие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акциях</a:t>
            </a:r>
            <a:endParaRPr lang="en-US" altLang="en-US" sz="1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ru-RU" altLang="en-US" sz="1800"/>
          </a:p>
        </p:txBody>
      </p:sp>
      <p:pic>
        <p:nvPicPr>
          <p:cNvPr id="4" name="Изображение 3" descr="img-dac951b524832d6dedcf413cfebb5f72-v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42745" y="4808855"/>
            <a:ext cx="2451100" cy="1635125"/>
          </a:xfrm>
          <a:prstGeom prst="rect">
            <a:avLst/>
          </a:prstGeom>
        </p:spPr>
      </p:pic>
      <p:pic>
        <p:nvPicPr>
          <p:cNvPr id="5" name="Изображение 4" descr="img-9fca5904597fa16b55dcfe4a2914c143-v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0" y="4808855"/>
            <a:ext cx="2435225" cy="1634490"/>
          </a:xfrm>
          <a:prstGeom prst="rect">
            <a:avLst/>
          </a:prstGeom>
        </p:spPr>
      </p:pic>
      <p:pic>
        <p:nvPicPr>
          <p:cNvPr id="6" name="Изображение 5" descr="mycollages_trud_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8875" y="3848735"/>
            <a:ext cx="2705100" cy="27051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8471</Words>
  <Application>WPS Presentation</Application>
  <PresentationFormat>宽屏</PresentationFormat>
  <Paragraphs>125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6" baseType="lpstr">
      <vt:lpstr>Arial</vt:lpstr>
      <vt:lpstr>SimSun</vt:lpstr>
      <vt:lpstr>Wingdings</vt:lpstr>
      <vt:lpstr>Calibri Light</vt:lpstr>
      <vt:lpstr>Arial Unicode MS</vt:lpstr>
      <vt:lpstr>Calibri</vt:lpstr>
      <vt:lpstr>Microsoft YaHei</vt:lpstr>
      <vt:lpstr>Times New Roman</vt:lpstr>
      <vt:lpstr>Monotype Corsiva</vt:lpstr>
      <vt:lpstr>Century Schoolbook</vt:lpstr>
      <vt:lpstr>Blue Waves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Садик</cp:lastModifiedBy>
  <cp:revision>13</cp:revision>
  <dcterms:created xsi:type="dcterms:W3CDTF">2025-07-23T00:59:00Z</dcterms:created>
  <dcterms:modified xsi:type="dcterms:W3CDTF">2026-03-16T14:02:14Z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1049-12.2.0.23196</vt:lpwstr>
  </property>
  <property fmtid="{D5CDD505-2E9C-101B-9397-08002B2CF9AE}" pid="3" name="ICV">
    <vt:lpwstr>7B768130E2644205B5F050C8FD50DF60_13</vt:lpwstr>
  </property>
</Properties>
</file>