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3" r:id="rId3"/>
    <p:sldId id="291" r:id="rId4"/>
    <p:sldId id="270" r:id="rId5"/>
    <p:sldId id="271" r:id="rId6"/>
    <p:sldId id="292" r:id="rId7"/>
    <p:sldId id="282" r:id="rId8"/>
    <p:sldId id="317" r:id="rId9"/>
    <p:sldId id="300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M_EBC" initials="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25113546902399"/>
          <c:y val="0.127378933484078"/>
          <c:w val="0.46109126143038798"/>
          <c:h val="0.611268136423591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8E1-49DD-8C2A-691C340821CF}"/>
              </c:ext>
            </c:extLst>
          </c:dPt>
          <c:dPt>
            <c:idx val="1"/>
            <c:bubble3D val="0"/>
            <c:spPr>
              <a:solidFill>
                <a:srgbClr val="ED7D3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8E1-49DD-8C2A-691C340821CF}"/>
              </c:ext>
            </c:extLst>
          </c:dPt>
          <c:dPt>
            <c:idx val="2"/>
            <c:bubble3D val="0"/>
            <c:spPr>
              <a:solidFill>
                <a:srgbClr val="A5A5A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8E1-49DD-8C2A-691C340821CF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8E1-49DD-8C2A-691C340821CF}"/>
              </c:ext>
            </c:extLst>
          </c:dPt>
          <c:dPt>
            <c:idx val="4"/>
            <c:bubble3D val="0"/>
            <c:spPr>
              <a:solidFill>
                <a:srgbClr val="5B9BD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8E1-49DD-8C2A-691C340821CF}"/>
              </c:ext>
            </c:extLst>
          </c:dPt>
          <c:dPt>
            <c:idx val="5"/>
            <c:bubble3D val="0"/>
            <c:spPr>
              <a:solidFill>
                <a:srgbClr val="70AD47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8E1-49DD-8C2A-691C340821C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25,3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E1-49DD-8C2A-691C340821C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9,7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E1-49DD-8C2A-691C340821C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34,7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E1-49DD-8C2A-691C340821C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23,0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8E1-49DD-8C2A-691C340821C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7,1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8E1-49DD-8C2A-691C340821C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7,2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8E1-49DD-8C2A-691C340821C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 b="1" strike="noStrike" spc="-1">
                    <a:solidFill>
                      <a:srgbClr val="FFFFFF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Социально-гуманитарная</c:v>
                </c:pt>
                <c:pt idx="1">
                  <c:v>Естественнонаучная</c:v>
                </c:pt>
                <c:pt idx="2">
                  <c:v>Художественная</c:v>
                </c:pt>
                <c:pt idx="3">
                  <c:v>Физкультурно-спортивная</c:v>
                </c:pt>
                <c:pt idx="4">
                  <c:v>Туристско-краеведческая</c:v>
                </c:pt>
                <c:pt idx="5">
                  <c:v>Техническая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43.6</c:v>
                </c:pt>
                <c:pt idx="1">
                  <c:v>19.600000000000001</c:v>
                </c:pt>
                <c:pt idx="2">
                  <c:v>36.74</c:v>
                </c:pt>
                <c:pt idx="3">
                  <c:v>39.4</c:v>
                </c:pt>
                <c:pt idx="4">
                  <c:v>7.3</c:v>
                </c:pt>
                <c:pt idx="5">
                  <c:v>20.6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8E1-49DD-8C2A-691C34082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63053266743339698"/>
          <c:y val="0.15680321910475001"/>
          <c:w val="0.35367851470131201"/>
          <c:h val="0.5327759772977696"/>
        </c:manualLayout>
      </c:layout>
      <c:overlay val="0"/>
      <c:spPr>
        <a:solidFill>
          <a:srgbClr val="FFFFFF">
            <a:alpha val="78000"/>
          </a:srgbClr>
        </a:solidFill>
        <a:ln>
          <a:noFill/>
        </a:ln>
      </c:spPr>
      <c:txPr>
        <a:bodyPr/>
        <a:lstStyle/>
        <a:p>
          <a:pPr>
            <a:defRPr sz="1050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25113546902399"/>
          <c:y val="0.127378933484078"/>
          <c:w val="0.46109126143038798"/>
          <c:h val="0.611268136423591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8E1-49DD-8C2A-691C340821CF}"/>
              </c:ext>
            </c:extLst>
          </c:dPt>
          <c:dPt>
            <c:idx val="1"/>
            <c:bubble3D val="0"/>
            <c:spPr>
              <a:solidFill>
                <a:srgbClr val="ED7D3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8E1-49DD-8C2A-691C340821CF}"/>
              </c:ext>
            </c:extLst>
          </c:dPt>
          <c:dPt>
            <c:idx val="2"/>
            <c:bubble3D val="0"/>
            <c:spPr>
              <a:solidFill>
                <a:srgbClr val="A5A5A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8E1-49DD-8C2A-691C340821CF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8E1-49DD-8C2A-691C340821CF}"/>
              </c:ext>
            </c:extLst>
          </c:dPt>
          <c:dPt>
            <c:idx val="4"/>
            <c:bubble3D val="0"/>
            <c:spPr>
              <a:solidFill>
                <a:srgbClr val="5B9BD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8E1-49DD-8C2A-691C340821CF}"/>
              </c:ext>
            </c:extLst>
          </c:dPt>
          <c:dPt>
            <c:idx val="5"/>
            <c:bubble3D val="0"/>
            <c:spPr>
              <a:solidFill>
                <a:srgbClr val="70AD47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8E1-49DD-8C2A-691C340821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Социально-гуманитарная</c:v>
                </c:pt>
                <c:pt idx="1">
                  <c:v>Естественнонаучная</c:v>
                </c:pt>
                <c:pt idx="2">
                  <c:v>Художественная</c:v>
                </c:pt>
                <c:pt idx="3">
                  <c:v>Физкультурно-спортивная</c:v>
                </c:pt>
                <c:pt idx="4">
                  <c:v>Туристско-краеведческая</c:v>
                </c:pt>
                <c:pt idx="5">
                  <c:v>Техническая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32.799999999999997</c:v>
                </c:pt>
                <c:pt idx="1">
                  <c:v>11.6</c:v>
                </c:pt>
                <c:pt idx="2">
                  <c:v>40</c:v>
                </c:pt>
                <c:pt idx="3">
                  <c:v>22</c:v>
                </c:pt>
                <c:pt idx="4">
                  <c:v>5.8</c:v>
                </c:pt>
                <c:pt idx="5">
                  <c:v>9.1999999999999993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8E1-49DD-8C2A-691C340821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61893439787760862"/>
          <c:y val="0.12117945959667858"/>
          <c:w val="0.36237732493296182"/>
          <c:h val="0.67972467214442533"/>
        </c:manualLayout>
      </c:layout>
      <c:overlay val="0"/>
      <c:spPr>
        <a:solidFill>
          <a:srgbClr val="FFFFFF">
            <a:alpha val="78000"/>
          </a:srgbClr>
        </a:solidFill>
        <a:ln>
          <a:noFill/>
        </a:ln>
      </c:spPr>
      <c:txPr>
        <a:bodyPr/>
        <a:lstStyle/>
        <a:p>
          <a:pPr>
            <a:defRPr sz="1050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Количество программ по направленностям</a:t>
            </a:r>
          </a:p>
        </c:rich>
      </c:tx>
      <c:layout>
        <c:manualLayout>
          <c:xMode val="edge"/>
          <c:yMode val="edge"/>
          <c:x val="0.17305568385745176"/>
          <c:y val="2.5818928325451618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306963582677149E-2"/>
          <c:y val="0.11001337093341967"/>
          <c:w val="0.71537531864176052"/>
          <c:h val="0.48403273283589837"/>
        </c:manualLayout>
      </c:layout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программ по направленностям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0B-412C-8A3E-CE16B187DBD1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0B-412C-8A3E-CE16B187DBD1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20B-412C-8A3E-CE16B187DBD1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20B-412C-8A3E-CE16B187DBD1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20B-412C-8A3E-CE16B187DBD1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20B-412C-8A3E-CE16B187DBD1}"/>
              </c:ext>
            </c:extLst>
          </c:dPt>
          <c:dLbls>
            <c:dLbl>
              <c:idx val="0"/>
              <c:layout>
                <c:manualLayout>
                  <c:x val="7.9484589377604373E-3"/>
                  <c:y val="-0.223153492703583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0B-412C-8A3E-CE16B187DBD1}"/>
                </c:ext>
              </c:extLst>
            </c:dLbl>
            <c:dLbl>
              <c:idx val="1"/>
              <c:layout>
                <c:manualLayout>
                  <c:x val="1.0597945250347249E-2"/>
                  <c:y val="-0.175817903342217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0B-412C-8A3E-CE16B187DBD1}"/>
                </c:ext>
              </c:extLst>
            </c:dLbl>
            <c:dLbl>
              <c:idx val="2"/>
              <c:layout>
                <c:manualLayout>
                  <c:x val="2.1195890500694498E-2"/>
                  <c:y val="-0.17919901686802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0B-412C-8A3E-CE16B187DBD1}"/>
                </c:ext>
              </c:extLst>
            </c:dLbl>
            <c:dLbl>
              <c:idx val="3"/>
              <c:layout>
                <c:manualLayout>
                  <c:x val="7.9484589377604373E-3"/>
                  <c:y val="-0.111576746351791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0B-412C-8A3E-CE16B187DBD1}"/>
                </c:ext>
              </c:extLst>
            </c:dLbl>
            <c:dLbl>
              <c:idx val="4"/>
              <c:layout>
                <c:manualLayout>
                  <c:x val="1.5896917875520875E-2"/>
                  <c:y val="-0.111576746351791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20B-412C-8A3E-CE16B187DBD1}"/>
                </c:ext>
              </c:extLst>
            </c:dLbl>
            <c:dLbl>
              <c:idx val="5"/>
              <c:layout>
                <c:manualLayout>
                  <c:x val="2.3845376813281118E-2"/>
                  <c:y val="-8.7908951671108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20B-412C-8A3E-CE16B187DB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Художественная</c:v>
                </c:pt>
                <c:pt idx="1">
                  <c:v>Социально-гуманитарная</c:v>
                </c:pt>
                <c:pt idx="2">
                  <c:v>Физкультурно-спортивная</c:v>
                </c:pt>
                <c:pt idx="3">
                  <c:v>Естественнонаучная</c:v>
                </c:pt>
                <c:pt idx="4">
                  <c:v>Техническая</c:v>
                </c:pt>
                <c:pt idx="5">
                  <c:v>Туристско-краеведческая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524</c:v>
                </c:pt>
                <c:pt idx="1">
                  <c:v>334</c:v>
                </c:pt>
                <c:pt idx="2">
                  <c:v>275</c:v>
                </c:pt>
                <c:pt idx="3">
                  <c:v>242</c:v>
                </c:pt>
                <c:pt idx="4" formatCode="General">
                  <c:v>174</c:v>
                </c:pt>
                <c:pt idx="5" formatCode="General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20B-412C-8A3E-CE16B187DB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833984"/>
        <c:axId val="145843328"/>
        <c:axId val="0"/>
      </c:bar3DChart>
      <c:catAx>
        <c:axId val="14583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45843328"/>
        <c:crosses val="autoZero"/>
        <c:auto val="1"/>
        <c:lblAlgn val="ctr"/>
        <c:lblOffset val="100"/>
        <c:noMultiLvlLbl val="0"/>
      </c:catAx>
      <c:valAx>
        <c:axId val="14584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4583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Кол-во программ по направленностям</a:t>
            </a:r>
          </a:p>
        </c:rich>
      </c:tx>
      <c:layout>
        <c:manualLayout>
          <c:xMode val="edge"/>
          <c:yMode val="edge"/>
          <c:x val="2.7759861659546615E-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505707207995737"/>
          <c:y val="0.16765696302856256"/>
          <c:w val="0.88494298300743823"/>
          <c:h val="0.45264461571988607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программ по направленностям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0B-412C-8A3E-CE16B187DBD1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0B-412C-8A3E-CE16B187DBD1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20B-412C-8A3E-CE16B187DBD1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20B-412C-8A3E-CE16B187DBD1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20B-412C-8A3E-CE16B187DBD1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20B-412C-8A3E-CE16B187DBD1}"/>
              </c:ext>
            </c:extLst>
          </c:dPt>
          <c:dLbls>
            <c:dLbl>
              <c:idx val="0"/>
              <c:layout>
                <c:manualLayout>
                  <c:x val="1.1530676736754349E-3"/>
                  <c:y val="-1.3378058829899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0B-412C-8A3E-CE16B187DBD1}"/>
                </c:ext>
              </c:extLst>
            </c:dLbl>
            <c:dLbl>
              <c:idx val="1"/>
              <c:layout>
                <c:manualLayout>
                  <c:x val="-4.3518004656788204E-3"/>
                  <c:y val="3.98942759736874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0B-412C-8A3E-CE16B187DBD1}"/>
                </c:ext>
              </c:extLst>
            </c:dLbl>
            <c:dLbl>
              <c:idx val="2"/>
              <c:layout>
                <c:manualLayout>
                  <c:x val="-3.2673282795973478E-3"/>
                  <c:y val="6.082723466019730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0B-412C-8A3E-CE16B187DBD1}"/>
                </c:ext>
              </c:extLst>
            </c:dLbl>
            <c:dLbl>
              <c:idx val="3"/>
              <c:layout>
                <c:manualLayout>
                  <c:x val="-2.060004892645885E-4"/>
                  <c:y val="-1.69451042072782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0B-412C-8A3E-CE16B187DBD1}"/>
                </c:ext>
              </c:extLst>
            </c:dLbl>
            <c:dLbl>
              <c:idx val="4"/>
              <c:layout>
                <c:manualLayout>
                  <c:x val="-1.7709621282279741E-3"/>
                  <c:y val="1.63525630420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20B-412C-8A3E-CE16B187DBD1}"/>
                </c:ext>
              </c:extLst>
            </c:dLbl>
            <c:dLbl>
              <c:idx val="5"/>
              <c:layout>
                <c:manualLayout>
                  <c:x val="-6.1789445455243954E-4"/>
                  <c:y val="-7.9945863761152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20B-412C-8A3E-CE16B187DB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Художественная</c:v>
                </c:pt>
                <c:pt idx="1">
                  <c:v>Социально-гуманитарная</c:v>
                </c:pt>
                <c:pt idx="2">
                  <c:v>Физкультурно-спортивная</c:v>
                </c:pt>
                <c:pt idx="3">
                  <c:v>Естественнонаучная</c:v>
                </c:pt>
                <c:pt idx="4">
                  <c:v>Техническая</c:v>
                </c:pt>
                <c:pt idx="5">
                  <c:v>Туристско-краеведческая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2679</c:v>
                </c:pt>
                <c:pt idx="1">
                  <c:v>1868</c:v>
                </c:pt>
                <c:pt idx="2">
                  <c:v>1704</c:v>
                </c:pt>
                <c:pt idx="3">
                  <c:v>890</c:v>
                </c:pt>
                <c:pt idx="4" formatCode="General">
                  <c:v>811</c:v>
                </c:pt>
                <c:pt idx="5" formatCode="General">
                  <c:v>623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20B-412C-8A3E-CE16B187DB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1703808"/>
        <c:axId val="51717248"/>
      </c:barChart>
      <c:catAx>
        <c:axId val="51703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717248"/>
        <c:crosses val="autoZero"/>
        <c:auto val="1"/>
        <c:lblAlgn val="ctr"/>
        <c:lblOffset val="100"/>
        <c:noMultiLvlLbl val="0"/>
      </c:catAx>
      <c:valAx>
        <c:axId val="51717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70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7DF42-0FBF-412B-914C-5D0F131C0C7D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5DEB33C-AE17-49F3-8D3F-BCC881A72CC0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Художественная направленность </a:t>
          </a: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39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программ</a:t>
          </a: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1686 </a:t>
          </a:r>
          <a:r>
            <a:rPr lang="ru-RU" sz="14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</a:t>
          </a:r>
          <a:endParaRPr lang="ru-RU" sz="1400" dirty="0"/>
        </a:p>
      </dgm:t>
    </dgm:pt>
    <dgm:pt modelId="{0A01425B-336A-4781-AE19-269F682445E7}" type="parTrans" cxnId="{EA3D04F2-E502-416A-B4DF-0871F7D51536}">
      <dgm:prSet/>
      <dgm:spPr/>
      <dgm:t>
        <a:bodyPr/>
        <a:lstStyle/>
        <a:p>
          <a:endParaRPr lang="ru-RU" sz="1400"/>
        </a:p>
      </dgm:t>
    </dgm:pt>
    <dgm:pt modelId="{259963C8-FFA8-425B-AA46-A66B04CD363C}" type="sibTrans" cxnId="{EA3D04F2-E502-416A-B4DF-0871F7D51536}">
      <dgm:prSet/>
      <dgm:spPr/>
      <dgm:t>
        <a:bodyPr/>
        <a:lstStyle/>
        <a:p>
          <a:endParaRPr lang="ru-RU" sz="1400"/>
        </a:p>
      </dgm:t>
    </dgm:pt>
    <dgm:pt modelId="{BC6D4933-D634-4ECF-890C-6DA1D6A3AEC5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Техническая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направленность</a:t>
          </a: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</a:t>
          </a: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138</a:t>
          </a:r>
        </a:p>
        <a:p>
          <a:r>
            <a:rPr lang="ru-RU" sz="14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</a:t>
          </a:r>
          <a:endParaRPr lang="ru-RU" sz="1400" dirty="0"/>
        </a:p>
      </dgm:t>
    </dgm:pt>
    <dgm:pt modelId="{0B470C32-7783-4FB6-8C88-A30EFAF0C45F}" type="parTrans" cxnId="{AFE359F1-2E60-4FF0-9344-00CC46295837}">
      <dgm:prSet/>
      <dgm:spPr/>
      <dgm:t>
        <a:bodyPr/>
        <a:lstStyle/>
        <a:p>
          <a:endParaRPr lang="ru-RU" sz="1400"/>
        </a:p>
      </dgm:t>
    </dgm:pt>
    <dgm:pt modelId="{D7ADDD0D-EECB-473A-AEDC-7B42CF9DAB66}" type="sibTrans" cxnId="{AFE359F1-2E60-4FF0-9344-00CC46295837}">
      <dgm:prSet/>
      <dgm:spPr/>
      <dgm:t>
        <a:bodyPr/>
        <a:lstStyle/>
        <a:p>
          <a:endParaRPr lang="ru-RU" sz="1400"/>
        </a:p>
      </dgm:t>
    </dgm:pt>
    <dgm:pt modelId="{9FD1F492-BEC3-4F8B-8427-47048149E280}">
      <dgm:prSet phldrT="[Текст]" custT="1"/>
      <dgm:spPr/>
      <dgm:t>
        <a:bodyPr/>
        <a:lstStyle/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Физкультурно-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спортивная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направленность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программы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 </a:t>
          </a:r>
          <a:r>
            <a:rPr lang="ru-RU" sz="14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</a:t>
          </a:r>
          <a:endParaRPr lang="ru-RU" sz="1400" dirty="0"/>
        </a:p>
      </dgm:t>
    </dgm:pt>
    <dgm:pt modelId="{DB6D28B1-05AA-4CC6-8284-8631B8C2B047}" type="parTrans" cxnId="{C099F6DA-68AE-4255-BB7A-DE1CA939BB02}">
      <dgm:prSet/>
      <dgm:spPr/>
      <dgm:t>
        <a:bodyPr/>
        <a:lstStyle/>
        <a:p>
          <a:endParaRPr lang="ru-RU" sz="1400"/>
        </a:p>
      </dgm:t>
    </dgm:pt>
    <dgm:pt modelId="{2E722BC1-7BBA-4870-93CE-F1434D732E90}" type="sibTrans" cxnId="{C099F6DA-68AE-4255-BB7A-DE1CA939BB02}">
      <dgm:prSet/>
      <dgm:spPr/>
      <dgm:t>
        <a:bodyPr/>
        <a:lstStyle/>
        <a:p>
          <a:endParaRPr lang="ru-RU" sz="1400"/>
        </a:p>
      </dgm:t>
    </dgm:pt>
    <dgm:pt modelId="{99C57CC6-A2E1-4CFE-B8B8-5B21B827B7EC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Туристско-краеведческая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направленность</a:t>
          </a: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программы</a:t>
          </a: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111 </a:t>
          </a:r>
          <a:r>
            <a:rPr lang="ru-RU" sz="14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</a:t>
          </a:r>
          <a:endParaRPr lang="ru-RU" sz="1400" dirty="0"/>
        </a:p>
      </dgm:t>
    </dgm:pt>
    <dgm:pt modelId="{9824E86C-FFBF-4FE7-ACA6-ED0D8EC3172F}" type="parTrans" cxnId="{9ADC6B1E-5E94-4659-9835-D015A5268BB7}">
      <dgm:prSet/>
      <dgm:spPr/>
      <dgm:t>
        <a:bodyPr/>
        <a:lstStyle/>
        <a:p>
          <a:endParaRPr lang="ru-RU" sz="1400"/>
        </a:p>
      </dgm:t>
    </dgm:pt>
    <dgm:pt modelId="{C6A450E6-D855-4C68-8260-54672D50792D}" type="sibTrans" cxnId="{9ADC6B1E-5E94-4659-9835-D015A5268BB7}">
      <dgm:prSet/>
      <dgm:spPr/>
      <dgm:t>
        <a:bodyPr/>
        <a:lstStyle/>
        <a:p>
          <a:endParaRPr lang="ru-RU" sz="1400"/>
        </a:p>
      </dgm:t>
    </dgm:pt>
    <dgm:pt modelId="{EEE443E5-A09D-4E0B-BE7B-E57C128B5C85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Естественнонаучная направленность</a:t>
          </a: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программ</a:t>
          </a: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436 </a:t>
          </a:r>
          <a:r>
            <a:rPr lang="ru-RU" sz="14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</a:t>
          </a:r>
          <a:endParaRPr lang="ru-RU" sz="1400" dirty="0"/>
        </a:p>
      </dgm:t>
    </dgm:pt>
    <dgm:pt modelId="{3702C9EE-C5AC-4086-B44C-8E4B41E182F0}" type="parTrans" cxnId="{E524F30E-50FD-4F31-ACA6-3194536B5F24}">
      <dgm:prSet/>
      <dgm:spPr/>
      <dgm:t>
        <a:bodyPr/>
        <a:lstStyle/>
        <a:p>
          <a:endParaRPr lang="ru-RU" sz="1400"/>
        </a:p>
      </dgm:t>
    </dgm:pt>
    <dgm:pt modelId="{DA21ACE7-3BC1-4BC0-85CA-AD7A0FFE4B35}" type="sibTrans" cxnId="{E524F30E-50FD-4F31-ACA6-3194536B5F24}">
      <dgm:prSet/>
      <dgm:spPr/>
      <dgm:t>
        <a:bodyPr/>
        <a:lstStyle/>
        <a:p>
          <a:endParaRPr lang="ru-RU" sz="1400"/>
        </a:p>
      </dgm:t>
    </dgm:pt>
    <dgm:pt modelId="{5C101CCE-F05E-4760-A13B-1D4CB9D20C69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Социально-гуманитарная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направленность</a:t>
          </a: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программ</a:t>
          </a: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289 </a:t>
          </a:r>
          <a:r>
            <a:rPr lang="ru-RU" sz="14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</a:t>
          </a:r>
          <a:endParaRPr lang="ru-RU" sz="1400" dirty="0"/>
        </a:p>
      </dgm:t>
    </dgm:pt>
    <dgm:pt modelId="{175A74FE-8A36-4715-A0AC-25E64166A050}" type="parTrans" cxnId="{FB09C4B6-9AD7-4FC4-8F14-B89F07AC8A12}">
      <dgm:prSet/>
      <dgm:spPr/>
      <dgm:t>
        <a:bodyPr/>
        <a:lstStyle/>
        <a:p>
          <a:endParaRPr lang="ru-RU" sz="1400"/>
        </a:p>
      </dgm:t>
    </dgm:pt>
    <dgm:pt modelId="{F3A77ACF-B22C-4B71-B06F-62DDB6F2F376}" type="sibTrans" cxnId="{FB09C4B6-9AD7-4FC4-8F14-B89F07AC8A12}">
      <dgm:prSet/>
      <dgm:spPr/>
      <dgm:t>
        <a:bodyPr/>
        <a:lstStyle/>
        <a:p>
          <a:endParaRPr lang="ru-RU" sz="1400"/>
        </a:p>
      </dgm:t>
    </dgm:pt>
    <dgm:pt modelId="{63F2B1D7-31BD-4ED5-B38C-77D4D16BEB05}" type="pres">
      <dgm:prSet presAssocID="{5577DF42-0FBF-412B-914C-5D0F131C0C7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663826-97AB-456A-B8C0-AAB855C54F04}" type="pres">
      <dgm:prSet presAssocID="{D5DEB33C-AE17-49F3-8D3F-BCC881A72CC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75824-2B57-481D-B57A-EF15427312BC}" type="pres">
      <dgm:prSet presAssocID="{259963C8-FFA8-425B-AA46-A66B04CD363C}" presName="sibTrans" presStyleCnt="0"/>
      <dgm:spPr/>
    </dgm:pt>
    <dgm:pt modelId="{EB5AE083-136E-4407-9428-B94A2EE0FF49}" type="pres">
      <dgm:prSet presAssocID="{BC6D4933-D634-4ECF-890C-6DA1D6A3AEC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B5591-1967-4700-A8BE-3238850A98B2}" type="pres">
      <dgm:prSet presAssocID="{D7ADDD0D-EECB-473A-AEDC-7B42CF9DAB66}" presName="sibTrans" presStyleCnt="0"/>
      <dgm:spPr/>
    </dgm:pt>
    <dgm:pt modelId="{146EFFF6-B944-4330-9806-46D0005BBC4F}" type="pres">
      <dgm:prSet presAssocID="{9FD1F492-BEC3-4F8B-8427-47048149E28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0AB81-EE83-4D75-9E66-9BB72B1ABC03}" type="pres">
      <dgm:prSet presAssocID="{2E722BC1-7BBA-4870-93CE-F1434D732E90}" presName="sibTrans" presStyleCnt="0"/>
      <dgm:spPr/>
    </dgm:pt>
    <dgm:pt modelId="{24BAFFA4-DA1C-4B0F-A39C-E73D1DE82D57}" type="pres">
      <dgm:prSet presAssocID="{99C57CC6-A2E1-4CFE-B8B8-5B21B827B7E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83BDDC-918D-413E-91F9-744FED82FB77}" type="pres">
      <dgm:prSet presAssocID="{C6A450E6-D855-4C68-8260-54672D50792D}" presName="sibTrans" presStyleCnt="0"/>
      <dgm:spPr/>
    </dgm:pt>
    <dgm:pt modelId="{6F11DF64-3FDC-49E2-83B9-FC72CB6DDDD9}" type="pres">
      <dgm:prSet presAssocID="{EEE443E5-A09D-4E0B-BE7B-E57C128B5C8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C6CC3-CF97-4CC7-A291-1F87F417F733}" type="pres">
      <dgm:prSet presAssocID="{DA21ACE7-3BC1-4BC0-85CA-AD7A0FFE4B35}" presName="sibTrans" presStyleCnt="0"/>
      <dgm:spPr/>
    </dgm:pt>
    <dgm:pt modelId="{02B72375-6D38-4C60-B82D-078B525AF5FE}" type="pres">
      <dgm:prSet presAssocID="{5C101CCE-F05E-4760-A13B-1D4CB9D20C6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E359F1-2E60-4FF0-9344-00CC46295837}" srcId="{5577DF42-0FBF-412B-914C-5D0F131C0C7D}" destId="{BC6D4933-D634-4ECF-890C-6DA1D6A3AEC5}" srcOrd="1" destOrd="0" parTransId="{0B470C32-7783-4FB6-8C88-A30EFAF0C45F}" sibTransId="{D7ADDD0D-EECB-473A-AEDC-7B42CF9DAB66}"/>
    <dgm:cxn modelId="{2857D665-CAC5-4F64-9B2E-CE833DE4CC50}" type="presOf" srcId="{9FD1F492-BEC3-4F8B-8427-47048149E280}" destId="{146EFFF6-B944-4330-9806-46D0005BBC4F}" srcOrd="0" destOrd="0" presId="urn:microsoft.com/office/officeart/2005/8/layout/default"/>
    <dgm:cxn modelId="{E786C724-1207-4E11-832E-29874CBF47FD}" type="presOf" srcId="{99C57CC6-A2E1-4CFE-B8B8-5B21B827B7EC}" destId="{24BAFFA4-DA1C-4B0F-A39C-E73D1DE82D57}" srcOrd="0" destOrd="0" presId="urn:microsoft.com/office/officeart/2005/8/layout/default"/>
    <dgm:cxn modelId="{C099F6DA-68AE-4255-BB7A-DE1CA939BB02}" srcId="{5577DF42-0FBF-412B-914C-5D0F131C0C7D}" destId="{9FD1F492-BEC3-4F8B-8427-47048149E280}" srcOrd="2" destOrd="0" parTransId="{DB6D28B1-05AA-4CC6-8284-8631B8C2B047}" sibTransId="{2E722BC1-7BBA-4870-93CE-F1434D732E90}"/>
    <dgm:cxn modelId="{FB09C4B6-9AD7-4FC4-8F14-B89F07AC8A12}" srcId="{5577DF42-0FBF-412B-914C-5D0F131C0C7D}" destId="{5C101CCE-F05E-4760-A13B-1D4CB9D20C69}" srcOrd="5" destOrd="0" parTransId="{175A74FE-8A36-4715-A0AC-25E64166A050}" sibTransId="{F3A77ACF-B22C-4B71-B06F-62DDB6F2F376}"/>
    <dgm:cxn modelId="{98ADA052-449D-4F51-B148-A3D91FB338DB}" type="presOf" srcId="{EEE443E5-A09D-4E0B-BE7B-E57C128B5C85}" destId="{6F11DF64-3FDC-49E2-83B9-FC72CB6DDDD9}" srcOrd="0" destOrd="0" presId="urn:microsoft.com/office/officeart/2005/8/layout/default"/>
    <dgm:cxn modelId="{A1639888-650B-47CE-B3B6-8E27C2C9C53B}" type="presOf" srcId="{5577DF42-0FBF-412B-914C-5D0F131C0C7D}" destId="{63F2B1D7-31BD-4ED5-B38C-77D4D16BEB05}" srcOrd="0" destOrd="0" presId="urn:microsoft.com/office/officeart/2005/8/layout/default"/>
    <dgm:cxn modelId="{9ADC6B1E-5E94-4659-9835-D015A5268BB7}" srcId="{5577DF42-0FBF-412B-914C-5D0F131C0C7D}" destId="{99C57CC6-A2E1-4CFE-B8B8-5B21B827B7EC}" srcOrd="3" destOrd="0" parTransId="{9824E86C-FFBF-4FE7-ACA6-ED0D8EC3172F}" sibTransId="{C6A450E6-D855-4C68-8260-54672D50792D}"/>
    <dgm:cxn modelId="{EA3D04F2-E502-416A-B4DF-0871F7D51536}" srcId="{5577DF42-0FBF-412B-914C-5D0F131C0C7D}" destId="{D5DEB33C-AE17-49F3-8D3F-BCC881A72CC0}" srcOrd="0" destOrd="0" parTransId="{0A01425B-336A-4781-AE19-269F682445E7}" sibTransId="{259963C8-FFA8-425B-AA46-A66B04CD363C}"/>
    <dgm:cxn modelId="{EAF9975B-287E-4151-B5FC-DA0D4A3B5B18}" type="presOf" srcId="{BC6D4933-D634-4ECF-890C-6DA1D6A3AEC5}" destId="{EB5AE083-136E-4407-9428-B94A2EE0FF49}" srcOrd="0" destOrd="0" presId="urn:microsoft.com/office/officeart/2005/8/layout/default"/>
    <dgm:cxn modelId="{E524F30E-50FD-4F31-ACA6-3194536B5F24}" srcId="{5577DF42-0FBF-412B-914C-5D0F131C0C7D}" destId="{EEE443E5-A09D-4E0B-BE7B-E57C128B5C85}" srcOrd="4" destOrd="0" parTransId="{3702C9EE-C5AC-4086-B44C-8E4B41E182F0}" sibTransId="{DA21ACE7-3BC1-4BC0-85CA-AD7A0FFE4B35}"/>
    <dgm:cxn modelId="{FE2C03DC-215D-4283-9772-496CB8A78550}" type="presOf" srcId="{5C101CCE-F05E-4760-A13B-1D4CB9D20C69}" destId="{02B72375-6D38-4C60-B82D-078B525AF5FE}" srcOrd="0" destOrd="0" presId="urn:microsoft.com/office/officeart/2005/8/layout/default"/>
    <dgm:cxn modelId="{D6CB1F90-1D50-4E1A-8F26-5AAE7E3CA538}" type="presOf" srcId="{D5DEB33C-AE17-49F3-8D3F-BCC881A72CC0}" destId="{A4663826-97AB-456A-B8C0-AAB855C54F04}" srcOrd="0" destOrd="0" presId="urn:microsoft.com/office/officeart/2005/8/layout/default"/>
    <dgm:cxn modelId="{8EA51E0F-0D63-4E59-AEB4-D94B15B9161E}" type="presParOf" srcId="{63F2B1D7-31BD-4ED5-B38C-77D4D16BEB05}" destId="{A4663826-97AB-456A-B8C0-AAB855C54F04}" srcOrd="0" destOrd="0" presId="urn:microsoft.com/office/officeart/2005/8/layout/default"/>
    <dgm:cxn modelId="{C4EB68C2-9DAA-4468-A7EF-F03A814349F9}" type="presParOf" srcId="{63F2B1D7-31BD-4ED5-B38C-77D4D16BEB05}" destId="{1A375824-2B57-481D-B57A-EF15427312BC}" srcOrd="1" destOrd="0" presId="urn:microsoft.com/office/officeart/2005/8/layout/default"/>
    <dgm:cxn modelId="{FAA3F588-6A57-43F2-BF0F-506704E3D5F3}" type="presParOf" srcId="{63F2B1D7-31BD-4ED5-B38C-77D4D16BEB05}" destId="{EB5AE083-136E-4407-9428-B94A2EE0FF49}" srcOrd="2" destOrd="0" presId="urn:microsoft.com/office/officeart/2005/8/layout/default"/>
    <dgm:cxn modelId="{765A2899-58FD-4B3B-9C41-103AD81A652F}" type="presParOf" srcId="{63F2B1D7-31BD-4ED5-B38C-77D4D16BEB05}" destId="{0A7B5591-1967-4700-A8BE-3238850A98B2}" srcOrd="3" destOrd="0" presId="urn:microsoft.com/office/officeart/2005/8/layout/default"/>
    <dgm:cxn modelId="{9895A677-7F2A-40B3-9F57-B1725C99BCA3}" type="presParOf" srcId="{63F2B1D7-31BD-4ED5-B38C-77D4D16BEB05}" destId="{146EFFF6-B944-4330-9806-46D0005BBC4F}" srcOrd="4" destOrd="0" presId="urn:microsoft.com/office/officeart/2005/8/layout/default"/>
    <dgm:cxn modelId="{E7BCA3EA-1BEB-43BE-9051-A06B126F28DC}" type="presParOf" srcId="{63F2B1D7-31BD-4ED5-B38C-77D4D16BEB05}" destId="{A520AB81-EE83-4D75-9E66-9BB72B1ABC03}" srcOrd="5" destOrd="0" presId="urn:microsoft.com/office/officeart/2005/8/layout/default"/>
    <dgm:cxn modelId="{A84E1E6C-A6C0-42EC-A6A7-AAC50D5D5099}" type="presParOf" srcId="{63F2B1D7-31BD-4ED5-B38C-77D4D16BEB05}" destId="{24BAFFA4-DA1C-4B0F-A39C-E73D1DE82D57}" srcOrd="6" destOrd="0" presId="urn:microsoft.com/office/officeart/2005/8/layout/default"/>
    <dgm:cxn modelId="{A52C00A6-1A6E-4DC6-A8FB-08C39F2DEB9D}" type="presParOf" srcId="{63F2B1D7-31BD-4ED5-B38C-77D4D16BEB05}" destId="{CF83BDDC-918D-413E-91F9-744FED82FB77}" srcOrd="7" destOrd="0" presId="urn:microsoft.com/office/officeart/2005/8/layout/default"/>
    <dgm:cxn modelId="{4B74617E-028C-4E01-B114-CA7B23F836C7}" type="presParOf" srcId="{63F2B1D7-31BD-4ED5-B38C-77D4D16BEB05}" destId="{6F11DF64-3FDC-49E2-83B9-FC72CB6DDDD9}" srcOrd="8" destOrd="0" presId="urn:microsoft.com/office/officeart/2005/8/layout/default"/>
    <dgm:cxn modelId="{6728E2F2-ED1C-4D3A-87E7-DB6A7D962BB2}" type="presParOf" srcId="{63F2B1D7-31BD-4ED5-B38C-77D4D16BEB05}" destId="{E65C6CC3-CF97-4CC7-A291-1F87F417F733}" srcOrd="9" destOrd="0" presId="urn:microsoft.com/office/officeart/2005/8/layout/default"/>
    <dgm:cxn modelId="{BF00A11C-F23E-4E4A-96AF-037F59107AF3}" type="presParOf" srcId="{63F2B1D7-31BD-4ED5-B38C-77D4D16BEB05}" destId="{02B72375-6D38-4C60-B82D-078B525AF5F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63826-97AB-456A-B8C0-AAB855C54F04}">
      <dsp:nvSpPr>
        <dsp:cNvPr id="0" name=""/>
        <dsp:cNvSpPr/>
      </dsp:nvSpPr>
      <dsp:spPr>
        <a:xfrm>
          <a:off x="841343" y="2290"/>
          <a:ext cx="2122847" cy="12737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Художественная направленность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39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программ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1686 </a:t>
          </a:r>
          <a:r>
            <a:rPr lang="ru-RU" sz="1400" kern="12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</a:t>
          </a:r>
          <a:endParaRPr lang="ru-RU" sz="1400" kern="1200" dirty="0"/>
        </a:p>
      </dsp:txBody>
      <dsp:txXfrm>
        <a:off x="841343" y="2290"/>
        <a:ext cx="2122847" cy="1273708"/>
      </dsp:txXfrm>
    </dsp:sp>
    <dsp:sp modelId="{EB5AE083-136E-4407-9428-B94A2EE0FF49}">
      <dsp:nvSpPr>
        <dsp:cNvPr id="0" name=""/>
        <dsp:cNvSpPr/>
      </dsp:nvSpPr>
      <dsp:spPr>
        <a:xfrm>
          <a:off x="3176474" y="2290"/>
          <a:ext cx="2122847" cy="1273708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Техническая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направленность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138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</a:t>
          </a:r>
          <a:endParaRPr lang="ru-RU" sz="1400" kern="1200" dirty="0"/>
        </a:p>
      </dsp:txBody>
      <dsp:txXfrm>
        <a:off x="3176474" y="2290"/>
        <a:ext cx="2122847" cy="1273708"/>
      </dsp:txXfrm>
    </dsp:sp>
    <dsp:sp modelId="{146EFFF6-B944-4330-9806-46D0005BBC4F}">
      <dsp:nvSpPr>
        <dsp:cNvPr id="0" name=""/>
        <dsp:cNvSpPr/>
      </dsp:nvSpPr>
      <dsp:spPr>
        <a:xfrm>
          <a:off x="841343" y="1488283"/>
          <a:ext cx="2122847" cy="1273708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Физкультурно-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спортивная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направленность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программы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 </a:t>
          </a:r>
          <a:r>
            <a:rPr lang="ru-RU" sz="1400" kern="12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</a:t>
          </a:r>
          <a:endParaRPr lang="ru-RU" sz="1400" kern="1200" dirty="0"/>
        </a:p>
      </dsp:txBody>
      <dsp:txXfrm>
        <a:off x="841343" y="1488283"/>
        <a:ext cx="2122847" cy="1273708"/>
      </dsp:txXfrm>
    </dsp:sp>
    <dsp:sp modelId="{24BAFFA4-DA1C-4B0F-A39C-E73D1DE82D57}">
      <dsp:nvSpPr>
        <dsp:cNvPr id="0" name=""/>
        <dsp:cNvSpPr/>
      </dsp:nvSpPr>
      <dsp:spPr>
        <a:xfrm>
          <a:off x="3176474" y="1488283"/>
          <a:ext cx="2122847" cy="1273708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Туристско-краеведческая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направленность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программы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111 </a:t>
          </a:r>
          <a:r>
            <a:rPr lang="ru-RU" sz="1400" kern="12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</a:t>
          </a:r>
          <a:endParaRPr lang="ru-RU" sz="1400" kern="1200" dirty="0"/>
        </a:p>
      </dsp:txBody>
      <dsp:txXfrm>
        <a:off x="3176474" y="1488283"/>
        <a:ext cx="2122847" cy="1273708"/>
      </dsp:txXfrm>
    </dsp:sp>
    <dsp:sp modelId="{6F11DF64-3FDC-49E2-83B9-FC72CB6DDDD9}">
      <dsp:nvSpPr>
        <dsp:cNvPr id="0" name=""/>
        <dsp:cNvSpPr/>
      </dsp:nvSpPr>
      <dsp:spPr>
        <a:xfrm>
          <a:off x="841343" y="2974276"/>
          <a:ext cx="2122847" cy="1273708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Естественнонаучная направленность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программ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436 </a:t>
          </a:r>
          <a:r>
            <a:rPr lang="ru-RU" sz="1400" kern="12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</a:t>
          </a:r>
          <a:endParaRPr lang="ru-RU" sz="1400" kern="1200" dirty="0"/>
        </a:p>
      </dsp:txBody>
      <dsp:txXfrm>
        <a:off x="841343" y="2974276"/>
        <a:ext cx="2122847" cy="1273708"/>
      </dsp:txXfrm>
    </dsp:sp>
    <dsp:sp modelId="{02B72375-6D38-4C60-B82D-078B525AF5FE}">
      <dsp:nvSpPr>
        <dsp:cNvPr id="0" name=""/>
        <dsp:cNvSpPr/>
      </dsp:nvSpPr>
      <dsp:spPr>
        <a:xfrm>
          <a:off x="3176474" y="2974276"/>
          <a:ext cx="2122847" cy="1273708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Социально-гуманитарная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направленность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программ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289 </a:t>
          </a:r>
          <a:r>
            <a:rPr lang="ru-RU" sz="1400" kern="12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</a:t>
          </a:r>
          <a:endParaRPr lang="ru-RU" sz="1400" kern="1200" dirty="0"/>
        </a:p>
      </dsp:txBody>
      <dsp:txXfrm>
        <a:off x="3176474" y="2974276"/>
        <a:ext cx="2122847" cy="1273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27103-A4E8-4EEB-9F5D-13B9BE3486B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EF359-15E8-4ECF-A4DC-57E941D8C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13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D6F03-222E-4D7C-A72B-7C1B9B9D9755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2A218-148C-4D61-ACB0-F41EAB16C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74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868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514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557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59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18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514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557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514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557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514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55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768F9F-2155-46DD-8EA4-907F9F9E4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00291DF-8FBC-4BE5-B361-F01A77D72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5EC2C9-5FE1-4AD7-816D-3D7F150E8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B064DDC-E1C9-41EA-A978-B2C77E5E3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50A084-5669-41C6-98DA-ACB49E340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62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52E124-A56F-4BBB-9FA9-ECADF8EDF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A5A75D2-ED5C-43C6-8C00-574F52A9F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BDA2C3-DF32-438B-8E3C-C9DBF244E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EFC604-5204-4E38-AFF5-52FF87E6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A45B8F-9CCA-45F6-AE79-919F781F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26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0C21AED-37FD-4570-837A-2B8819F53A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6A72C62-ACCD-408B-AA6B-0B0CBD238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829870-8123-417C-986C-6C35628C8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3DEA67-3F89-405C-9213-2AE30E65C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723D2BF-35A9-4D3A-A770-160BA3DB7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43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56FBF7-BA9A-440A-A66B-6DC332730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89E9A5-E451-4922-A85C-A44E65F29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545BFB-4319-497E-B677-EA77546CF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80D492-F4B7-4471-9868-E9D7490D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108826-81F9-4985-99D0-54F32F9B2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29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E8D00A-480F-4071-A539-4DC701B2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029782F-836E-4B0E-A088-C44F207EC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47130A-8030-4F52-BE8D-DADA73491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71832A3-8260-48D0-8FDC-CC866327F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ABFA45-40C2-44E9-BD87-39327701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52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B120AB-8CCF-4F50-AB52-902B3E442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320B50-52E7-4C72-B060-28012165F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EC3C5CC-6444-4FBB-99D8-21193E378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51C550F-D53B-48F3-BABE-4034E150B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6B5A1F7-05E1-4BC5-BB50-3221CE80A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EE20721-B5DA-4D43-A5E1-197B82570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77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83EB19-54B1-4D6D-8F49-BBE1A4D7D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2685B5-026F-43F2-9E87-9BBED7981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9D81F02-8550-4CB3-8872-C0BBF8B52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710795C-B010-45C8-84F4-DB4648ED7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FDE8610-3811-413A-B179-014AB2376D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1424228-FB34-4253-B99B-61F18AE4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0CDBD96-096B-4F50-8838-25416F29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895806C-40E6-407E-88C8-2E5958C4E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33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19EEFC-91DF-4ECB-815C-0F147B202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4740242-B136-484A-BEF9-8C54E8821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975A67B-35FE-4280-8DCC-2ED002803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A80186E-B38F-4CF6-9A1B-29CBC0FFC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89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F70CF82-250C-4313-9D30-CEA563331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56706F8-F007-452C-90F8-6C362324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35B7BEF-7B8A-4517-BB88-986D526C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21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DFB2CC-2AD3-4316-A79B-DDB3186A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1EB7BB-AB3F-4D81-9C16-275599DBC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88740F1-E558-4AAB-A56B-7A27A6443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C70A11B-31B1-4339-BFA5-3CEE17A16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FACFE00-8A31-487E-A710-96C0BFB1F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54106BA-09C1-4EDA-82B0-B65770D5F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96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DBF74C-3765-43D5-B34F-C1708500F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4625F8B-DF4F-424B-910E-9195DF511B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9768043-FC95-4297-8EC7-2C4384CB0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32356C-8EA7-4CBE-8B99-B971446ED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AC21017-6A9B-4AA9-B991-B8AA924B4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18D6B45-5A9C-4C0E-AD23-F7DC4FB0E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66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526AEF-93EB-4416-BB84-05EC93673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835C8EE-4693-4355-B46A-F4AC89EA4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657A35F-908A-4D53-8CCE-4E9DB2F1D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AB295-1424-411E-A0BA-0668C11F3391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41FF99-49B3-4846-8C74-B2446A0EE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CF0D1C1-3C1D-4AAB-A76C-2C12429FB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26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39.png"/><Relationship Id="rId15" Type="http://schemas.openxmlformats.org/officeDocument/2006/relationships/image" Target="../media/image43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2.png"/><Relationship Id="rId9" Type="http://schemas.openxmlformats.org/officeDocument/2006/relationships/diagramData" Target="../diagrams/data1.xml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g"/><Relationship Id="rId5" Type="http://schemas.openxmlformats.org/officeDocument/2006/relationships/image" Target="../media/image2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gif"/><Relationship Id="rId5" Type="http://schemas.openxmlformats.org/officeDocument/2006/relationships/image" Target="../media/image49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1.jpe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chart" Target="../charts/chart2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ddyt.ru/" TargetMode="External"/><Relationship Id="rId13" Type="http://schemas.openxmlformats.org/officeDocument/2006/relationships/hyperlink" Target="http://alieparusa.com.ru/" TargetMode="External"/><Relationship Id="rId3" Type="http://schemas.openxmlformats.org/officeDocument/2006/relationships/image" Target="../media/image14.png"/><Relationship Id="rId7" Type="http://schemas.openxmlformats.org/officeDocument/2006/relationships/hyperlink" Target="&#1056;&#1077;&#1089;&#1091;&#1088;&#1089;&#1085;&#1099;&#1077;%20&#1094;&#1077;&#1085;&#1090;&#1088;&#1099;%2010.12.15.&#8470;1282.pdf" TargetMode="External"/><Relationship Id="rId12" Type="http://schemas.openxmlformats.org/officeDocument/2006/relationships/hyperlink" Target="http://sokol.com.r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kult.rk.gov.ru/" TargetMode="External"/><Relationship Id="rId11" Type="http://schemas.openxmlformats.org/officeDocument/2006/relationships/hyperlink" Target="https://crimuntur.ru/" TargetMode="External"/><Relationship Id="rId5" Type="http://schemas.openxmlformats.org/officeDocument/2006/relationships/image" Target="../media/image16.png"/><Relationship Id="rId10" Type="http://schemas.openxmlformats.org/officeDocument/2006/relationships/hyperlink" Target="https://&#1101;&#1082;&#1086;&#1073;&#1080;&#1086;&#1094;&#1077;&#1085;&#1090;&#1088;-&#1082;&#1088;&#1099;&#1084;.&#1088;&#1092;/" TargetMode="External"/><Relationship Id="rId4" Type="http://schemas.openxmlformats.org/officeDocument/2006/relationships/image" Target="../media/image15.png"/><Relationship Id="rId9" Type="http://schemas.openxmlformats.org/officeDocument/2006/relationships/hyperlink" Target="http://crimea-man.ru/" TargetMode="External"/><Relationship Id="rId14" Type="http://schemas.openxmlformats.org/officeDocument/2006/relationships/hyperlink" Target="https://doc-fortuna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hyperlink" Target="https://&#1088;82.&#1085;&#1072;&#1074;&#1080;&#1075;&#1072;&#1090;&#1086;&#1088;.&#1076;&#1077;&#1090;&#1080;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hyperlink" Target="https://vk.com/p82navigator" TargetMode="External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:a16="http://schemas.microsoft.com/office/drawing/2014/main" xmlns="" id="{51EBB7FA-C85E-0E9E-BE33-2053F5F5C4CF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-38528" y="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F4E53A-A604-4B57-B977-1C4EC1B03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977" y="2430739"/>
            <a:ext cx="9420046" cy="1996521"/>
          </a:xfrm>
        </p:spPr>
        <p:txBody>
          <a:bodyPr>
            <a:normAutofit fontScale="90000"/>
          </a:bodyPr>
          <a:lstStyle/>
          <a:p>
            <a:r>
              <a:rPr lang="ru-RU" sz="4800" dirty="0"/>
              <a:t>Информационная компания </a:t>
            </a:r>
            <a:br>
              <a:rPr lang="ru-RU" sz="4800" dirty="0"/>
            </a:br>
            <a:r>
              <a:rPr lang="ru-RU" sz="4800" dirty="0"/>
              <a:t>о реализации</a:t>
            </a:r>
            <a:br>
              <a:rPr lang="ru-RU" sz="4800" dirty="0"/>
            </a:br>
            <a:r>
              <a:rPr lang="ru-RU" sz="4800" dirty="0"/>
              <a:t> дополнительного образования детей в Республике Крым и муниципальном </a:t>
            </a:r>
            <a:r>
              <a:rPr lang="ru-RU" sz="4800" dirty="0" smtClean="0"/>
              <a:t>образовании городской округ Симферополь Республики Крым</a:t>
            </a:r>
            <a:endParaRPr lang="ru-RU" sz="4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:a16="http://schemas.microsoft.com/office/drawing/2014/main" xmlns="" id="{51EBB7FA-C85E-0E9E-BE33-2053F5F5C4CF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-38528" y="-37719"/>
            <a:ext cx="12230528" cy="685764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FCEA59DA-F0A3-F3E2-1979-A088F11C0C12}"/>
              </a:ext>
            </a:extLst>
          </p:cNvPr>
          <p:cNvSpPr/>
          <p:nvPr/>
        </p:nvSpPr>
        <p:spPr>
          <a:xfrm>
            <a:off x="505546" y="1435289"/>
            <a:ext cx="4530388" cy="90151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none" dirty="0">
                <a:ln w="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Творческие объединения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98F2E5B-E69A-03D1-DAF6-9AC8DEAEBBA4}"/>
              </a:ext>
            </a:extLst>
          </p:cNvPr>
          <p:cNvSpPr/>
          <p:nvPr/>
        </p:nvSpPr>
        <p:spPr>
          <a:xfrm>
            <a:off x="5638800" y="4966048"/>
            <a:ext cx="2599643" cy="138499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76</a:t>
            </a:r>
            <a:r>
              <a:rPr lang="ru-RU" sz="2800" dirty="0" smtClean="0">
                <a:ln w="0"/>
                <a:cs typeface="Times New Roman" panose="02020603050405020304" pitchFamily="18" charset="0"/>
              </a:rPr>
              <a:t> педагогов, </a:t>
            </a:r>
            <a:endParaRPr lang="ru-RU" sz="2800" dirty="0">
              <a:ln w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2 861 </a:t>
            </a:r>
            <a:r>
              <a:rPr lang="ru-RU" sz="2800" dirty="0" smtClean="0">
                <a:ln w="0"/>
                <a:cs typeface="Times New Roman" panose="02020603050405020304" pitchFamily="18" charset="0"/>
              </a:rPr>
              <a:t>обучающихся</a:t>
            </a:r>
            <a:endParaRPr lang="ru-RU" sz="2800" dirty="0">
              <a:ln w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8B324C8-DD39-A680-2A70-A1DEC52C4FB3}"/>
              </a:ext>
            </a:extLst>
          </p:cNvPr>
          <p:cNvSpPr/>
          <p:nvPr/>
        </p:nvSpPr>
        <p:spPr>
          <a:xfrm>
            <a:off x="1549400" y="51017"/>
            <a:ext cx="8007886" cy="11935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детского и юношеского творчества»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униципального образования городской округ Симферополь Республики Крым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магнитный диск 6">
            <a:extLst>
              <a:ext uri="{FF2B5EF4-FFF2-40B4-BE49-F238E27FC236}">
                <a16:creationId xmlns:a16="http://schemas.microsoft.com/office/drawing/2014/main" xmlns="" id="{646CD25B-7D4D-4CCD-B086-4DDE1A7FD8FD}"/>
              </a:ext>
            </a:extLst>
          </p:cNvPr>
          <p:cNvSpPr/>
          <p:nvPr/>
        </p:nvSpPr>
        <p:spPr>
          <a:xfrm>
            <a:off x="9195857" y="3121057"/>
            <a:ext cx="2331523" cy="743776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по ресурсам дополнительного образования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магнитный диск 7">
            <a:extLst>
              <a:ext uri="{FF2B5EF4-FFF2-40B4-BE49-F238E27FC236}">
                <a16:creationId xmlns:a16="http://schemas.microsoft.com/office/drawing/2014/main" xmlns="" id="{6E5659DE-79F3-A666-9F1B-641686B88D13}"/>
              </a:ext>
            </a:extLst>
          </p:cNvPr>
          <p:cNvSpPr/>
          <p:nvPr/>
        </p:nvSpPr>
        <p:spPr>
          <a:xfrm>
            <a:off x="8885664" y="4968816"/>
            <a:ext cx="2951910" cy="826569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модели реализации дополнительных общеобразовательных программ в сетевой форме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магнитный диск 10">
            <a:extLst>
              <a:ext uri="{FF2B5EF4-FFF2-40B4-BE49-F238E27FC236}">
                <a16:creationId xmlns:a16="http://schemas.microsoft.com/office/drawing/2014/main" xmlns="" id="{610115C3-B277-9F87-0B57-F02B765D7B6C}"/>
              </a:ext>
            </a:extLst>
          </p:cNvPr>
          <p:cNvSpPr/>
          <p:nvPr/>
        </p:nvSpPr>
        <p:spPr>
          <a:xfrm>
            <a:off x="9114493" y="4054055"/>
            <a:ext cx="2494252" cy="743777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Персонифицированное финансирование дополнительного образования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магнитный диск 14">
            <a:extLst>
              <a:ext uri="{FF2B5EF4-FFF2-40B4-BE49-F238E27FC236}">
                <a16:creationId xmlns:a16="http://schemas.microsoft.com/office/drawing/2014/main" xmlns="" id="{0E7642B2-15E5-C734-A25E-B4DC5BBD898F}"/>
              </a:ext>
            </a:extLst>
          </p:cNvPr>
          <p:cNvSpPr/>
          <p:nvPr/>
        </p:nvSpPr>
        <p:spPr>
          <a:xfrm>
            <a:off x="8493125" y="6011782"/>
            <a:ext cx="3543300" cy="581669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дополнительного образования в Республике Крым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604" y="0"/>
            <a:ext cx="2477396" cy="77599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8" y="119019"/>
            <a:ext cx="1178279" cy="114908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638" y="1417941"/>
            <a:ext cx="1534107" cy="1534107"/>
          </a:xfrm>
          <a:prstGeom prst="rect">
            <a:avLst/>
          </a:prstGeom>
        </p:spPr>
      </p:pic>
      <p:sp>
        <p:nvSpPr>
          <p:cNvPr id="28" name="Блок-схема: магнитный диск 27">
            <a:extLst>
              <a:ext uri="{FF2B5EF4-FFF2-40B4-BE49-F238E27FC236}">
                <a16:creationId xmlns:a16="http://schemas.microsoft.com/office/drawing/2014/main" xmlns="" id="{636A42B0-1E90-5F82-33D6-68483C6DB2F7}"/>
              </a:ext>
            </a:extLst>
          </p:cNvPr>
          <p:cNvSpPr/>
          <p:nvPr/>
        </p:nvSpPr>
        <p:spPr>
          <a:xfrm>
            <a:off x="5720772" y="3057896"/>
            <a:ext cx="3179360" cy="1368048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моделей выравнивания доступности дополнительных общеобразовательных программ для детей с различными образовательными возможностями и потребностями, в том числе для одаренных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2" t="7270" r="8510" b="8773"/>
          <a:stretch/>
        </p:blipFill>
        <p:spPr>
          <a:xfrm>
            <a:off x="6730260" y="1458678"/>
            <a:ext cx="1508183" cy="1523950"/>
          </a:xfrm>
          <a:prstGeom prst="ellipse">
            <a:avLst/>
          </a:prstGeom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273839999"/>
              </p:ext>
            </p:extLst>
          </p:nvPr>
        </p:nvGraphicFramePr>
        <p:xfrm>
          <a:off x="-63930" y="2455324"/>
          <a:ext cx="6140665" cy="4250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t="5209" r="-4846" b="-6640"/>
          <a:stretch/>
        </p:blipFill>
        <p:spPr bwMode="auto">
          <a:xfrm>
            <a:off x="8430682" y="1508088"/>
            <a:ext cx="1490916" cy="146124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97" y="1417941"/>
            <a:ext cx="1268704" cy="154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64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28" y="-41189"/>
            <a:ext cx="1555524" cy="161631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8B324C8-DD39-A680-2A70-A1DEC52C4FB3}"/>
              </a:ext>
            </a:extLst>
          </p:cNvPr>
          <p:cNvSpPr/>
          <p:nvPr/>
        </p:nvSpPr>
        <p:spPr>
          <a:xfrm>
            <a:off x="1314450" y="-8253"/>
            <a:ext cx="8340885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«Дворец детского и юношеского творчества»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8" name="Рисунок 1">
            <a:extLst>
              <a:ext uri="{FF2B5EF4-FFF2-40B4-BE49-F238E27FC236}">
                <a16:creationId xmlns:a16="http://schemas.microsoft.com/office/drawing/2014/main" xmlns="" id="{51EBB7FA-C85E-0E9E-BE33-2053F5F5C4CF}"/>
              </a:ext>
            </a:extLst>
          </p:cNvPr>
          <p:cNvPicPr/>
          <p:nvPr/>
        </p:nvPicPr>
        <p:blipFill>
          <a:blip r:embed="rId4"/>
          <a:srcRect l="22149" t="25186" r="12999" b="25888"/>
          <a:stretch/>
        </p:blipFill>
        <p:spPr>
          <a:xfrm>
            <a:off x="0" y="12191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8B324C8-DD39-A680-2A70-A1DEC52C4FB3}"/>
              </a:ext>
            </a:extLst>
          </p:cNvPr>
          <p:cNvSpPr/>
          <p:nvPr/>
        </p:nvSpPr>
        <p:spPr>
          <a:xfrm>
            <a:off x="1466850" y="78293"/>
            <a:ext cx="8340885" cy="115250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детского и юношеского творчества»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городской округ Симферополь Республики Крым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735" y="0"/>
            <a:ext cx="2384265" cy="794562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C6405F2D-8971-87B9-B287-054EED5E991C}"/>
              </a:ext>
            </a:extLst>
          </p:cNvPr>
          <p:cNvSpPr/>
          <p:nvPr/>
        </p:nvSpPr>
        <p:spPr>
          <a:xfrm>
            <a:off x="205099" y="1408273"/>
            <a:ext cx="2888479" cy="339701"/>
          </a:xfrm>
          <a:prstGeom prst="roundRect">
            <a:avLst/>
          </a:prstGeom>
          <a:gradFill flip="none" rotWithShape="1">
            <a:gsLst>
              <a:gs pos="0">
                <a:srgbClr val="5D82E9">
                  <a:shade val="30000"/>
                  <a:satMod val="115000"/>
                </a:srgbClr>
              </a:gs>
              <a:gs pos="50000">
                <a:srgbClr val="5D82E9">
                  <a:shade val="67500"/>
                  <a:satMod val="115000"/>
                </a:srgbClr>
              </a:gs>
              <a:gs pos="100000">
                <a:srgbClr val="5D82E9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Всероссийские </a:t>
            </a:r>
            <a:r>
              <a:rPr lang="ru-RU" sz="1600" b="1" dirty="0" smtClean="0"/>
              <a:t>мероприятия</a:t>
            </a:r>
            <a:endParaRPr lang="ru-RU" sz="1600" b="1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A2060EBE-D1E1-0A5A-47B8-D8E307356D29}"/>
              </a:ext>
            </a:extLst>
          </p:cNvPr>
          <p:cNvSpPr/>
          <p:nvPr/>
        </p:nvSpPr>
        <p:spPr>
          <a:xfrm>
            <a:off x="4076453" y="1384253"/>
            <a:ext cx="3807564" cy="339701"/>
          </a:xfrm>
          <a:prstGeom prst="roundRect">
            <a:avLst/>
          </a:prstGeom>
          <a:gradFill flip="none" rotWithShape="1">
            <a:gsLst>
              <a:gs pos="0">
                <a:srgbClr val="5D82E9">
                  <a:shade val="30000"/>
                  <a:satMod val="115000"/>
                </a:srgbClr>
              </a:gs>
              <a:gs pos="50000">
                <a:srgbClr val="5D82E9">
                  <a:shade val="67500"/>
                  <a:satMod val="115000"/>
                </a:srgbClr>
              </a:gs>
              <a:gs pos="100000">
                <a:srgbClr val="5D82E9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Республиканские </a:t>
            </a:r>
            <a:r>
              <a:rPr lang="ru-RU" sz="1600" b="1" dirty="0" smtClean="0"/>
              <a:t>мероприятия</a:t>
            </a:r>
            <a:endParaRPr lang="ru-RU" sz="1600" b="1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C4A1F2AC-7BA3-415D-D906-7600C00AA313}"/>
              </a:ext>
            </a:extLst>
          </p:cNvPr>
          <p:cNvSpPr/>
          <p:nvPr/>
        </p:nvSpPr>
        <p:spPr>
          <a:xfrm>
            <a:off x="282995" y="6109323"/>
            <a:ext cx="11723846" cy="661249"/>
          </a:xfrm>
          <a:prstGeom prst="roundRect">
            <a:avLst/>
          </a:prstGeom>
          <a:solidFill>
            <a:srgbClr val="5D82E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направленностям: 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– 14; социально-гуманитарная – 16; естественнонаучная –8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D13BCF1-5867-F8DF-6565-F74F2DBBDFB9}"/>
              </a:ext>
            </a:extLst>
          </p:cNvPr>
          <p:cNvSpPr/>
          <p:nvPr/>
        </p:nvSpPr>
        <p:spPr>
          <a:xfrm>
            <a:off x="205099" y="1857674"/>
            <a:ext cx="2888479" cy="416542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хоровых и вокальных коллективов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Всероссийских конкурс «Музыкальный олимп»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«Базовые национальные ценности»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школьных хоров «Поют дети России»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Всероссийский фестиваль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фестиваль народной культуры «Наследники традиций»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Научно-исследовательский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«Юных исследователей окружающей среды им.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Б.В.Всесвятского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военно-спортивная игра «Победа»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на знание государственных и региональных символов и атрибутов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F5D7593-C735-4571-4002-2F6D88033F18}"/>
              </a:ext>
            </a:extLst>
          </p:cNvPr>
          <p:cNvSpPr/>
          <p:nvPr/>
        </p:nvSpPr>
        <p:spPr>
          <a:xfrm>
            <a:off x="3221764" y="1843422"/>
            <a:ext cx="5516943" cy="41044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патриотический проект «Вахта памяти поколений – Пост № 1»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творческий фестиваль «Шаг навстречу»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«Исследовательский старт»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«Отечество»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Фестиваль-конкурс «Школьные подмостки»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Конкурс-защита научно-исследовательских работ учащихся-членов МАН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«Мы – гордость Крыма»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 талантливых и одаренных детей Крыма «Интеллектуальный Старт-Ап»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фестиваль-конкурс детского творчества «Крым в сердце моем»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«Турнир юных физиков»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исследовательских работ «Я - исследователь»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исследовательских работ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«Шаг в науку»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исследовательских работ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«Первооткрыватель»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школьных театральных коллективов «Театральные дебюты»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Патриотический конкурс-фестиваль «Мы – наследники Победы»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Краеведческая конференция учащихся «Крым – наш общий дом»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Патриотический конкурс детского творчества «Ради жизни на Земле»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Конкурс-фестиваль для выпускников школ «Крымский вальс»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 конференция учащихся «Проблемы охраны окружающей среды»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8" y="119019"/>
            <a:ext cx="1178279" cy="114908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8D13BCF1-5867-F8DF-6565-F74F2DBBDFB9}"/>
              </a:ext>
            </a:extLst>
          </p:cNvPr>
          <p:cNvSpPr/>
          <p:nvPr/>
        </p:nvSpPr>
        <p:spPr>
          <a:xfrm>
            <a:off x="8923884" y="1850548"/>
            <a:ext cx="3151329" cy="41796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 «Радуга добрых дел»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акция ПДД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игра «Правовой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Брейн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-ринг»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кадетский бал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Новогодний лидерский бал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команд ученического самоуправления «Только вперед – только все вместе»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«Красный тюльпан»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сочинений «Жизнь во имя Отечества»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рисунков «Расскажу о солдате»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«Мы не забыли о ваших подвигах»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«Я поведу тебя в музей»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углы 13">
            <a:extLst>
              <a:ext uri="{FF2B5EF4-FFF2-40B4-BE49-F238E27FC236}">
                <a16:creationId xmlns:a16="http://schemas.microsoft.com/office/drawing/2014/main" xmlns="" id="{A2060EBE-D1E1-0A5A-47B8-D8E307356D29}"/>
              </a:ext>
            </a:extLst>
          </p:cNvPr>
          <p:cNvSpPr/>
          <p:nvPr/>
        </p:nvSpPr>
        <p:spPr>
          <a:xfrm>
            <a:off x="9042400" y="1368943"/>
            <a:ext cx="2964441" cy="339701"/>
          </a:xfrm>
          <a:prstGeom prst="roundRect">
            <a:avLst/>
          </a:prstGeom>
          <a:gradFill flip="none" rotWithShape="1">
            <a:gsLst>
              <a:gs pos="0">
                <a:srgbClr val="5D82E9">
                  <a:shade val="30000"/>
                  <a:satMod val="115000"/>
                </a:srgbClr>
              </a:gs>
              <a:gs pos="50000">
                <a:srgbClr val="5D82E9">
                  <a:shade val="67500"/>
                  <a:satMod val="115000"/>
                </a:srgbClr>
              </a:gs>
              <a:gs pos="100000">
                <a:srgbClr val="5D82E9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Муниципальные мероприятия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58394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">
            <a:extLst>
              <a:ext uri="{FF2B5EF4-FFF2-40B4-BE49-F238E27FC236}">
                <a16:creationId xmlns:a16="http://schemas.microsoft.com/office/drawing/2014/main" xmlns="" id="{51EBB7FA-C85E-0E9E-BE33-2053F5F5C4CF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-38528" y="-37719"/>
            <a:ext cx="12230528" cy="685764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xmlns="" id="{A878D4FD-4663-40B0-9603-E64B91B8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464" y="-92122"/>
            <a:ext cx="9388490" cy="70533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Как родителям выбрать направление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для обучения в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МБ УДО «ЦДЮТ» г. Симферополя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843" y="2643605"/>
            <a:ext cx="123320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06392" y="1384419"/>
            <a:ext cx="10720635" cy="19655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1">
                <a:lumMod val="60000"/>
                <a:lumOff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МБ УДО «ЦДЮТ» г. Симферополя 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- </a:t>
            </a:r>
            <a:r>
              <a:rPr lang="ru-RU" i="1" dirty="0">
                <a:ln w="0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многопрофильная организация, осуществляющая свою деятельность по 6 направленностям. ЦДЮТ является центром военно-патриотического воспитания города Симферополя, которое осуществляется через организацию работы Поста № 1 </a:t>
            </a:r>
            <a:endParaRPr lang="ru-RU" i="1" dirty="0" smtClean="0">
              <a:ln w="0"/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ln w="0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и  </a:t>
            </a:r>
            <a:r>
              <a:rPr lang="ru-RU" i="1" dirty="0">
                <a:ln w="0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музея Боевой Славы г. Симферополя. Организована работа городского ученического самоуправления «СИМФА» и городского филиала Малой академии наук школьников Крыма </a:t>
            </a:r>
            <a:r>
              <a:rPr lang="ru-RU" i="1" dirty="0" smtClean="0">
                <a:ln w="0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«Искатель». На базе ЦДЮТ функционирует Муниципальный опорный центр дополнительного образования города Симферополя.</a:t>
            </a:r>
            <a:endParaRPr lang="ru-RU" i="1" dirty="0">
              <a:ln w="0"/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9141" y="5415535"/>
            <a:ext cx="2657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Официальный сайт </a:t>
            </a:r>
            <a:r>
              <a:rPr lang="ru-RU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 УДО «ЦДЮТ» </a:t>
            </a:r>
          </a:p>
          <a:p>
            <a:pPr algn="ctr"/>
            <a:r>
              <a:rPr lang="ru-RU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Симферополя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4085136" y="5402881"/>
            <a:ext cx="30550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Официальная </a:t>
            </a:r>
            <a:r>
              <a:rPr lang="ru-RU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</a:t>
            </a:r>
          </a:p>
          <a:p>
            <a:pPr algn="ctr"/>
            <a:r>
              <a:rPr lang="ru-RU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МБ УДО «ЦДЮТ» </a:t>
            </a:r>
          </a:p>
          <a:p>
            <a:pPr algn="ctr"/>
            <a:r>
              <a:rPr lang="ru-RU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Симферополя </a:t>
            </a:r>
          </a:p>
          <a:p>
            <a:pPr algn="ctr"/>
            <a:r>
              <a:rPr lang="ru-RU" b="1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ВКонтакте</a:t>
            </a:r>
            <a:r>
              <a:rPr lang="ru-RU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6913548" y="5373245"/>
            <a:ext cx="3469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дополнительного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 УДО «ЦДЮТ» </a:t>
            </a:r>
            <a:endParaRPr lang="ru-RU" b="1" kern="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Симферополя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8" y="119019"/>
            <a:ext cx="1178279" cy="11490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730" y="3480681"/>
            <a:ext cx="1909985" cy="190998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471" y="3541214"/>
            <a:ext cx="1832360" cy="183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940" y="3533640"/>
            <a:ext cx="1851701" cy="184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15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:a16="http://schemas.microsoft.com/office/drawing/2014/main" xmlns="" id="{51EBB7FA-C85E-0E9E-BE33-2053F5F5C4CF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-38528" y="-8253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FCEA59DA-F0A3-F3E2-1979-A088F11C0C12}"/>
              </a:ext>
            </a:extLst>
          </p:cNvPr>
          <p:cNvSpPr/>
          <p:nvPr/>
        </p:nvSpPr>
        <p:spPr>
          <a:xfrm>
            <a:off x="155912" y="1960222"/>
            <a:ext cx="4530388" cy="107926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cap="none" dirty="0">
                <a:ln w="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Творческие объединения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98F2E5B-E69A-03D1-DAF6-9AC8DEAEBBA4}"/>
              </a:ext>
            </a:extLst>
          </p:cNvPr>
          <p:cNvSpPr/>
          <p:nvPr/>
        </p:nvSpPr>
        <p:spPr>
          <a:xfrm>
            <a:off x="3232664" y="5640971"/>
            <a:ext cx="4343399" cy="83099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21</a:t>
            </a:r>
            <a:r>
              <a:rPr lang="ru-RU" sz="2400" dirty="0" smtClean="0">
                <a:ln w="0"/>
                <a:cs typeface="Times New Roman" panose="02020603050405020304" pitchFamily="18" charset="0"/>
              </a:rPr>
              <a:t> педагог, </a:t>
            </a:r>
            <a:endParaRPr lang="ru-RU" sz="2400" dirty="0">
              <a:ln w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2 100 </a:t>
            </a:r>
            <a:r>
              <a:rPr lang="ru-RU" sz="2400" dirty="0">
                <a:ln w="0"/>
                <a:cs typeface="Times New Roman" panose="02020603050405020304" pitchFamily="18" charset="0"/>
              </a:rPr>
              <a:t>обучающихся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24BF8D0A-4B9B-FB0F-5DDC-96BB269724DE}"/>
              </a:ext>
            </a:extLst>
          </p:cNvPr>
          <p:cNvSpPr/>
          <p:nvPr/>
        </p:nvSpPr>
        <p:spPr>
          <a:xfrm>
            <a:off x="155912" y="3165355"/>
            <a:ext cx="1911853" cy="1178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Художественная направленность</a:t>
            </a:r>
          </a:p>
          <a:p>
            <a:pPr algn="ctr"/>
            <a:r>
              <a:rPr lang="ru-RU" sz="1600" b="1" dirty="0" smtClean="0">
                <a:solidFill>
                  <a:srgbClr val="E9ECF5"/>
                </a:solidFill>
              </a:rPr>
              <a:t>1300 </a:t>
            </a:r>
            <a:r>
              <a:rPr lang="ru-RU" sz="1600" dirty="0">
                <a:ln w="0"/>
                <a:solidFill>
                  <a:srgbClr val="E9ECF5"/>
                </a:solidFill>
                <a:cs typeface="Times New Roman" panose="02020603050405020304" pitchFamily="18" charset="0"/>
              </a:rPr>
              <a:t>обучающихся</a:t>
            </a:r>
            <a:endParaRPr lang="ru-RU" sz="1600" dirty="0">
              <a:solidFill>
                <a:srgbClr val="E9ECF5"/>
              </a:solidFill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4DC780AB-05FA-BD17-40FE-8CF15A210E25}"/>
              </a:ext>
            </a:extLst>
          </p:cNvPr>
          <p:cNvSpPr/>
          <p:nvPr/>
        </p:nvSpPr>
        <p:spPr>
          <a:xfrm>
            <a:off x="2242942" y="3155733"/>
            <a:ext cx="1979444" cy="1198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Социально-гуманитарная</a:t>
            </a:r>
          </a:p>
          <a:p>
            <a:pPr algn="ctr"/>
            <a:r>
              <a:rPr lang="ru-RU" sz="1600" dirty="0"/>
              <a:t> направленность</a:t>
            </a:r>
          </a:p>
          <a:p>
            <a:pPr algn="ctr"/>
            <a:r>
              <a:rPr lang="ru-RU" sz="1600" b="1" dirty="0" smtClean="0">
                <a:solidFill>
                  <a:srgbClr val="E9ECF5"/>
                </a:solidFill>
              </a:rPr>
              <a:t>300 </a:t>
            </a:r>
            <a:r>
              <a:rPr lang="ru-RU" sz="1600" dirty="0">
                <a:ln w="0"/>
                <a:cs typeface="Times New Roman" panose="02020603050405020304" pitchFamily="18" charset="0"/>
              </a:rPr>
              <a:t>обучающихся</a:t>
            </a:r>
            <a:endParaRPr lang="ru-RU" sz="16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8B324C8-DD39-A680-2A70-A1DEC52C4FB3}"/>
              </a:ext>
            </a:extLst>
          </p:cNvPr>
          <p:cNvSpPr/>
          <p:nvPr/>
        </p:nvSpPr>
        <p:spPr>
          <a:xfrm>
            <a:off x="1567543" y="-8253"/>
            <a:ext cx="8087792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Муниципальное бюджетное учреждение дополнительного образования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«Радуга»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муниципального образования городской округ Симферополь Республики Крым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04A0A6A5-35D3-8967-36C1-A91F209FCB97}"/>
              </a:ext>
            </a:extLst>
          </p:cNvPr>
          <p:cNvSpPr/>
          <p:nvPr/>
        </p:nvSpPr>
        <p:spPr>
          <a:xfrm>
            <a:off x="1111838" y="4462925"/>
            <a:ext cx="1911854" cy="1178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Естественно-научная</a:t>
            </a:r>
            <a:endParaRPr lang="ru-RU" sz="1600" dirty="0"/>
          </a:p>
          <a:p>
            <a:pPr algn="ctr"/>
            <a:r>
              <a:rPr lang="ru-RU" sz="1600" dirty="0"/>
              <a:t> направленность</a:t>
            </a:r>
          </a:p>
          <a:p>
            <a:pPr algn="ctr"/>
            <a:r>
              <a:rPr lang="ru-RU" sz="1600" b="1" dirty="0" smtClean="0"/>
              <a:t>500</a:t>
            </a:r>
          </a:p>
          <a:p>
            <a:pPr algn="ctr"/>
            <a:r>
              <a:rPr lang="ru-RU" sz="1600" dirty="0" smtClean="0">
                <a:ln w="0"/>
                <a:cs typeface="Times New Roman" panose="02020603050405020304" pitchFamily="18" charset="0"/>
              </a:rPr>
              <a:t>обучающихся</a:t>
            </a:r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0CEFF2-0273-6BCF-10B3-DEFEDE833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225" y="1824180"/>
            <a:ext cx="7086600" cy="794182"/>
          </a:xfrm>
          <a:prstGeom prst="rect">
            <a:avLst/>
          </a:prstGeom>
        </p:spPr>
      </p:pic>
      <p:sp>
        <p:nvSpPr>
          <p:cNvPr id="7" name="Блок-схема: магнитный диск 6">
            <a:extLst>
              <a:ext uri="{FF2B5EF4-FFF2-40B4-BE49-F238E27FC236}">
                <a16:creationId xmlns:a16="http://schemas.microsoft.com/office/drawing/2014/main" xmlns="" id="{646CD25B-7D4D-4CCD-B086-4DDE1A7FD8FD}"/>
              </a:ext>
            </a:extLst>
          </p:cNvPr>
          <p:cNvSpPr/>
          <p:nvPr/>
        </p:nvSpPr>
        <p:spPr>
          <a:xfrm>
            <a:off x="5611439" y="2793467"/>
            <a:ext cx="2331523" cy="743776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магнитный диск 10">
            <a:extLst>
              <a:ext uri="{FF2B5EF4-FFF2-40B4-BE49-F238E27FC236}">
                <a16:creationId xmlns:a16="http://schemas.microsoft.com/office/drawing/2014/main" xmlns="" id="{610115C3-B277-9F87-0B57-F02B765D7B6C}"/>
              </a:ext>
            </a:extLst>
          </p:cNvPr>
          <p:cNvSpPr/>
          <p:nvPr/>
        </p:nvSpPr>
        <p:spPr>
          <a:xfrm>
            <a:off x="8541848" y="2783844"/>
            <a:ext cx="2494252" cy="743777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Гибкий график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6" y="12149"/>
            <a:ext cx="1405643" cy="1253696"/>
          </a:xfrm>
          <a:prstGeom prst="rect">
            <a:avLst/>
          </a:prstGeom>
        </p:spPr>
      </p:pic>
      <p:sp>
        <p:nvSpPr>
          <p:cNvPr id="21" name="Блок-схема: магнитный диск 20">
            <a:extLst>
              <a:ext uri="{FF2B5EF4-FFF2-40B4-BE49-F238E27FC236}">
                <a16:creationId xmlns:a16="http://schemas.microsoft.com/office/drawing/2014/main" xmlns="" id="{646CD25B-7D4D-4CCD-B086-4DDE1A7FD8FD}"/>
              </a:ext>
            </a:extLst>
          </p:cNvPr>
          <p:cNvSpPr/>
          <p:nvPr/>
        </p:nvSpPr>
        <p:spPr>
          <a:xfrm>
            <a:off x="5611438" y="3719149"/>
            <a:ext cx="2331523" cy="743776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Комфортность обучения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Блок-схема: магнитный диск 26">
            <a:extLst>
              <a:ext uri="{FF2B5EF4-FFF2-40B4-BE49-F238E27FC236}">
                <a16:creationId xmlns:a16="http://schemas.microsoft.com/office/drawing/2014/main" xmlns="" id="{610115C3-B277-9F87-0B57-F02B765D7B6C}"/>
              </a:ext>
            </a:extLst>
          </p:cNvPr>
          <p:cNvSpPr/>
          <p:nvPr/>
        </p:nvSpPr>
        <p:spPr>
          <a:xfrm>
            <a:off x="8644324" y="3754378"/>
            <a:ext cx="2494252" cy="743777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Специализированность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Блок-схема: магнитный диск 27">
            <a:extLst>
              <a:ext uri="{FF2B5EF4-FFF2-40B4-BE49-F238E27FC236}">
                <a16:creationId xmlns:a16="http://schemas.microsoft.com/office/drawing/2014/main" xmlns="" id="{646CD25B-7D4D-4CCD-B086-4DDE1A7FD8FD}"/>
              </a:ext>
            </a:extLst>
          </p:cNvPr>
          <p:cNvSpPr/>
          <p:nvPr/>
        </p:nvSpPr>
        <p:spPr>
          <a:xfrm>
            <a:off x="5611439" y="4680060"/>
            <a:ext cx="2331523" cy="743776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Блок-схема: магнитный диск 28">
            <a:extLst>
              <a:ext uri="{FF2B5EF4-FFF2-40B4-BE49-F238E27FC236}">
                <a16:creationId xmlns:a16="http://schemas.microsoft.com/office/drawing/2014/main" xmlns="" id="{610115C3-B277-9F87-0B57-F02B765D7B6C}"/>
              </a:ext>
            </a:extLst>
          </p:cNvPr>
          <p:cNvSpPr/>
          <p:nvPr/>
        </p:nvSpPr>
        <p:spPr>
          <a:xfrm>
            <a:off x="8644324" y="4760651"/>
            <a:ext cx="2494252" cy="743777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Адаптивность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37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28" y="-41189"/>
            <a:ext cx="1555524" cy="161631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8B324C8-DD39-A680-2A70-A1DEC52C4FB3}"/>
              </a:ext>
            </a:extLst>
          </p:cNvPr>
          <p:cNvSpPr/>
          <p:nvPr/>
        </p:nvSpPr>
        <p:spPr>
          <a:xfrm>
            <a:off x="1314450" y="-8253"/>
            <a:ext cx="8340885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«Дворец детского и юношеского творчества»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8" name="Рисунок 1">
            <a:extLst>
              <a:ext uri="{FF2B5EF4-FFF2-40B4-BE49-F238E27FC236}">
                <a16:creationId xmlns:a16="http://schemas.microsoft.com/office/drawing/2014/main" xmlns="" id="{51EBB7FA-C85E-0E9E-BE33-2053F5F5C4CF}"/>
              </a:ext>
            </a:extLst>
          </p:cNvPr>
          <p:cNvPicPr/>
          <p:nvPr/>
        </p:nvPicPr>
        <p:blipFill>
          <a:blip r:embed="rId4"/>
          <a:srcRect l="22149" t="25186" r="12999" b="25888"/>
          <a:stretch/>
        </p:blipFill>
        <p:spPr>
          <a:xfrm>
            <a:off x="0" y="12191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8B324C8-DD39-A680-2A70-A1DEC52C4FB3}"/>
              </a:ext>
            </a:extLst>
          </p:cNvPr>
          <p:cNvSpPr/>
          <p:nvPr/>
        </p:nvSpPr>
        <p:spPr>
          <a:xfrm>
            <a:off x="1466850" y="92569"/>
            <a:ext cx="8340885" cy="115250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Муниципальное бюджетное учреждение дополнительного образования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«Радуга»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муниципального образования городской округ Симферополь Республики Крым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735" y="0"/>
            <a:ext cx="2384265" cy="794562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C6405F2D-8971-87B9-B287-054EED5E991C}"/>
              </a:ext>
            </a:extLst>
          </p:cNvPr>
          <p:cNvSpPr/>
          <p:nvPr/>
        </p:nvSpPr>
        <p:spPr>
          <a:xfrm>
            <a:off x="396821" y="1408273"/>
            <a:ext cx="5070328" cy="339701"/>
          </a:xfrm>
          <a:prstGeom prst="roundRect">
            <a:avLst/>
          </a:prstGeom>
          <a:gradFill flip="none" rotWithShape="1">
            <a:gsLst>
              <a:gs pos="0">
                <a:srgbClr val="5D82E9">
                  <a:shade val="30000"/>
                  <a:satMod val="115000"/>
                </a:srgbClr>
              </a:gs>
              <a:gs pos="50000">
                <a:srgbClr val="5D82E9">
                  <a:shade val="67500"/>
                  <a:satMod val="115000"/>
                </a:srgbClr>
              </a:gs>
              <a:gs pos="100000">
                <a:srgbClr val="5D82E9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Всероссийские мероприятия - </a:t>
            </a:r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A2060EBE-D1E1-0A5A-47B8-D8E307356D29}"/>
              </a:ext>
            </a:extLst>
          </p:cNvPr>
          <p:cNvSpPr/>
          <p:nvPr/>
        </p:nvSpPr>
        <p:spPr>
          <a:xfrm>
            <a:off x="5950458" y="1434672"/>
            <a:ext cx="4920032" cy="339701"/>
          </a:xfrm>
          <a:prstGeom prst="roundRect">
            <a:avLst/>
          </a:prstGeom>
          <a:gradFill flip="none" rotWithShape="1">
            <a:gsLst>
              <a:gs pos="0">
                <a:srgbClr val="5D82E9">
                  <a:shade val="30000"/>
                  <a:satMod val="115000"/>
                </a:srgbClr>
              </a:gs>
              <a:gs pos="50000">
                <a:srgbClr val="5D82E9">
                  <a:shade val="67500"/>
                  <a:satMod val="115000"/>
                </a:srgbClr>
              </a:gs>
              <a:gs pos="100000">
                <a:srgbClr val="5D82E9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Республиканские мероприятия- </a:t>
            </a:r>
            <a:r>
              <a:rPr lang="ru-RU" sz="2000" b="1" dirty="0" smtClean="0"/>
              <a:t>10</a:t>
            </a:r>
            <a:endParaRPr lang="ru-RU" sz="2000" b="1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C4A1F2AC-7BA3-415D-D906-7600C00AA313}"/>
              </a:ext>
            </a:extLst>
          </p:cNvPr>
          <p:cNvSpPr/>
          <p:nvPr/>
        </p:nvSpPr>
        <p:spPr>
          <a:xfrm>
            <a:off x="282995" y="6109323"/>
            <a:ext cx="10716872" cy="661249"/>
          </a:xfrm>
          <a:prstGeom prst="roundRect">
            <a:avLst/>
          </a:prstGeom>
          <a:solidFill>
            <a:srgbClr val="5D82E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Республиканские конкурсы по направленностям: художественная – </a:t>
            </a:r>
            <a:r>
              <a:rPr lang="ru-RU" sz="2000" b="1" dirty="0" smtClean="0"/>
              <a:t>4; 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социально-гуманитарная – </a:t>
            </a:r>
            <a:r>
              <a:rPr lang="ru-RU" sz="2000" b="1" dirty="0" smtClean="0"/>
              <a:t>3; естественнонаучная - 3</a:t>
            </a:r>
            <a:endParaRPr lang="ru-RU" sz="2000" b="1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D13BCF1-5867-F8DF-6565-F74F2DBBDFB9}"/>
              </a:ext>
            </a:extLst>
          </p:cNvPr>
          <p:cNvSpPr/>
          <p:nvPr/>
        </p:nvSpPr>
        <p:spPr>
          <a:xfrm>
            <a:off x="373045" y="1843422"/>
            <a:ext cx="5117880" cy="41796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Всероссийский международный фестиваль «Праздник </a:t>
            </a:r>
            <a:r>
              <a:rPr lang="ru-RU" sz="1600" dirty="0" err="1" smtClean="0">
                <a:solidFill>
                  <a:srgbClr val="002060"/>
                </a:solidFill>
              </a:rPr>
              <a:t>Эколят</a:t>
            </a:r>
            <a:r>
              <a:rPr lang="ru-RU" sz="1600" dirty="0" smtClean="0">
                <a:solidFill>
                  <a:srgbClr val="002060"/>
                </a:solidFill>
              </a:rPr>
              <a:t>-молодых защитников природы в 2024 году»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 Всероссийский конкурс экологических рисунков «Мир природы»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Всероссийский </a:t>
            </a:r>
            <a:r>
              <a:rPr lang="ru-RU" sz="1600" dirty="0">
                <a:solidFill>
                  <a:srgbClr val="002060"/>
                </a:solidFill>
              </a:rPr>
              <a:t>конкурс </a:t>
            </a:r>
            <a:r>
              <a:rPr lang="ru-RU" sz="1600" dirty="0" smtClean="0">
                <a:solidFill>
                  <a:srgbClr val="002060"/>
                </a:solidFill>
              </a:rPr>
              <a:t>экологических проектов «</a:t>
            </a:r>
            <a:r>
              <a:rPr lang="ru-RU" sz="1600" dirty="0" err="1" smtClean="0">
                <a:solidFill>
                  <a:srgbClr val="002060"/>
                </a:solidFill>
              </a:rPr>
              <a:t>ЭкоПатруль</a:t>
            </a:r>
            <a:r>
              <a:rPr lang="ru-RU" sz="1600" dirty="0" smtClean="0">
                <a:solidFill>
                  <a:srgbClr val="002060"/>
                </a:solidFill>
              </a:rPr>
              <a:t>» в 2024 году</a:t>
            </a:r>
            <a:endParaRPr lang="ru-RU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F5D7593-C735-4571-4002-2F6D88033F18}"/>
              </a:ext>
            </a:extLst>
          </p:cNvPr>
          <p:cNvSpPr/>
          <p:nvPr/>
        </p:nvSpPr>
        <p:spPr>
          <a:xfrm>
            <a:off x="5902498" y="1870755"/>
            <a:ext cx="5029568" cy="41511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rgbClr val="002060"/>
                </a:solidFill>
              </a:rPr>
              <a:t>Республиканская эколого-природоохранная акция «К чистым истокам» в 2024 г.</a:t>
            </a:r>
            <a:endParaRPr lang="ru-RU" sz="13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rgbClr val="002060"/>
                </a:solidFill>
              </a:rPr>
              <a:t>Республиканский природоохранный конкурс «Чистый Крым» в 2024 году</a:t>
            </a:r>
            <a:endParaRPr lang="ru-RU" sz="13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002060"/>
                </a:solidFill>
              </a:rPr>
              <a:t>Республиканский </a:t>
            </a:r>
            <a:r>
              <a:rPr lang="ru-RU" sz="1300" dirty="0" smtClean="0">
                <a:solidFill>
                  <a:srgbClr val="002060"/>
                </a:solidFill>
              </a:rPr>
              <a:t>конкурс детских рисунков «Охрана труда глазами детей»</a:t>
            </a:r>
            <a:endParaRPr lang="ru-RU" sz="13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002060"/>
                </a:solidFill>
              </a:rPr>
              <a:t>Республиканский </a:t>
            </a:r>
            <a:r>
              <a:rPr lang="ru-RU" sz="1300" dirty="0" smtClean="0">
                <a:solidFill>
                  <a:srgbClr val="002060"/>
                </a:solidFill>
              </a:rPr>
              <a:t>конкурс по ПДД «Дорога глазами детей»</a:t>
            </a:r>
            <a:endParaRPr lang="ru-RU" sz="13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rgbClr val="002060"/>
                </a:solidFill>
              </a:rPr>
              <a:t>Республиканская экологическая акция «Сохраним можжевельники Крыма»</a:t>
            </a:r>
            <a:endParaRPr lang="ru-RU" sz="13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err="1" smtClean="0">
                <a:solidFill>
                  <a:srgbClr val="002060"/>
                </a:solidFill>
              </a:rPr>
              <a:t>Всекрымская</a:t>
            </a:r>
            <a:r>
              <a:rPr lang="ru-RU" sz="1300" dirty="0" smtClean="0">
                <a:solidFill>
                  <a:srgbClr val="002060"/>
                </a:solidFill>
              </a:rPr>
              <a:t> акция «Мы против коррупции»</a:t>
            </a:r>
            <a:endParaRPr lang="ru-RU" sz="13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rgbClr val="002060"/>
                </a:solidFill>
              </a:rPr>
              <a:t>Республиканский детский творческий конкурс «Семейные аттракционы»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rgbClr val="002060"/>
                </a:solidFill>
              </a:rPr>
              <a:t>Республиканский конкурс-смотр «Безопасность детей в наших руках»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rgbClr val="002060"/>
                </a:solidFill>
              </a:rPr>
              <a:t>Республиканская выставка-конкурс декоративно-прикладного творчества  и изобразительного искусства «Пасхальная ассамблея»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rgbClr val="002060"/>
                </a:solidFill>
              </a:rPr>
              <a:t>Республиканский конкурс юных инспекторов движения «Безопасное колесо – 2024»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" y="-8618"/>
            <a:ext cx="1405643" cy="125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>
            <a:extLst>
              <a:ext uri="{FF2B5EF4-FFF2-40B4-BE49-F238E27FC236}">
                <a16:creationId xmlns:a16="http://schemas.microsoft.com/office/drawing/2014/main" xmlns="" id="{2EDC77F6-7FEE-8213-19A6-7A7BDDE477F4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0" y="36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xmlns="" id="{A878D4FD-4663-40B0-9603-E64B91B8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61" y="146251"/>
            <a:ext cx="9388490" cy="125264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Как родителям выбрать направление 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для обучения в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МБ УДО «Радуга» г. Симферополя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843" y="2643605"/>
            <a:ext cx="123320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06392" y="1645920"/>
            <a:ext cx="10720635" cy="15637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1">
                <a:lumMod val="60000"/>
                <a:lumOff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МБ УДО «Радуга» 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муниципальное бюджетное учреждение дополнительного образования по естественнонаучной, художественной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и социально-гуманитарной направленностям.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86422" y="5510342"/>
            <a:ext cx="249294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Официальный сайт </a:t>
            </a:r>
            <a:r>
              <a:rPr lang="ru-RU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 УДО «Радуга»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5777207" y="5252708"/>
            <a:ext cx="24448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дополнительного образования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МБ УДО «Радуга»</a:t>
            </a: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6" y="12149"/>
            <a:ext cx="1405643" cy="1253696"/>
          </a:xfrm>
          <a:prstGeom prst="rect">
            <a:avLst/>
          </a:prstGeom>
        </p:spPr>
      </p:pic>
      <p:pic>
        <p:nvPicPr>
          <p:cNvPr id="2050" name="Picture 2" descr="http://qrcoder.ru/code/?https%3A%2F%2F%F082.%ED%E0%E2%E8%E3%E0%F2%EE%F0.%E4%E5%F2%E8%2Fdirectivities%3Fmunicipality%3D1%26organizer%3D21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263" y="3589703"/>
            <a:ext cx="1768701" cy="176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qrcoder.ru/code/?https%3A%2F%2Fraduga.simedu.ru%2Fhome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608" y="3581868"/>
            <a:ext cx="1838572" cy="183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94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>
            <a:extLst>
              <a:ext uri="{FF2B5EF4-FFF2-40B4-BE49-F238E27FC236}">
                <a16:creationId xmlns:a16="http://schemas.microsoft.com/office/drawing/2014/main" xmlns="" id="{2EDC77F6-7FEE-8213-19A6-7A7BDDE477F4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0" y="360"/>
            <a:ext cx="12230528" cy="6857640"/>
          </a:xfrm>
          <a:prstGeom prst="rect">
            <a:avLst/>
          </a:prstGeom>
          <a:ln>
            <a:noFill/>
          </a:ln>
        </p:spPr>
      </p:pic>
      <p:pic>
        <p:nvPicPr>
          <p:cNvPr id="3" name="Рисунок 1">
            <a:extLst>
              <a:ext uri="{FF2B5EF4-FFF2-40B4-BE49-F238E27FC236}">
                <a16:creationId xmlns:a16="http://schemas.microsoft.com/office/drawing/2014/main" xmlns="" id="{51EBB7FA-C85E-0E9E-BE33-2053F5F5C4CF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811" y="92284"/>
            <a:ext cx="1396862" cy="1252151"/>
          </a:xfrm>
          <a:prstGeom prst="rect">
            <a:avLst/>
          </a:prstGeom>
          <a:ln>
            <a:noFill/>
          </a:ln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FCEA59DA-F0A3-F3E2-1979-A088F11C0C12}"/>
              </a:ext>
            </a:extLst>
          </p:cNvPr>
          <p:cNvSpPr/>
          <p:nvPr/>
        </p:nvSpPr>
        <p:spPr>
          <a:xfrm>
            <a:off x="114723" y="1605995"/>
            <a:ext cx="4530388" cy="107926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cap="none" dirty="0">
                <a:ln w="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Творческие объединения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98F2E5B-E69A-03D1-DAF6-9AC8DEAEBBA4}"/>
              </a:ext>
            </a:extLst>
          </p:cNvPr>
          <p:cNvSpPr/>
          <p:nvPr/>
        </p:nvSpPr>
        <p:spPr>
          <a:xfrm>
            <a:off x="159677" y="5507081"/>
            <a:ext cx="4343399" cy="120032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20</a:t>
            </a:r>
            <a:r>
              <a:rPr lang="ru-RU" sz="2400" dirty="0" smtClean="0">
                <a:ln w="0"/>
                <a:cs typeface="Times New Roman" panose="02020603050405020304" pitchFamily="18" charset="0"/>
              </a:rPr>
              <a:t> педагогов дополнительного образования, </a:t>
            </a:r>
            <a:endParaRPr lang="ru-RU" sz="2400" dirty="0">
              <a:ln w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1368 </a:t>
            </a:r>
            <a:r>
              <a:rPr lang="ru-RU" sz="2400" dirty="0">
                <a:ln w="0"/>
                <a:cs typeface="Times New Roman" panose="02020603050405020304" pitchFamily="18" charset="0"/>
              </a:rPr>
              <a:t>обучающихся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24BF8D0A-4B9B-FB0F-5DDC-96BB269724DE}"/>
              </a:ext>
            </a:extLst>
          </p:cNvPr>
          <p:cNvSpPr/>
          <p:nvPr/>
        </p:nvSpPr>
        <p:spPr>
          <a:xfrm>
            <a:off x="172388" y="2951171"/>
            <a:ext cx="1911853" cy="1178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Художественная направленность</a:t>
            </a:r>
          </a:p>
          <a:p>
            <a:pPr algn="ctr"/>
            <a:r>
              <a:rPr lang="ru-RU" sz="1600" b="1" dirty="0" smtClean="0">
                <a:solidFill>
                  <a:srgbClr val="E9ECF5"/>
                </a:solidFill>
              </a:rPr>
              <a:t>240 </a:t>
            </a:r>
            <a:r>
              <a:rPr lang="ru-RU" sz="1600" dirty="0">
                <a:ln w="0"/>
                <a:solidFill>
                  <a:srgbClr val="E9ECF5"/>
                </a:solidFill>
                <a:cs typeface="Times New Roman" panose="02020603050405020304" pitchFamily="18" charset="0"/>
              </a:rPr>
              <a:t>обучающихся</a:t>
            </a:r>
            <a:endParaRPr lang="ru-RU" sz="1600" dirty="0">
              <a:solidFill>
                <a:srgbClr val="E9ECF5"/>
              </a:solidFill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4DC780AB-05FA-BD17-40FE-8CF15A210E25}"/>
              </a:ext>
            </a:extLst>
          </p:cNvPr>
          <p:cNvSpPr/>
          <p:nvPr/>
        </p:nvSpPr>
        <p:spPr>
          <a:xfrm>
            <a:off x="2275894" y="2933311"/>
            <a:ext cx="1979444" cy="1198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Естественно</a:t>
            </a:r>
          </a:p>
          <a:p>
            <a:pPr algn="ctr"/>
            <a:r>
              <a:rPr lang="ru-RU" sz="1600" dirty="0" smtClean="0"/>
              <a:t>научная</a:t>
            </a:r>
            <a:endParaRPr lang="ru-RU" sz="1600" dirty="0"/>
          </a:p>
          <a:p>
            <a:pPr algn="ctr"/>
            <a:r>
              <a:rPr lang="ru-RU" sz="1600" dirty="0"/>
              <a:t> направленность</a:t>
            </a:r>
          </a:p>
          <a:p>
            <a:pPr algn="ctr"/>
            <a:r>
              <a:rPr lang="ru-RU" sz="1600" b="1" dirty="0" smtClean="0">
                <a:solidFill>
                  <a:srgbClr val="E9ECF5"/>
                </a:solidFill>
              </a:rPr>
              <a:t>15 </a:t>
            </a:r>
            <a:r>
              <a:rPr lang="ru-RU" sz="1600" dirty="0">
                <a:ln w="0"/>
                <a:cs typeface="Times New Roman" panose="02020603050405020304" pitchFamily="18" charset="0"/>
              </a:rPr>
              <a:t>обучающихся</a:t>
            </a:r>
            <a:endParaRPr lang="ru-RU" sz="16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8B324C8-DD39-A680-2A70-A1DEC52C4FB3}"/>
              </a:ext>
            </a:extLst>
          </p:cNvPr>
          <p:cNvSpPr/>
          <p:nvPr/>
        </p:nvSpPr>
        <p:spPr>
          <a:xfrm>
            <a:off x="1512157" y="0"/>
            <a:ext cx="8087792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Муниципальное бюджетное учреждение дополнительного образования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«Станция юных техников»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муниципального образования городской округ Симферополь Республики Крым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04A0A6A5-35D3-8967-36C1-A91F209FCB97}"/>
              </a:ext>
            </a:extLst>
          </p:cNvPr>
          <p:cNvSpPr/>
          <p:nvPr/>
        </p:nvSpPr>
        <p:spPr>
          <a:xfrm>
            <a:off x="180626" y="4233891"/>
            <a:ext cx="1911854" cy="1178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Физкультурно-</a:t>
            </a:r>
          </a:p>
          <a:p>
            <a:pPr algn="ctr"/>
            <a:r>
              <a:rPr lang="ru-RU" sz="1600" dirty="0"/>
              <a:t>спортивная</a:t>
            </a:r>
          </a:p>
          <a:p>
            <a:pPr algn="ctr"/>
            <a:r>
              <a:rPr lang="ru-RU" sz="1600" dirty="0"/>
              <a:t> направленность</a:t>
            </a:r>
          </a:p>
          <a:p>
            <a:pPr algn="ctr"/>
            <a:r>
              <a:rPr lang="ru-RU" sz="1600" b="1" dirty="0" smtClean="0"/>
              <a:t>60 </a:t>
            </a:r>
            <a:r>
              <a:rPr lang="ru-RU" sz="1600" dirty="0" smtClean="0">
                <a:ln w="0"/>
                <a:cs typeface="Times New Roman" panose="02020603050405020304" pitchFamily="18" charset="0"/>
              </a:rPr>
              <a:t>обучающихся</a:t>
            </a:r>
            <a:endParaRPr lang="ru-RU" sz="1600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8D2CE22C-FFC0-3FAA-73C1-3BF868070719}"/>
              </a:ext>
            </a:extLst>
          </p:cNvPr>
          <p:cNvSpPr/>
          <p:nvPr/>
        </p:nvSpPr>
        <p:spPr>
          <a:xfrm>
            <a:off x="2259418" y="4236474"/>
            <a:ext cx="1979444" cy="1198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Техническая</a:t>
            </a:r>
          </a:p>
          <a:p>
            <a:pPr algn="ctr"/>
            <a:r>
              <a:rPr lang="ru-RU" sz="1600" dirty="0"/>
              <a:t> направленность</a:t>
            </a:r>
          </a:p>
          <a:p>
            <a:pPr algn="ctr"/>
            <a:r>
              <a:rPr lang="ru-RU" sz="1600" b="1" dirty="0" smtClean="0"/>
              <a:t>1053</a:t>
            </a:r>
            <a:endParaRPr lang="ru-RU" sz="1600" b="1" dirty="0"/>
          </a:p>
          <a:p>
            <a:pPr algn="ctr"/>
            <a:r>
              <a:rPr lang="ru-RU" sz="1600" dirty="0">
                <a:ln w="0"/>
                <a:cs typeface="Times New Roman" panose="02020603050405020304" pitchFamily="18" charset="0"/>
              </a:rPr>
              <a:t>обучающихся</a:t>
            </a:r>
            <a:endParaRPr lang="ru-RU" sz="1600" dirty="0"/>
          </a:p>
        </p:txBody>
      </p:sp>
      <p:sp>
        <p:nvSpPr>
          <p:cNvPr id="8" name="Блок-схема: магнитный диск 7">
            <a:extLst>
              <a:ext uri="{FF2B5EF4-FFF2-40B4-BE49-F238E27FC236}">
                <a16:creationId xmlns:a16="http://schemas.microsoft.com/office/drawing/2014/main" xmlns="" id="{6E5659DE-79F3-A666-9F1B-641686B88D13}"/>
              </a:ext>
            </a:extLst>
          </p:cNvPr>
          <p:cNvSpPr/>
          <p:nvPr/>
        </p:nvSpPr>
        <p:spPr>
          <a:xfrm>
            <a:off x="5015462" y="2974919"/>
            <a:ext cx="2951910" cy="826569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Алгоритмика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логика»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магнитный диск 8">
            <a:extLst>
              <a:ext uri="{FF2B5EF4-FFF2-40B4-BE49-F238E27FC236}">
                <a16:creationId xmlns:a16="http://schemas.microsoft.com/office/drawing/2014/main" xmlns="" id="{F84096DD-BA42-E9BE-3042-BA10BD8B72F8}"/>
              </a:ext>
            </a:extLst>
          </p:cNvPr>
          <p:cNvSpPr/>
          <p:nvPr/>
        </p:nvSpPr>
        <p:spPr>
          <a:xfrm>
            <a:off x="4769708" y="4152004"/>
            <a:ext cx="3180731" cy="749435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Программирование роботов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магнитный диск 14">
            <a:extLst>
              <a:ext uri="{FF2B5EF4-FFF2-40B4-BE49-F238E27FC236}">
                <a16:creationId xmlns:a16="http://schemas.microsoft.com/office/drawing/2014/main" xmlns="" id="{0E7642B2-15E5-C734-A25E-B4DC5BBD898F}"/>
              </a:ext>
            </a:extLst>
          </p:cNvPr>
          <p:cNvSpPr/>
          <p:nvPr/>
        </p:nvSpPr>
        <p:spPr>
          <a:xfrm>
            <a:off x="8237838" y="4178564"/>
            <a:ext cx="3739978" cy="797090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Кибергигиена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работа с большими данными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Блок-схема: магнитный диск 15">
            <a:extLst>
              <a:ext uri="{FF2B5EF4-FFF2-40B4-BE49-F238E27FC236}">
                <a16:creationId xmlns:a16="http://schemas.microsoft.com/office/drawing/2014/main" xmlns="" id="{995A5A7C-EC74-4859-D0A3-5813C1F7AA2A}"/>
              </a:ext>
            </a:extLst>
          </p:cNvPr>
          <p:cNvSpPr/>
          <p:nvPr/>
        </p:nvSpPr>
        <p:spPr>
          <a:xfrm>
            <a:off x="4967415" y="5357324"/>
            <a:ext cx="3171569" cy="837530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«Программирование на языке JAVA» 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5634681" y="1416908"/>
          <a:ext cx="5873578" cy="1226820"/>
        </p:xfrm>
        <a:graphic>
          <a:graphicData uri="http://schemas.openxmlformats.org/drawingml/2006/table">
            <a:tbl>
              <a:tblPr/>
              <a:tblGrid>
                <a:gridCol w="58735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2858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рамках реализации федерального проекта «Цифровая образовательная среда» национального проекта «Образование» в Симферополе на базе 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МБ УДО «Станция юных техников»</a:t>
                      </a:r>
                      <a:r>
                        <a:rPr lang="ru-RU" sz="1400" i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i="1" dirty="0">
                          <a:solidFill>
                            <a:schemeClr val="accent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400" i="1" dirty="0" smtClean="0">
                          <a:solidFill>
                            <a:schemeClr val="accent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i="1" dirty="0">
                          <a:solidFill>
                            <a:schemeClr val="accent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2023/2024 </a:t>
                      </a:r>
                      <a:r>
                        <a:rPr lang="ru-RU" sz="1400" i="1" dirty="0" smtClean="0">
                          <a:solidFill>
                            <a:schemeClr val="accent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учебном год</a:t>
                      </a:r>
                      <a:r>
                        <a:rPr lang="ru-RU" sz="1400" i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 </a:t>
                      </a:r>
                      <a:r>
                        <a:rPr lang="ru-RU" sz="1400" i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двери открыл первый 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Центр цифрового образования детей «IT-куб</a:t>
                      </a:r>
                      <a:r>
                        <a:rPr lang="ru-RU" sz="1400" i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 </a:t>
                      </a:r>
                      <a:r>
                        <a:rPr lang="ru-RU" sz="1400" i="1" dirty="0" smtClean="0">
                          <a:solidFill>
                            <a:schemeClr val="accent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 следующим направлениям:</a:t>
                      </a:r>
                      <a:endParaRPr lang="ru-RU" sz="1400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7" name="Блок-схема: магнитный диск 26">
            <a:extLst>
              <a:ext uri="{FF2B5EF4-FFF2-40B4-BE49-F238E27FC236}">
                <a16:creationId xmlns:a16="http://schemas.microsoft.com/office/drawing/2014/main" xmlns="" id="{636A42B0-1E90-5F82-33D6-68483C6DB2F7}"/>
              </a:ext>
            </a:extLst>
          </p:cNvPr>
          <p:cNvSpPr/>
          <p:nvPr/>
        </p:nvSpPr>
        <p:spPr>
          <a:xfrm>
            <a:off x="8193331" y="3003041"/>
            <a:ext cx="3496161" cy="761651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Мобильная разработка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Блок-схема: магнитный диск 27">
            <a:extLst>
              <a:ext uri="{FF2B5EF4-FFF2-40B4-BE49-F238E27FC236}">
                <a16:creationId xmlns:a16="http://schemas.microsoft.com/office/drawing/2014/main" xmlns="" id="{636A42B0-1E90-5F82-33D6-68483C6DB2F7}"/>
              </a:ext>
            </a:extLst>
          </p:cNvPr>
          <p:cNvSpPr/>
          <p:nvPr/>
        </p:nvSpPr>
        <p:spPr>
          <a:xfrm>
            <a:off x="8406714" y="5280802"/>
            <a:ext cx="3060356" cy="815198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Программирование на языке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1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">
            <a:extLst>
              <a:ext uri="{FF2B5EF4-FFF2-40B4-BE49-F238E27FC236}">
                <a16:creationId xmlns:a16="http://schemas.microsoft.com/office/drawing/2014/main" xmlns="" id="{2EDC77F6-7FEE-8213-19A6-7A7BDDE477F4}"/>
              </a:ext>
            </a:extLst>
          </p:cNvPr>
          <p:cNvPicPr/>
          <p:nvPr/>
        </p:nvPicPr>
        <p:blipFill>
          <a:blip r:embed="rId2"/>
          <a:srcRect l="22149" t="25186" r="12999" b="25888"/>
          <a:stretch/>
        </p:blipFill>
        <p:spPr>
          <a:xfrm>
            <a:off x="0" y="36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8B324C8-DD39-A680-2A70-A1DEC52C4FB3}"/>
              </a:ext>
            </a:extLst>
          </p:cNvPr>
          <p:cNvSpPr/>
          <p:nvPr/>
        </p:nvSpPr>
        <p:spPr>
          <a:xfrm>
            <a:off x="1316251" y="360"/>
            <a:ext cx="8389723" cy="133454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Муниципальное бюджетное учреждение дополнительного образования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«Станция юных техников»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муниципального образования городской округ Симферополь Республики Крым</a:t>
            </a:r>
          </a:p>
        </p:txBody>
      </p:sp>
      <p:pic>
        <p:nvPicPr>
          <p:cNvPr id="8" name="Рисунок 1">
            <a:extLst>
              <a:ext uri="{FF2B5EF4-FFF2-40B4-BE49-F238E27FC236}">
                <a16:creationId xmlns:a16="http://schemas.microsoft.com/office/drawing/2014/main" xmlns="" id="{51EBB7FA-C85E-0E9E-BE33-2053F5F5C4CF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EFDF9"/>
              </a:clrFrom>
              <a:clrTo>
                <a:srgbClr val="FEFD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32" y="183929"/>
            <a:ext cx="1267719" cy="1103871"/>
          </a:xfrm>
          <a:prstGeom prst="rect">
            <a:avLst/>
          </a:prstGeom>
          <a:ln>
            <a:noFill/>
          </a:ln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C6405F2D-8971-87B9-B287-054EED5E991C}"/>
              </a:ext>
            </a:extLst>
          </p:cNvPr>
          <p:cNvSpPr/>
          <p:nvPr/>
        </p:nvSpPr>
        <p:spPr>
          <a:xfrm>
            <a:off x="396821" y="1408273"/>
            <a:ext cx="5070328" cy="339701"/>
          </a:xfrm>
          <a:prstGeom prst="roundRect">
            <a:avLst/>
          </a:prstGeom>
          <a:gradFill flip="none" rotWithShape="1">
            <a:gsLst>
              <a:gs pos="0">
                <a:srgbClr val="5D82E9">
                  <a:shade val="30000"/>
                  <a:satMod val="115000"/>
                </a:srgbClr>
              </a:gs>
              <a:gs pos="50000">
                <a:srgbClr val="5D82E9">
                  <a:shade val="67500"/>
                  <a:satMod val="115000"/>
                </a:srgbClr>
              </a:gs>
              <a:gs pos="100000">
                <a:srgbClr val="5D82E9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Республиканские  </a:t>
            </a:r>
            <a:r>
              <a:rPr lang="ru-RU" sz="2000" b="1" dirty="0"/>
              <a:t>мероприятия </a:t>
            </a:r>
            <a:r>
              <a:rPr lang="ru-RU" sz="2000" b="1" dirty="0" smtClean="0"/>
              <a:t>- 19</a:t>
            </a:r>
            <a:endParaRPr lang="ru-RU" sz="2000" b="1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A2060EBE-D1E1-0A5A-47B8-D8E307356D29}"/>
              </a:ext>
            </a:extLst>
          </p:cNvPr>
          <p:cNvSpPr/>
          <p:nvPr/>
        </p:nvSpPr>
        <p:spPr>
          <a:xfrm>
            <a:off x="5950458" y="1434672"/>
            <a:ext cx="4920032" cy="339701"/>
          </a:xfrm>
          <a:prstGeom prst="roundRect">
            <a:avLst/>
          </a:prstGeom>
          <a:gradFill flip="none" rotWithShape="1">
            <a:gsLst>
              <a:gs pos="0">
                <a:srgbClr val="5D82E9">
                  <a:shade val="30000"/>
                  <a:satMod val="115000"/>
                </a:srgbClr>
              </a:gs>
              <a:gs pos="50000">
                <a:srgbClr val="5D82E9">
                  <a:shade val="67500"/>
                  <a:satMod val="115000"/>
                </a:srgbClr>
              </a:gs>
              <a:gs pos="100000">
                <a:srgbClr val="5D82E9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Муниципальные </a:t>
            </a:r>
            <a:r>
              <a:rPr lang="ru-RU" sz="2000" b="1" dirty="0"/>
              <a:t>мероприятия- </a:t>
            </a:r>
            <a:r>
              <a:rPr lang="ru-RU" sz="2000" b="1" dirty="0" smtClean="0"/>
              <a:t>22</a:t>
            </a:r>
            <a:endParaRPr lang="ru-RU" sz="2000" b="1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D13BCF1-5867-F8DF-6565-F74F2DBBDFB9}"/>
              </a:ext>
            </a:extLst>
          </p:cNvPr>
          <p:cNvSpPr/>
          <p:nvPr/>
        </p:nvSpPr>
        <p:spPr>
          <a:xfrm>
            <a:off x="373044" y="1843421"/>
            <a:ext cx="5138069" cy="441733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Республиканские соревнования по авиамодельному спорту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Республиканские соревнования по судомодельному спорту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Республиканский этап международного фестиваля робототехники «</a:t>
            </a:r>
            <a:r>
              <a:rPr lang="ru-RU" sz="1600" dirty="0" err="1" smtClean="0">
                <a:solidFill>
                  <a:srgbClr val="002060"/>
                </a:solidFill>
              </a:rPr>
              <a:t>Робофинист</a:t>
            </a:r>
            <a:r>
              <a:rPr lang="ru-RU" sz="1600" dirty="0" smtClean="0">
                <a:solidFill>
                  <a:srgbClr val="002060"/>
                </a:solidFill>
              </a:rPr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Крымское открытое первенство по спортивной радиопеленгации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Республиканская выставка -конкурс декоративно-прикладного и изобразительного искусства «Знай и люби свой край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 Республиканские робототехнические соревнования «Кубок РТК»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Республиканский конкурс по 3 </a:t>
            </a:r>
            <a:r>
              <a:rPr lang="en-US" sz="1600" dirty="0" smtClean="0">
                <a:solidFill>
                  <a:srgbClr val="002060"/>
                </a:solidFill>
              </a:rPr>
              <a:t>D</a:t>
            </a:r>
            <a:r>
              <a:rPr lang="ru-RU" sz="1600" dirty="0" smtClean="0">
                <a:solidFill>
                  <a:srgbClr val="002060"/>
                </a:solidFill>
              </a:rPr>
              <a:t> технологиям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F5D7593-C735-4571-4002-2F6D88033F18}"/>
              </a:ext>
            </a:extLst>
          </p:cNvPr>
          <p:cNvSpPr/>
          <p:nvPr/>
        </p:nvSpPr>
        <p:spPr>
          <a:xfrm>
            <a:off x="5902497" y="1870755"/>
            <a:ext cx="5235059" cy="441471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Муниципальный конкурс фотографий «Это всё о нём, о городе моём!», посвященный Дню города Симферополя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Муниципальный конкурс «Космические фантазии»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Муниципальная выставка «Наш поиск и творчество, тебе Родина!»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Муниципальный этап </a:t>
            </a:r>
            <a:r>
              <a:rPr lang="en-US" sz="1600" dirty="0" smtClean="0">
                <a:solidFill>
                  <a:srgbClr val="002060"/>
                </a:solidFill>
              </a:rPr>
              <a:t>ART</a:t>
            </a:r>
            <a:r>
              <a:rPr lang="ru-RU" sz="1600" dirty="0" smtClean="0">
                <a:solidFill>
                  <a:srgbClr val="002060"/>
                </a:solidFill>
              </a:rPr>
              <a:t> -</a:t>
            </a:r>
            <a:r>
              <a:rPr lang="ru-RU" sz="1600" dirty="0" err="1" smtClean="0">
                <a:solidFill>
                  <a:srgbClr val="002060"/>
                </a:solidFill>
              </a:rPr>
              <a:t>фоточеллендж</a:t>
            </a:r>
            <a:r>
              <a:rPr lang="ru-RU" sz="1600" dirty="0" smtClean="0">
                <a:solidFill>
                  <a:srgbClr val="002060"/>
                </a:solidFill>
              </a:rPr>
              <a:t> «Праздник к нам приходит»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Муниципальные соревнования по техническому моделированию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Муниципальная выставка кружков по начальному техническому моделированию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Конкурс фоторабот «Семейный альбом»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Фестиваль «Время </a:t>
            </a:r>
            <a:r>
              <a:rPr lang="en-US" sz="1600" dirty="0" smtClean="0">
                <a:solidFill>
                  <a:srgbClr val="002060"/>
                </a:solidFill>
              </a:rPr>
              <a:t>IT</a:t>
            </a:r>
            <a:r>
              <a:rPr lang="ru-RU" sz="1600" dirty="0" smtClean="0">
                <a:solidFill>
                  <a:srgbClr val="002060"/>
                </a:solidFill>
              </a:rPr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err="1" smtClean="0">
                <a:solidFill>
                  <a:srgbClr val="002060"/>
                </a:solidFill>
              </a:rPr>
              <a:t>Челлендж</a:t>
            </a:r>
            <a:r>
              <a:rPr lang="ru-RU" sz="1600" dirty="0" smtClean="0">
                <a:solidFill>
                  <a:srgbClr val="002060"/>
                </a:solidFill>
              </a:rPr>
              <a:t> «Цифровая гигиена»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Конференция «За наукой будущее»</a:t>
            </a:r>
          </a:p>
          <a:p>
            <a:pPr marL="285750" indent="-285750" algn="just"/>
            <a:endParaRPr lang="ru-RU" sz="16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">
            <a:extLst>
              <a:ext uri="{FF2B5EF4-FFF2-40B4-BE49-F238E27FC236}">
                <a16:creationId xmlns:a16="http://schemas.microsoft.com/office/drawing/2014/main" xmlns="" id="{2EDC77F6-7FEE-8213-19A6-7A7BDDE477F4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0" y="360"/>
            <a:ext cx="12230528" cy="685764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1">
            <a:extLst>
              <a:ext uri="{FF2B5EF4-FFF2-40B4-BE49-F238E27FC236}">
                <a16:creationId xmlns:a16="http://schemas.microsoft.com/office/drawing/2014/main" xmlns="" id="{2EDC77F6-7FEE-8213-19A6-7A7BDDE477F4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751" y="125835"/>
            <a:ext cx="1415772" cy="1325461"/>
          </a:xfrm>
          <a:prstGeom prst="rect">
            <a:avLst/>
          </a:prstGeom>
          <a:ln>
            <a:noFill/>
          </a:ln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xmlns="" id="{A878D4FD-4663-40B0-9603-E64B91B8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61" y="146251"/>
            <a:ext cx="9431040" cy="132182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Как родителям выбрать направление 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для обучения в </a:t>
            </a: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МБ УДО «СЮТ» г.Симферополя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843" y="2643605"/>
            <a:ext cx="123320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4098" y="5319713"/>
            <a:ext cx="249294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Официальный сайт </a:t>
            </a:r>
            <a:r>
              <a:rPr lang="ru-RU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 УДО «СЮТ»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4868792" y="5360565"/>
            <a:ext cx="2492943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Официальная группа </a:t>
            </a:r>
            <a:r>
              <a:rPr lang="ru-RU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 УДО «СЮТ</a:t>
            </a: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                    </a:t>
            </a:r>
            <a:r>
              <a:rPr lang="ru-RU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ВКонтакте</a:t>
            </a: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8363824" y="5360565"/>
            <a:ext cx="234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дополнительного образования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МБ УДО «СЮТ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06679" y="1675201"/>
            <a:ext cx="942083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На сегодняшний день </a:t>
            </a:r>
            <a:r>
              <a:rPr kumimoji="0" lang="en-US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IT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-куб – это современное пространство для реализации проектов учащихся муниципального городского округа Симферополь. Это инновационная площадка для интеллектуального развития подростков и детей.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Возможности центра позволяют выстроить и реализовывать профессионально-ориентированную модель обучения.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Нонна\Desktop\код навигато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2712" y="3421657"/>
            <a:ext cx="1942751" cy="1942751"/>
          </a:xfrm>
          <a:prstGeom prst="rect">
            <a:avLst/>
          </a:prstGeom>
          <a:noFill/>
        </p:spPr>
      </p:pic>
      <p:sp>
        <p:nvSpPr>
          <p:cNvPr id="2" name="AutoShape 2" descr="image-30-09-24-01-3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Users\Нонна\Desktop\image-30-09-24-01-38 код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53666" y="3410125"/>
            <a:ext cx="1891718" cy="1891718"/>
          </a:xfrm>
          <a:prstGeom prst="rect">
            <a:avLst/>
          </a:prstGeom>
          <a:noFill/>
        </p:spPr>
      </p:pic>
      <p:pic>
        <p:nvPicPr>
          <p:cNvPr id="3076" name="Picture 4" descr="C:\Users\Нонна\Desktop\сайт код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0927" y="3398729"/>
            <a:ext cx="1839286" cy="1839286"/>
          </a:xfrm>
          <a:prstGeom prst="rect">
            <a:avLst/>
          </a:prstGeom>
          <a:noFill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:a16="http://schemas.microsoft.com/office/drawing/2014/main" xmlns="" id="{51EBB7FA-C85E-0E9E-BE33-2053F5F5C4CF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-38528" y="-10343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FCEA59DA-F0A3-F3E2-1979-A088F11C0C12}"/>
              </a:ext>
            </a:extLst>
          </p:cNvPr>
          <p:cNvSpPr/>
          <p:nvPr/>
        </p:nvSpPr>
        <p:spPr>
          <a:xfrm>
            <a:off x="340551" y="1679830"/>
            <a:ext cx="4530388" cy="107926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cap="none" dirty="0">
                <a:ln w="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Творческие объединения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98F2E5B-E69A-03D1-DAF6-9AC8DEAEBBA4}"/>
              </a:ext>
            </a:extLst>
          </p:cNvPr>
          <p:cNvSpPr/>
          <p:nvPr/>
        </p:nvSpPr>
        <p:spPr>
          <a:xfrm>
            <a:off x="233931" y="5584010"/>
            <a:ext cx="4637008" cy="116955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16</a:t>
            </a:r>
            <a:r>
              <a:rPr lang="ru-RU" sz="1400" dirty="0">
                <a:ln w="0"/>
                <a:cs typeface="Times New Roman" panose="02020603050405020304" pitchFamily="18" charset="0"/>
              </a:rPr>
              <a:t> педагогов, из них:</a:t>
            </a:r>
          </a:p>
          <a:p>
            <a:pPr algn="ctr"/>
            <a:r>
              <a:rPr lang="ru-RU" sz="1400" dirty="0">
                <a:ln w="0"/>
                <a:cs typeface="Times New Roman" panose="02020603050405020304" pitchFamily="18" charset="0"/>
              </a:rPr>
              <a:t>Мастер спорта (дзюдо, каратэ, кикбоксинг) – 3</a:t>
            </a:r>
          </a:p>
          <a:p>
            <a:pPr algn="ctr"/>
            <a:r>
              <a:rPr lang="ru-RU" sz="1400" dirty="0">
                <a:ln w="0"/>
                <a:cs typeface="Times New Roman" panose="02020603050405020304" pitchFamily="18" charset="0"/>
              </a:rPr>
              <a:t>Заслуженный работник образования -1 </a:t>
            </a:r>
          </a:p>
          <a:p>
            <a:pPr algn="ctr"/>
            <a:r>
              <a:rPr lang="ru-RU" sz="1400" dirty="0">
                <a:ln w="0"/>
                <a:cs typeface="Times New Roman" panose="02020603050405020304" pitchFamily="18" charset="0"/>
              </a:rPr>
              <a:t>Альпинист России - 2 </a:t>
            </a:r>
          </a:p>
          <a:p>
            <a:pPr algn="ctr"/>
            <a:r>
              <a:rPr lang="ru-RU" sz="1400" b="1" dirty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1165 </a:t>
            </a:r>
            <a:r>
              <a:rPr lang="ru-RU" sz="1400" dirty="0">
                <a:ln w="0"/>
                <a:cs typeface="Times New Roman" panose="02020603050405020304" pitchFamily="18" charset="0"/>
              </a:rPr>
              <a:t>обучающихся 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24BF8D0A-4B9B-FB0F-5DDC-96BB269724DE}"/>
              </a:ext>
            </a:extLst>
          </p:cNvPr>
          <p:cNvSpPr/>
          <p:nvPr/>
        </p:nvSpPr>
        <p:spPr>
          <a:xfrm>
            <a:off x="340551" y="2893519"/>
            <a:ext cx="1979444" cy="1178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Художественная направленность</a:t>
            </a:r>
          </a:p>
          <a:p>
            <a:pPr algn="ctr"/>
            <a:r>
              <a:rPr lang="ru-RU" sz="1600" b="1" dirty="0">
                <a:solidFill>
                  <a:srgbClr val="E9ECF5"/>
                </a:solidFill>
              </a:rPr>
              <a:t>635 </a:t>
            </a:r>
            <a:r>
              <a:rPr lang="ru-RU" sz="1600" dirty="0">
                <a:ln w="0"/>
                <a:solidFill>
                  <a:srgbClr val="E9ECF5"/>
                </a:solidFill>
                <a:cs typeface="Times New Roman" panose="02020603050405020304" pitchFamily="18" charset="0"/>
              </a:rPr>
              <a:t>обучающихся</a:t>
            </a:r>
            <a:endParaRPr lang="ru-RU" sz="1600" dirty="0">
              <a:solidFill>
                <a:srgbClr val="E9ECF5"/>
              </a:solidFill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4DC780AB-05FA-BD17-40FE-8CF15A210E25}"/>
              </a:ext>
            </a:extLst>
          </p:cNvPr>
          <p:cNvSpPr/>
          <p:nvPr/>
        </p:nvSpPr>
        <p:spPr>
          <a:xfrm>
            <a:off x="2605745" y="2895499"/>
            <a:ext cx="1979444" cy="1198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Социально-гуманитарная</a:t>
            </a:r>
          </a:p>
          <a:p>
            <a:pPr algn="ctr"/>
            <a:r>
              <a:rPr lang="ru-RU" sz="1600" dirty="0"/>
              <a:t> направленность</a:t>
            </a:r>
          </a:p>
          <a:p>
            <a:pPr algn="ctr"/>
            <a:r>
              <a:rPr lang="ru-RU" sz="1600" b="1" dirty="0">
                <a:solidFill>
                  <a:srgbClr val="E9ECF5"/>
                </a:solidFill>
              </a:rPr>
              <a:t>60 </a:t>
            </a:r>
            <a:r>
              <a:rPr lang="ru-RU" sz="1600" dirty="0">
                <a:ln w="0"/>
                <a:cs typeface="Times New Roman" panose="02020603050405020304" pitchFamily="18" charset="0"/>
              </a:rPr>
              <a:t>обучающихся</a:t>
            </a:r>
            <a:endParaRPr lang="ru-RU" sz="16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8B324C8-DD39-A680-2A70-A1DEC52C4FB3}"/>
              </a:ext>
            </a:extLst>
          </p:cNvPr>
          <p:cNvSpPr/>
          <p:nvPr/>
        </p:nvSpPr>
        <p:spPr>
          <a:xfrm>
            <a:off x="1686759" y="0"/>
            <a:ext cx="8087792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Муниципальное бюджетное учреждение дополнительного образования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Энергия»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муниципального образования городской округ Симферополь Республики Крым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04A0A6A5-35D3-8967-36C1-A91F209FCB97}"/>
              </a:ext>
            </a:extLst>
          </p:cNvPr>
          <p:cNvSpPr/>
          <p:nvPr/>
        </p:nvSpPr>
        <p:spPr>
          <a:xfrm>
            <a:off x="324299" y="4275810"/>
            <a:ext cx="1979443" cy="1178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Физкультурно-</a:t>
            </a:r>
          </a:p>
          <a:p>
            <a:pPr algn="ctr"/>
            <a:r>
              <a:rPr lang="ru-RU" sz="1600" dirty="0"/>
              <a:t>спортивная</a:t>
            </a:r>
          </a:p>
          <a:p>
            <a:pPr algn="ctr"/>
            <a:r>
              <a:rPr lang="ru-RU" sz="1600" dirty="0"/>
              <a:t> направленность</a:t>
            </a:r>
          </a:p>
          <a:p>
            <a:pPr algn="ctr"/>
            <a:r>
              <a:rPr lang="ru-RU" sz="1600" b="1" dirty="0"/>
              <a:t>335 </a:t>
            </a:r>
            <a:r>
              <a:rPr lang="ru-RU" sz="1600" dirty="0">
                <a:ln w="0"/>
                <a:cs typeface="Times New Roman" panose="02020603050405020304" pitchFamily="18" charset="0"/>
              </a:rPr>
              <a:t>обучающихся</a:t>
            </a:r>
            <a:endParaRPr lang="ru-RU" sz="1600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8D2CE22C-FFC0-3FAA-73C1-3BF868070719}"/>
              </a:ext>
            </a:extLst>
          </p:cNvPr>
          <p:cNvSpPr/>
          <p:nvPr/>
        </p:nvSpPr>
        <p:spPr>
          <a:xfrm>
            <a:off x="2605745" y="4292146"/>
            <a:ext cx="1979444" cy="1198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Туристско-краеведческая</a:t>
            </a:r>
          </a:p>
          <a:p>
            <a:pPr algn="ctr"/>
            <a:r>
              <a:rPr lang="ru-RU" sz="1600" dirty="0"/>
              <a:t> направленность</a:t>
            </a:r>
          </a:p>
          <a:p>
            <a:pPr algn="ctr"/>
            <a:r>
              <a:rPr lang="ru-RU" sz="1600" b="1" dirty="0"/>
              <a:t>135 </a:t>
            </a:r>
            <a:r>
              <a:rPr lang="ru-RU" sz="1600" dirty="0">
                <a:ln w="0"/>
                <a:cs typeface="Times New Roman" panose="02020603050405020304" pitchFamily="18" charset="0"/>
              </a:rPr>
              <a:t>обучающихся</a:t>
            </a:r>
            <a:endParaRPr lang="ru-RU" sz="1600" dirty="0"/>
          </a:p>
        </p:txBody>
      </p:sp>
      <p:sp>
        <p:nvSpPr>
          <p:cNvPr id="8" name="Блок-схема: магнитный диск 7">
            <a:extLst>
              <a:ext uri="{FF2B5EF4-FFF2-40B4-BE49-F238E27FC236}">
                <a16:creationId xmlns:a16="http://schemas.microsoft.com/office/drawing/2014/main" xmlns="" id="{6E5659DE-79F3-A666-9F1B-641686B88D13}"/>
              </a:ext>
            </a:extLst>
          </p:cNvPr>
          <p:cNvSpPr/>
          <p:nvPr/>
        </p:nvSpPr>
        <p:spPr>
          <a:xfrm>
            <a:off x="4952625" y="4445117"/>
            <a:ext cx="3254567" cy="1096325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Организовано 96 новых мест: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 место – туристский кружок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Туризм.Дистанция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Туризм.Дистанция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2»;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мест – секция «Дзюдо 2», «Дзюдо 3» </a:t>
            </a:r>
          </a:p>
        </p:txBody>
      </p:sp>
      <p:sp>
        <p:nvSpPr>
          <p:cNvPr id="11" name="Блок-схема: магнитный диск 10">
            <a:extLst>
              <a:ext uri="{FF2B5EF4-FFF2-40B4-BE49-F238E27FC236}">
                <a16:creationId xmlns:a16="http://schemas.microsoft.com/office/drawing/2014/main" xmlns="" id="{610115C3-B277-9F87-0B57-F02B765D7B6C}"/>
              </a:ext>
            </a:extLst>
          </p:cNvPr>
          <p:cNvSpPr/>
          <p:nvPr/>
        </p:nvSpPr>
        <p:spPr>
          <a:xfrm>
            <a:off x="5572592" y="2921568"/>
            <a:ext cx="5624146" cy="1377476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cs typeface="Times New Roman" panose="02020603050405020304" pitchFamily="18" charset="0"/>
              </a:rPr>
              <a:t>Цель проекта - создание условий для эффективной реализации мероприятий по созданию новых мест дополнительного образования детей для реализации дополнительных общеразвивающих программ всех направленностей» в рамках федерального проекта «Успех каждого ребенка» национального проекта «Образование».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8BA3601-3DDE-41A1-A56A-03A3287033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29" y="-10343"/>
            <a:ext cx="1427714" cy="142771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DE1487E-5D15-4024-83EF-86914A9F2DD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18287" y="-6266"/>
            <a:ext cx="2073713" cy="1377476"/>
          </a:xfrm>
          <a:prstGeom prst="rect">
            <a:avLst/>
          </a:prstGeom>
        </p:spPr>
      </p:pic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DD18A646-0422-465F-B592-B3A5E827E76E}"/>
              </a:ext>
            </a:extLst>
          </p:cNvPr>
          <p:cNvSpPr/>
          <p:nvPr/>
        </p:nvSpPr>
        <p:spPr>
          <a:xfrm>
            <a:off x="5414132" y="1656644"/>
            <a:ext cx="5918855" cy="1166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Реализация Федерального проекта «Успех каждого ребенка» национального проекта «Образование» </a:t>
            </a:r>
          </a:p>
        </p:txBody>
      </p:sp>
      <p:sp>
        <p:nvSpPr>
          <p:cNvPr id="28" name="Блок-схема: магнитный диск 27">
            <a:extLst>
              <a:ext uri="{FF2B5EF4-FFF2-40B4-BE49-F238E27FC236}">
                <a16:creationId xmlns:a16="http://schemas.microsoft.com/office/drawing/2014/main" xmlns="" id="{B32B5ED5-7F8B-4B57-A7C1-278ADACCBB56}"/>
              </a:ext>
            </a:extLst>
          </p:cNvPr>
          <p:cNvSpPr/>
          <p:nvPr/>
        </p:nvSpPr>
        <p:spPr>
          <a:xfrm>
            <a:off x="8544846" y="4445116"/>
            <a:ext cx="3491242" cy="1096325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дополнительные программы  по проекту «Успех каждого ребенка»: туристско-краеведческой и физкультурно-спортивной направленности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Блок-схема: магнитный диск 28">
            <a:extLst>
              <a:ext uri="{FF2B5EF4-FFF2-40B4-BE49-F238E27FC236}">
                <a16:creationId xmlns:a16="http://schemas.microsoft.com/office/drawing/2014/main" xmlns="" id="{103BB320-021C-4932-A7DB-F996C616CA26}"/>
              </a:ext>
            </a:extLst>
          </p:cNvPr>
          <p:cNvSpPr/>
          <p:nvPr/>
        </p:nvSpPr>
        <p:spPr>
          <a:xfrm>
            <a:off x="6026679" y="5646206"/>
            <a:ext cx="5036333" cy="1096325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дополнительного образования реализующие программы в рамках проекта «Успех каждого ребенка»: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спорта по дзюдо –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Антон Евгеньевич;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Альпинист России, спасатель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–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Файчук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Иван Владимирович;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Альпинист России–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Файчук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Сергеевна.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72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F0BC1A-EB7E-4D42-BA8B-B274D76DB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77" y="210125"/>
            <a:ext cx="11501932" cy="6019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Система дополнительного образования детей 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Республики Крым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2596F5E7-2155-475D-AF42-6BE3B217FE37}"/>
              </a:ext>
            </a:extLst>
          </p:cNvPr>
          <p:cNvSpPr txBox="1"/>
          <p:nvPr/>
        </p:nvSpPr>
        <p:spPr>
          <a:xfrm>
            <a:off x="536215" y="4394029"/>
            <a:ext cx="4614592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1 106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организаций реализуют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программы дополнительного образования: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организации дополнительного образования (53)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детские сады (385)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школы (545)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колледжи/техникумы (27)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вузы (3)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детские школы искусств и спортивные школы (55)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частные центры дополнительного образования (33)</a:t>
            </a:r>
          </a:p>
        </p:txBody>
      </p:sp>
      <p:sp>
        <p:nvSpPr>
          <p:cNvPr id="79" name="CustomShape 8">
            <a:extLst>
              <a:ext uri="{FF2B5EF4-FFF2-40B4-BE49-F238E27FC236}">
                <a16:creationId xmlns:a16="http://schemas.microsoft.com/office/drawing/2014/main" xmlns="" id="{4B0DE5EC-6036-4ABC-B580-EB4557370AE1}"/>
              </a:ext>
            </a:extLst>
          </p:cNvPr>
          <p:cNvSpPr/>
          <p:nvPr/>
        </p:nvSpPr>
        <p:spPr>
          <a:xfrm>
            <a:off x="725648" y="1524659"/>
            <a:ext cx="3450564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ДОЛЯ ДЕТЕЙ, ОХВАЧЕННЫХ ДОД, </a:t>
            </a:r>
            <a:b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</a:b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В РАЗРЕЗЕ НАПРАВЛЕННОСТЕЙ (%)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xmlns="" id="{4BEDC63D-57EF-4D56-A4C2-0BC1758D9945}"/>
              </a:ext>
            </a:extLst>
          </p:cNvPr>
          <p:cNvGrpSpPr/>
          <p:nvPr/>
        </p:nvGrpSpPr>
        <p:grpSpPr>
          <a:xfrm>
            <a:off x="4063504" y="854625"/>
            <a:ext cx="3873394" cy="858991"/>
            <a:chOff x="3732956" y="921517"/>
            <a:chExt cx="3873394" cy="858991"/>
          </a:xfrm>
        </p:grpSpPr>
        <p:sp>
          <p:nvSpPr>
            <p:cNvPr id="83" name="Прямоугольник: скругленные углы 82">
              <a:extLst>
                <a:ext uri="{FF2B5EF4-FFF2-40B4-BE49-F238E27FC236}">
                  <a16:creationId xmlns:a16="http://schemas.microsoft.com/office/drawing/2014/main" xmlns="" id="{FC443410-9B33-4D13-A112-DC9F53BD33C7}"/>
                </a:ext>
              </a:extLst>
            </p:cNvPr>
            <p:cNvSpPr/>
            <p:nvPr/>
          </p:nvSpPr>
          <p:spPr>
            <a:xfrm>
              <a:off x="3732956" y="921517"/>
              <a:ext cx="3873393" cy="517655"/>
            </a:xfrm>
            <a:prstGeom prst="roundRect">
              <a:avLst>
                <a:gd name="adj" fmla="val 19822"/>
              </a:avLst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01AD2DA3-373F-4099-BC7A-6030E4134A3B}"/>
                </a:ext>
              </a:extLst>
            </p:cNvPr>
            <p:cNvSpPr txBox="1"/>
            <p:nvPr/>
          </p:nvSpPr>
          <p:spPr>
            <a:xfrm>
              <a:off x="4706394" y="930643"/>
              <a:ext cx="28999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детей с ОВЗ и детей-инвалидов охвачено дополнительным образованием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F3AD4AE3-474C-4CF5-B783-BF3ED8560EDA}"/>
                </a:ext>
              </a:extLst>
            </p:cNvPr>
            <p:cNvSpPr txBox="1"/>
            <p:nvPr/>
          </p:nvSpPr>
          <p:spPr>
            <a:xfrm>
              <a:off x="3801663" y="949511"/>
              <a:ext cx="1007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36,4% %</a:t>
              </a: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xmlns="" id="{85EAD0AD-87C5-47A1-9B65-24CF9AFF221E}"/>
              </a:ext>
            </a:extLst>
          </p:cNvPr>
          <p:cNvGrpSpPr/>
          <p:nvPr/>
        </p:nvGrpSpPr>
        <p:grpSpPr>
          <a:xfrm>
            <a:off x="251877" y="863750"/>
            <a:ext cx="3857326" cy="860059"/>
            <a:chOff x="225165" y="935886"/>
            <a:chExt cx="3433152" cy="1130913"/>
          </a:xfrm>
        </p:grpSpPr>
        <p:sp>
          <p:nvSpPr>
            <p:cNvPr id="87" name="Прямоугольник: скругленные углы 86">
              <a:extLst>
                <a:ext uri="{FF2B5EF4-FFF2-40B4-BE49-F238E27FC236}">
                  <a16:creationId xmlns:a16="http://schemas.microsoft.com/office/drawing/2014/main" xmlns="" id="{05E7A1D6-8433-447F-AA51-34C2BB675D3B}"/>
                </a:ext>
              </a:extLst>
            </p:cNvPr>
            <p:cNvSpPr/>
            <p:nvPr/>
          </p:nvSpPr>
          <p:spPr>
            <a:xfrm>
              <a:off x="292179" y="935886"/>
              <a:ext cx="3261305" cy="728515"/>
            </a:xfrm>
            <a:prstGeom prst="roundRect">
              <a:avLst>
                <a:gd name="adj" fmla="val 19822"/>
              </a:avLst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EDA1908A-A9C7-42BE-8FD3-AE037FF084DF}"/>
                </a:ext>
              </a:extLst>
            </p:cNvPr>
            <p:cNvSpPr txBox="1"/>
            <p:nvPr/>
          </p:nvSpPr>
          <p:spPr>
            <a:xfrm>
              <a:off x="1189386" y="953773"/>
              <a:ext cx="2468931" cy="60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детей от 5 до 18 лет охвачено дополнительным образованием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B8491549-11C6-4996-AC11-39B392DB519D}"/>
                </a:ext>
              </a:extLst>
            </p:cNvPr>
            <p:cNvSpPr txBox="1"/>
            <p:nvPr/>
          </p:nvSpPr>
          <p:spPr>
            <a:xfrm>
              <a:off x="225165" y="974100"/>
              <a:ext cx="913592" cy="109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75,8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xmlns="" id="{5EA65E31-5A48-4DA6-A3F0-63C5D7944CC0}"/>
              </a:ext>
            </a:extLst>
          </p:cNvPr>
          <p:cNvGrpSpPr/>
          <p:nvPr/>
        </p:nvGrpSpPr>
        <p:grpSpPr>
          <a:xfrm>
            <a:off x="8030946" y="854625"/>
            <a:ext cx="3781679" cy="563160"/>
            <a:chOff x="7821657" y="921518"/>
            <a:chExt cx="3679308" cy="517654"/>
          </a:xfrm>
        </p:grpSpPr>
        <p:sp>
          <p:nvSpPr>
            <p:cNvPr id="91" name="Прямоугольник: скругленные углы 90">
              <a:extLst>
                <a:ext uri="{FF2B5EF4-FFF2-40B4-BE49-F238E27FC236}">
                  <a16:creationId xmlns:a16="http://schemas.microsoft.com/office/drawing/2014/main" xmlns="" id="{225AC352-9659-4A23-B744-CC90755D5526}"/>
                </a:ext>
              </a:extLst>
            </p:cNvPr>
            <p:cNvSpPr/>
            <p:nvPr/>
          </p:nvSpPr>
          <p:spPr>
            <a:xfrm>
              <a:off x="7823599" y="921518"/>
              <a:ext cx="3367696" cy="517654"/>
            </a:xfrm>
            <a:prstGeom prst="roundRect">
              <a:avLst>
                <a:gd name="adj" fmla="val 19822"/>
              </a:avLst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B7919657-D4FA-4842-818A-5D410127FC6C}"/>
                </a:ext>
              </a:extLst>
            </p:cNvPr>
            <p:cNvSpPr txBox="1"/>
            <p:nvPr/>
          </p:nvSpPr>
          <p:spPr>
            <a:xfrm>
              <a:off x="8851748" y="941730"/>
              <a:ext cx="2649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детей от 5 до 18 лет обеспечено социальными сертификатами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CE942238-E597-4DC8-82C3-74D71BB814FF}"/>
                </a:ext>
              </a:extLst>
            </p:cNvPr>
            <p:cNvSpPr txBox="1"/>
            <p:nvPr/>
          </p:nvSpPr>
          <p:spPr>
            <a:xfrm>
              <a:off x="7821657" y="949511"/>
              <a:ext cx="10077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67 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тыс.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94" name="Диаграмма 14">
            <a:extLst>
              <a:ext uri="{FF2B5EF4-FFF2-40B4-BE49-F238E27FC236}">
                <a16:creationId xmlns:a16="http://schemas.microsoft.com/office/drawing/2014/main" xmlns="" id="{D31793AC-4A04-446C-84ED-A5AE9363DC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1193413"/>
              </p:ext>
            </p:extLst>
          </p:nvPr>
        </p:nvGraphicFramePr>
        <p:xfrm>
          <a:off x="7800" y="1883347"/>
          <a:ext cx="4379965" cy="2852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C8305361-9B3F-4773-A828-84CB9442A627}"/>
              </a:ext>
            </a:extLst>
          </p:cNvPr>
          <p:cNvSpPr txBox="1"/>
          <p:nvPr/>
        </p:nvSpPr>
        <p:spPr>
          <a:xfrm>
            <a:off x="6220913" y="2068619"/>
            <a:ext cx="243403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Более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72 тысяч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новых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мест дополнительного образования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детей в общеобразовательных организациях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20CAC7F4-A2BB-4055-9377-2811345CB9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785" y="2353531"/>
            <a:ext cx="705303" cy="566972"/>
          </a:xfrm>
          <a:prstGeom prst="rect">
            <a:avLst/>
          </a:prstGeom>
        </p:spPr>
      </p:pic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xmlns="" id="{38B83FE6-FB4D-4FB9-B53C-45FF9B240E46}"/>
              </a:ext>
            </a:extLst>
          </p:cNvPr>
          <p:cNvCxnSpPr/>
          <p:nvPr/>
        </p:nvCxnSpPr>
        <p:spPr>
          <a:xfrm>
            <a:off x="5187905" y="1621766"/>
            <a:ext cx="0" cy="4942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C8EE5906-27B1-4AC7-A3CF-A0E64181E915}"/>
              </a:ext>
            </a:extLst>
          </p:cNvPr>
          <p:cNvSpPr txBox="1"/>
          <p:nvPr/>
        </p:nvSpPr>
        <p:spPr>
          <a:xfrm>
            <a:off x="6220914" y="3547637"/>
            <a:ext cx="2443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231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центров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«Точка роста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 на базе школ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0" name="Picture 2" descr="Picture background">
            <a:extLst>
              <a:ext uri="{FF2B5EF4-FFF2-40B4-BE49-F238E27FC236}">
                <a16:creationId xmlns:a16="http://schemas.microsoft.com/office/drawing/2014/main" xmlns="" id="{95086E4D-EA3F-46EC-B031-EBAF89E41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15" y="3536680"/>
            <a:ext cx="780026" cy="4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A3AB44F5-A7FF-48E8-A00F-CA85E4B0D726}"/>
              </a:ext>
            </a:extLst>
          </p:cNvPr>
          <p:cNvSpPr txBox="1"/>
          <p:nvPr/>
        </p:nvSpPr>
        <p:spPr>
          <a:xfrm>
            <a:off x="6350088" y="4247774"/>
            <a:ext cx="2642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центр цифрового образования «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-куб»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1BAB6546-CC00-4A35-8E98-1CE05980361D}"/>
              </a:ext>
            </a:extLst>
          </p:cNvPr>
          <p:cNvSpPr txBox="1"/>
          <p:nvPr/>
        </p:nvSpPr>
        <p:spPr>
          <a:xfrm>
            <a:off x="6261786" y="5284238"/>
            <a:ext cx="2730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технопарков «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Кванториум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стационарный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мобильный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школьных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5" name="Picture 4">
            <a:extLst>
              <a:ext uri="{FF2B5EF4-FFF2-40B4-BE49-F238E27FC236}">
                <a16:creationId xmlns:a16="http://schemas.microsoft.com/office/drawing/2014/main" xmlns="" id="{DFB8A06E-D540-4DB0-A339-7B91F2B4B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937" y="5366596"/>
            <a:ext cx="512394" cy="51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A9529DAB-5C32-4602-8C6A-B88474BC2713}"/>
              </a:ext>
            </a:extLst>
          </p:cNvPr>
          <p:cNvSpPr txBox="1"/>
          <p:nvPr/>
        </p:nvSpPr>
        <p:spPr>
          <a:xfrm>
            <a:off x="10009207" y="4980565"/>
            <a:ext cx="25729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центр выявления,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поддержки и развития способностей 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талантов 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 детей и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молодежи «Импульс»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7" name="Picture 6">
            <a:extLst>
              <a:ext uri="{FF2B5EF4-FFF2-40B4-BE49-F238E27FC236}">
                <a16:creationId xmlns:a16="http://schemas.microsoft.com/office/drawing/2014/main" xmlns="" id="{83227BE1-3504-49F8-9BB6-56C2D79CA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146" y="5329490"/>
            <a:ext cx="609600" cy="53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7321476B-30D3-4137-9F3A-87C56BDAA44C}"/>
              </a:ext>
            </a:extLst>
          </p:cNvPr>
          <p:cNvSpPr txBox="1"/>
          <p:nvPr/>
        </p:nvSpPr>
        <p:spPr>
          <a:xfrm>
            <a:off x="9972971" y="4211791"/>
            <a:ext cx="2158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591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школьный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Cond" panose="020B0506030403020204" pitchFamily="34" charset="0"/>
                <a:ea typeface="+mn-ea"/>
                <a:cs typeface="+mn-cs"/>
              </a:rPr>
              <a:t> музей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Cond" panose="020B0506030403020204" pitchFamily="34" charset="0"/>
              <a:ea typeface="+mn-ea"/>
              <a:cs typeface="+mn-cs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8C73D9C2-8F33-4D3A-8DC8-5FEFBBBF1E89}"/>
              </a:ext>
            </a:extLst>
          </p:cNvPr>
          <p:cNvSpPr txBox="1"/>
          <p:nvPr/>
        </p:nvSpPr>
        <p:spPr>
          <a:xfrm>
            <a:off x="9934896" y="3371700"/>
            <a:ext cx="2196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511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школьных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театров</a:t>
            </a:r>
          </a:p>
        </p:txBody>
      </p:sp>
      <p:pic>
        <p:nvPicPr>
          <p:cNvPr id="112" name="Google Shape;192;p19">
            <a:extLst>
              <a:ext uri="{FF2B5EF4-FFF2-40B4-BE49-F238E27FC236}">
                <a16:creationId xmlns:a16="http://schemas.microsoft.com/office/drawing/2014/main" xmlns="" id="{9D9E41AA-693F-4E0F-B62B-F3C0768DF518}"/>
              </a:ext>
            </a:extLst>
          </p:cNvPr>
          <p:cNvPicPr preferRelativeResize="0"/>
          <p:nvPr/>
        </p:nvPicPr>
        <p:blipFill>
          <a:blip r:embed="rId7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00394" y="3438807"/>
            <a:ext cx="598901" cy="62020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0CCD244E-8308-42CA-8BB7-3567F2C393AA}"/>
              </a:ext>
            </a:extLst>
          </p:cNvPr>
          <p:cNvSpPr txBox="1"/>
          <p:nvPr/>
        </p:nvSpPr>
        <p:spPr>
          <a:xfrm>
            <a:off x="9852516" y="2301277"/>
            <a:ext cx="2477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538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школьных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спортивных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клубов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4" name="Picture 5">
            <a:extLst>
              <a:ext uri="{FF2B5EF4-FFF2-40B4-BE49-F238E27FC236}">
                <a16:creationId xmlns:a16="http://schemas.microsoft.com/office/drawing/2014/main" xmlns="" id="{A0E80A25-C241-4FBD-BF94-755F195BE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707" y="2421232"/>
            <a:ext cx="832607" cy="83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" name="CustomShape 8">
            <a:extLst>
              <a:ext uri="{FF2B5EF4-FFF2-40B4-BE49-F238E27FC236}">
                <a16:creationId xmlns:a16="http://schemas.microsoft.com/office/drawing/2014/main" xmlns="" id="{D5291FB4-FEE1-4AA2-B29E-2A464A050E5D}"/>
              </a:ext>
            </a:extLst>
          </p:cNvPr>
          <p:cNvSpPr/>
          <p:nvPr/>
        </p:nvSpPr>
        <p:spPr>
          <a:xfrm>
            <a:off x="6060037" y="1409448"/>
            <a:ext cx="5208961" cy="737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Создана</a:t>
            </a:r>
            <a:r>
              <a:rPr kumimoji="0" lang="ru-RU" sz="1400" b="1" i="0" u="none" strike="noStrike" kern="1200" cap="none" spc="-1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 </a:t>
            </a: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НОВАЯ </a:t>
            </a: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ИНФРАСТРУКТУРА ДОПОЛНИТЕЛЬНОГО ОБРАЗОВАНИЯ </a:t>
            </a:r>
            <a:b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</a:b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В 2019-2024 ГОДАХ ЗА СЧЕТ СРЕДСТВ НАЦПРОЕКТА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7FC19B3-56D7-ACC7-11E6-055E3FAA16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7663" y="21328"/>
            <a:ext cx="2341067" cy="7011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43EB166-8007-4FA6-9410-5126E3741A7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664" y="4243977"/>
            <a:ext cx="744272" cy="7442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DF40D95-62D3-66EA-43A4-88EEE77494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52937" y="5993148"/>
            <a:ext cx="570168" cy="5646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79E81D5-2D69-B6F0-7D0D-7B33E0BB50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5782" y="4243976"/>
            <a:ext cx="744271" cy="7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177BE25-9547-4ACC-A43D-D429F2155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7"/>
            <a:ext cx="12210291" cy="68477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28" y="-41189"/>
            <a:ext cx="1555524" cy="161631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8B324C8-DD39-A680-2A70-A1DEC52C4FB3}"/>
              </a:ext>
            </a:extLst>
          </p:cNvPr>
          <p:cNvSpPr/>
          <p:nvPr/>
        </p:nvSpPr>
        <p:spPr>
          <a:xfrm>
            <a:off x="2183481" y="177220"/>
            <a:ext cx="7389706" cy="10639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Муниципальное бюджетное учреждение дополнительного образования «Энергия»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муниципального образования городской округ Симферополь Республики Крым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C6405F2D-8971-87B9-B287-054EED5E991C}"/>
              </a:ext>
            </a:extLst>
          </p:cNvPr>
          <p:cNvSpPr/>
          <p:nvPr/>
        </p:nvSpPr>
        <p:spPr>
          <a:xfrm>
            <a:off x="468149" y="1456715"/>
            <a:ext cx="5070328" cy="339701"/>
          </a:xfrm>
          <a:prstGeom prst="roundRect">
            <a:avLst/>
          </a:prstGeom>
          <a:gradFill flip="none" rotWithShape="1">
            <a:gsLst>
              <a:gs pos="0">
                <a:srgbClr val="5D82E9">
                  <a:shade val="30000"/>
                  <a:satMod val="115000"/>
                </a:srgbClr>
              </a:gs>
              <a:gs pos="50000">
                <a:srgbClr val="5D82E9">
                  <a:shade val="67500"/>
                  <a:satMod val="115000"/>
                </a:srgbClr>
              </a:gs>
              <a:gs pos="100000">
                <a:srgbClr val="5D82E9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Проводимые мероприятия – 2024 г.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A2060EBE-D1E1-0A5A-47B8-D8E307356D29}"/>
              </a:ext>
            </a:extLst>
          </p:cNvPr>
          <p:cNvSpPr/>
          <p:nvPr/>
        </p:nvSpPr>
        <p:spPr>
          <a:xfrm>
            <a:off x="6342114" y="1446800"/>
            <a:ext cx="4920032" cy="339701"/>
          </a:xfrm>
          <a:prstGeom prst="roundRect">
            <a:avLst/>
          </a:prstGeom>
          <a:gradFill flip="none" rotWithShape="1">
            <a:gsLst>
              <a:gs pos="0">
                <a:srgbClr val="5D82E9">
                  <a:shade val="30000"/>
                  <a:satMod val="115000"/>
                </a:srgbClr>
              </a:gs>
              <a:gs pos="50000">
                <a:srgbClr val="5D82E9">
                  <a:shade val="67500"/>
                  <a:satMod val="115000"/>
                </a:srgbClr>
              </a:gs>
              <a:gs pos="100000">
                <a:srgbClr val="5D82E9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Участие в мероприятиях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D13BCF1-5867-F8DF-6565-F74F2DBBDFB9}"/>
              </a:ext>
            </a:extLst>
          </p:cNvPr>
          <p:cNvSpPr/>
          <p:nvPr/>
        </p:nvSpPr>
        <p:spPr>
          <a:xfrm>
            <a:off x="254978" y="1847860"/>
            <a:ext cx="5841022" cy="49134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500" dirty="0">
              <a:solidFill>
                <a:srgbClr val="002060"/>
              </a:solidFill>
            </a:endParaRPr>
          </a:p>
          <a:p>
            <a:pPr algn="just"/>
            <a:endParaRPr lang="ru-RU" sz="1500" dirty="0">
              <a:solidFill>
                <a:srgbClr val="002060"/>
              </a:solidFill>
            </a:endParaRPr>
          </a:p>
          <a:p>
            <a:pPr algn="just"/>
            <a:endParaRPr lang="ru-RU" sz="15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Открытые городские соревнования по дзюдо «Энергия-Дзюдо», посвященные Дню защитника Отечества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 Городские соревнования по кикбоксингу, детско-юношеский турнир «Крымская весна – 2024»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Городские соревнования по тхэквондо, детско-юношеский турнир «Крымская весна – 2024»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Открытые городские соревнования по дзюдо, посвященные Дню Победы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Муниципальный этап Всероссийского конкурса социальной рекламы в области формирования культуры здорового и безопасного образа жизни «Стиль жизни- здоровье! 2024»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Открытые городские соревнования по дзюдо «Кубок Энергии», посвящённые Дню народного единства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Открытые городские соревнования по кикбоксингу и тхэквондо ВТФ, посвящённые Дню народного единства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Открытые городские новогодние соревнования по кикбоксингу и тхэквондо ВТФ «Кубок Деда Мороза»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Открытые городские новогодние соревнования по дзюдо «Кубок Деда Мороза»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Организация туристических походов различной степени сложности</a:t>
            </a:r>
          </a:p>
          <a:p>
            <a:pPr algn="just"/>
            <a:endParaRPr lang="ru-RU" sz="14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F5D7593-C735-4571-4002-2F6D88033F18}"/>
              </a:ext>
            </a:extLst>
          </p:cNvPr>
          <p:cNvSpPr/>
          <p:nvPr/>
        </p:nvSpPr>
        <p:spPr>
          <a:xfrm>
            <a:off x="6180991" y="1856423"/>
            <a:ext cx="5841021" cy="49048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200" dirty="0">
              <a:solidFill>
                <a:srgbClr val="002060"/>
              </a:solidFill>
            </a:endParaRPr>
          </a:p>
          <a:p>
            <a:pPr algn="just"/>
            <a:endParaRPr lang="ru-RU" sz="12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2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2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</a:rPr>
              <a:t>Республиканский этап Всероссийского конкурса туристских походов и экспедиций обучающихся – з место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</a:rPr>
              <a:t>Чемпионат и Первенство Республики Крым по тхэквондо ВТФ – </a:t>
            </a:r>
            <a:r>
              <a:rPr lang="en-US" sz="1200" dirty="0">
                <a:solidFill>
                  <a:srgbClr val="002060"/>
                </a:solidFill>
              </a:rPr>
              <a:t>I </a:t>
            </a:r>
            <a:r>
              <a:rPr lang="ru-RU" sz="1200" dirty="0">
                <a:solidFill>
                  <a:srgbClr val="002060"/>
                </a:solidFill>
              </a:rPr>
              <a:t>место</a:t>
            </a:r>
            <a:r>
              <a:rPr lang="en-US" sz="1200" dirty="0">
                <a:solidFill>
                  <a:srgbClr val="002060"/>
                </a:solidFill>
              </a:rPr>
              <a:t> (12)</a:t>
            </a:r>
            <a:r>
              <a:rPr lang="ru-RU" sz="1200" dirty="0">
                <a:solidFill>
                  <a:srgbClr val="002060"/>
                </a:solidFill>
              </a:rPr>
              <a:t>, </a:t>
            </a:r>
            <a:r>
              <a:rPr lang="en-US" sz="1200" dirty="0">
                <a:solidFill>
                  <a:srgbClr val="002060"/>
                </a:solidFill>
              </a:rPr>
              <a:t>II</a:t>
            </a:r>
            <a:r>
              <a:rPr lang="ru-RU" sz="1200" dirty="0">
                <a:solidFill>
                  <a:srgbClr val="002060"/>
                </a:solidFill>
              </a:rPr>
              <a:t> место (9), </a:t>
            </a:r>
            <a:r>
              <a:rPr lang="en-US" sz="1200" dirty="0">
                <a:solidFill>
                  <a:srgbClr val="002060"/>
                </a:solidFill>
              </a:rPr>
              <a:t>III</a:t>
            </a:r>
            <a:r>
              <a:rPr lang="ru-RU" sz="1200" dirty="0">
                <a:solidFill>
                  <a:srgbClr val="002060"/>
                </a:solidFill>
              </a:rPr>
              <a:t> место (3), 18 обучающихся вошли в Сборную РК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</a:rPr>
              <a:t>Международный образовательный фестиваль «Открытое искусство (Нижний Новгород) – </a:t>
            </a:r>
            <a:r>
              <a:rPr lang="en-US" sz="1200" dirty="0">
                <a:solidFill>
                  <a:srgbClr val="002060"/>
                </a:solidFill>
              </a:rPr>
              <a:t>III</a:t>
            </a:r>
            <a:r>
              <a:rPr lang="ru-RU" sz="1200" dirty="0">
                <a:solidFill>
                  <a:srgbClr val="002060"/>
                </a:solidFill>
              </a:rPr>
              <a:t> место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</a:rPr>
              <a:t>Всероссийские соревнования по тхэквондо ВТФ (г. Черкесск) -</a:t>
            </a:r>
            <a:r>
              <a:rPr lang="en-US" sz="1200" dirty="0">
                <a:solidFill>
                  <a:srgbClr val="002060"/>
                </a:solidFill>
              </a:rPr>
              <a:t>III </a:t>
            </a:r>
            <a:r>
              <a:rPr lang="ru-RU" sz="1200" dirty="0">
                <a:solidFill>
                  <a:srgbClr val="002060"/>
                </a:solidFill>
              </a:rPr>
              <a:t>место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</a:rPr>
              <a:t>Всероссийский хореографический фестиваль-конкурс «Кубок Мечты» - </a:t>
            </a:r>
            <a:r>
              <a:rPr lang="en-US" sz="1200" dirty="0">
                <a:solidFill>
                  <a:srgbClr val="002060"/>
                </a:solidFill>
              </a:rPr>
              <a:t>I </a:t>
            </a:r>
            <a:r>
              <a:rPr lang="ru-RU" sz="1200" dirty="0">
                <a:solidFill>
                  <a:srgbClr val="002060"/>
                </a:solidFill>
              </a:rPr>
              <a:t>место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</a:rPr>
              <a:t> Всероссийские соревнования по тхэквондо ВТФ (г. Москва) - I место (1), III место (1), </a:t>
            </a:r>
            <a:r>
              <a:rPr lang="en-US" sz="1200" dirty="0">
                <a:solidFill>
                  <a:srgbClr val="002060"/>
                </a:solidFill>
              </a:rPr>
              <a:t>V</a:t>
            </a:r>
            <a:r>
              <a:rPr lang="ru-RU" sz="1200" dirty="0">
                <a:solidFill>
                  <a:srgbClr val="002060"/>
                </a:solidFill>
              </a:rPr>
              <a:t> место (3)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</a:rPr>
              <a:t>Чемпионат и Первенство Южного федерального округа по кикбоксингу (г. Краснодар) – I место (4), III место (5)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2060"/>
                </a:solidFill>
              </a:rPr>
              <a:t>X</a:t>
            </a:r>
            <a:r>
              <a:rPr lang="ru-RU" sz="1200" dirty="0">
                <a:solidFill>
                  <a:srgbClr val="002060"/>
                </a:solidFill>
              </a:rPr>
              <a:t> Международный фестиваль-конкурс детского и юношеского творчества «Имена России» - </a:t>
            </a:r>
            <a:r>
              <a:rPr lang="en-US" sz="1200" dirty="0">
                <a:solidFill>
                  <a:srgbClr val="002060"/>
                </a:solidFill>
              </a:rPr>
              <a:t>III </a:t>
            </a:r>
            <a:r>
              <a:rPr lang="ru-RU" sz="1200" dirty="0">
                <a:solidFill>
                  <a:srgbClr val="002060"/>
                </a:solidFill>
              </a:rPr>
              <a:t>место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</a:rPr>
              <a:t>Всероссийский телевизионный конкурс молодых исполнителей «Навстречу звездам» - I место, II место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</a:rPr>
              <a:t>Международный многожанровый конкурс-фестиваль творчества «Превосходство» (г. Махачкала) – Гран-При, I место (5), II место (4)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</a:rPr>
              <a:t>Всероссийский хореографический конкурс «Трансформация» - I место, II место (2)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</a:rPr>
              <a:t>Первенство России по кикбоксингу (г. Каспийск) - I место, II место (2), III место (3)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2060"/>
                </a:solidFill>
              </a:rPr>
              <a:t>VIII</a:t>
            </a:r>
            <a:r>
              <a:rPr lang="ru-RU" sz="1200" dirty="0">
                <a:solidFill>
                  <a:srgbClr val="002060"/>
                </a:solidFill>
              </a:rPr>
              <a:t> Международный конкурс исполнительского искусства «Академия искусств» (г. Сочи) - I место (2), II место (2)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2060"/>
                </a:solidFill>
              </a:rPr>
              <a:t>XIV</a:t>
            </a:r>
            <a:r>
              <a:rPr lang="ru-RU" sz="1200" dirty="0">
                <a:solidFill>
                  <a:srgbClr val="002060"/>
                </a:solidFill>
              </a:rPr>
              <a:t> Международный конкурс-фестиваль искусств «Сияние звезд» (г. Ульяновск) -  </a:t>
            </a:r>
            <a:r>
              <a:rPr lang="en-US" sz="1200" dirty="0">
                <a:solidFill>
                  <a:srgbClr val="002060"/>
                </a:solidFill>
              </a:rPr>
              <a:t>I </a:t>
            </a:r>
            <a:r>
              <a:rPr lang="ru-RU" sz="1200" dirty="0">
                <a:solidFill>
                  <a:srgbClr val="002060"/>
                </a:solidFill>
              </a:rPr>
              <a:t>место – </a:t>
            </a:r>
          </a:p>
          <a:p>
            <a:pPr algn="just"/>
            <a:endParaRPr lang="ru-RU" sz="12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8E99F2B-09BB-4E08-81EE-0E34F379E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0" y="-937"/>
            <a:ext cx="1304952" cy="13105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095CB17-304B-4377-920B-0E93BF1344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39672" y="-936"/>
            <a:ext cx="1971592" cy="13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2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>
            <a:extLst>
              <a:ext uri="{FF2B5EF4-FFF2-40B4-BE49-F238E27FC236}">
                <a16:creationId xmlns:a16="http://schemas.microsoft.com/office/drawing/2014/main" xmlns="" id="{2EDC77F6-7FEE-8213-19A6-7A7BDDE477F4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0" y="36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xmlns="" id="{A878D4FD-4663-40B0-9603-E64B91B8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736" y="10496"/>
            <a:ext cx="9388490" cy="139889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Как родителям выбрать направление 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для обучения в МБ УДО «Энергия» г. Симферополя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4843" y="2643605"/>
            <a:ext cx="123320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16225" y="1537755"/>
            <a:ext cx="10720635" cy="17812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1">
                <a:lumMod val="60000"/>
                <a:lumOff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МБ УДО «Энергия» г. Симферополя- учреждение дополнительного образования. Учреждение обеспечивает получение дополнительного образования путем реализации дополнительных общеобразовательных общеразвивающих программ художественной, физкультурно-спортивной, социально-гуманитарной и туристско-краеведческой направленности. </a:t>
            </a:r>
          </a:p>
          <a:p>
            <a:pPr algn="ctr"/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Реализуется Федеральный проект «Успех каждого ребенка» национального проекта «Образование».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7259" y="5293955"/>
            <a:ext cx="2492943" cy="9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Официальный сайт МБ УДО «Энергия» </a:t>
            </a:r>
            <a:b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Симферополя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4590510" y="5311642"/>
            <a:ext cx="2492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Официальная группа МБ УДО «Энергия» </a:t>
            </a:r>
            <a:b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Симферополя</a:t>
            </a:r>
          </a:p>
          <a:p>
            <a:pPr algn="ctr"/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ВКонтакте 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8853760" y="5357291"/>
            <a:ext cx="2444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дополнительного образования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МБ УДО «Энергия» </a:t>
            </a:r>
            <a:b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г. Симферополя</a:t>
            </a: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BF50530-797E-44C2-B084-10407A688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1" y="-4263"/>
            <a:ext cx="1426588" cy="143268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B8FD8330-E410-4644-9576-228DC188470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38444" y="-937"/>
            <a:ext cx="2072820" cy="13778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2B2C9C1-272B-4A2B-9475-AD9A2F7E8F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2500" y="3530435"/>
            <a:ext cx="1826856" cy="182685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1CDE1103-7B26-4485-91E1-F7FFB6FB72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302" y="3450585"/>
            <a:ext cx="1826856" cy="182685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23F9CE31-2EEF-4A10-B3FF-0020814C95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9112" y="3538763"/>
            <a:ext cx="1875183" cy="187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3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1">
            <a:extLst>
              <a:ext uri="{FF2B5EF4-FFF2-40B4-BE49-F238E27FC236}">
                <a16:creationId xmlns:a16="http://schemas.microsoft.com/office/drawing/2014/main" xmlns="" id="{51EBB7FA-C85E-0E9E-BE33-2053F5F5C4CF}"/>
              </a:ext>
            </a:extLst>
          </p:cNvPr>
          <p:cNvPicPr/>
          <p:nvPr/>
        </p:nvPicPr>
        <p:blipFill>
          <a:blip r:embed="rId2"/>
          <a:srcRect l="22149" t="25186" r="12999" b="25888"/>
          <a:stretch/>
        </p:blipFill>
        <p:spPr>
          <a:xfrm>
            <a:off x="-38528" y="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6F0BC1A-EB7E-4D42-BA8B-B274D76DB675}"/>
              </a:ext>
            </a:extLst>
          </p:cNvPr>
          <p:cNvSpPr txBox="1">
            <a:spLocks/>
          </p:cNvSpPr>
          <p:nvPr/>
        </p:nvSpPr>
        <p:spPr>
          <a:xfrm>
            <a:off x="-39706" y="-384348"/>
            <a:ext cx="10026869" cy="1653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/>
              <a:t>Система дополнительного образования детей в муниципальном </a:t>
            </a:r>
            <a:r>
              <a:rPr lang="ru-RU" sz="2400" b="1" dirty="0" smtClean="0"/>
              <a:t>образовании городской округ Симферополь Республики Крым</a:t>
            </a:r>
            <a:endParaRPr lang="ru-RU" sz="24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38B83FE6-FB4D-4FB9-B53C-45FF9B240E46}"/>
              </a:ext>
            </a:extLst>
          </p:cNvPr>
          <p:cNvCxnSpPr/>
          <p:nvPr/>
        </p:nvCxnSpPr>
        <p:spPr>
          <a:xfrm>
            <a:off x="5187905" y="1621766"/>
            <a:ext cx="0" cy="4942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85EAD0AD-87C5-47A1-9B65-24CF9AFF221E}"/>
              </a:ext>
            </a:extLst>
          </p:cNvPr>
          <p:cNvGrpSpPr/>
          <p:nvPr/>
        </p:nvGrpSpPr>
        <p:grpSpPr>
          <a:xfrm>
            <a:off x="143933" y="863750"/>
            <a:ext cx="3965270" cy="554036"/>
            <a:chOff x="129091" y="935886"/>
            <a:chExt cx="3529226" cy="728515"/>
          </a:xfrm>
        </p:grpSpPr>
        <p:sp>
          <p:nvSpPr>
            <p:cNvPr id="14" name="Прямоугольник: скругленные углы 86">
              <a:extLst>
                <a:ext uri="{FF2B5EF4-FFF2-40B4-BE49-F238E27FC236}">
                  <a16:creationId xmlns:a16="http://schemas.microsoft.com/office/drawing/2014/main" xmlns="" id="{05E7A1D6-8433-447F-AA51-34C2BB675D3B}"/>
                </a:ext>
              </a:extLst>
            </p:cNvPr>
            <p:cNvSpPr/>
            <p:nvPr/>
          </p:nvSpPr>
          <p:spPr>
            <a:xfrm>
              <a:off x="292179" y="935886"/>
              <a:ext cx="3261305" cy="728515"/>
            </a:xfrm>
            <a:prstGeom prst="roundRect">
              <a:avLst>
                <a:gd name="adj" fmla="val 19822"/>
              </a:avLst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EDA1908A-A9C7-42BE-8FD3-AE037FF084DF}"/>
                </a:ext>
              </a:extLst>
            </p:cNvPr>
            <p:cNvSpPr txBox="1"/>
            <p:nvPr/>
          </p:nvSpPr>
          <p:spPr>
            <a:xfrm>
              <a:off x="1189386" y="953773"/>
              <a:ext cx="2468931" cy="60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детей от 5 до 18 лет охвачено дополнительным образованием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8491549-11C6-4996-AC11-39B392DB519D}"/>
                </a:ext>
              </a:extLst>
            </p:cNvPr>
            <p:cNvSpPr txBox="1"/>
            <p:nvPr/>
          </p:nvSpPr>
          <p:spPr>
            <a:xfrm>
              <a:off x="129091" y="974100"/>
              <a:ext cx="1009665" cy="60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79</a:t>
              </a:r>
              <a:r>
                <a:rPr kumimoji="0" lang="ru-RU" sz="2400" b="1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%</a:t>
              </a:r>
              <a:endPara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4BEDC63D-57EF-4D56-A4C2-0BC1758D9945}"/>
              </a:ext>
            </a:extLst>
          </p:cNvPr>
          <p:cNvGrpSpPr/>
          <p:nvPr/>
        </p:nvGrpSpPr>
        <p:grpSpPr>
          <a:xfrm>
            <a:off x="4063504" y="854625"/>
            <a:ext cx="3873394" cy="517655"/>
            <a:chOff x="3732956" y="921517"/>
            <a:chExt cx="3873394" cy="517655"/>
          </a:xfrm>
        </p:grpSpPr>
        <p:sp>
          <p:nvSpPr>
            <p:cNvPr id="18" name="Прямоугольник: скругленные углы 82">
              <a:extLst>
                <a:ext uri="{FF2B5EF4-FFF2-40B4-BE49-F238E27FC236}">
                  <a16:creationId xmlns:a16="http://schemas.microsoft.com/office/drawing/2014/main" xmlns="" id="{FC443410-9B33-4D13-A112-DC9F53BD33C7}"/>
                </a:ext>
              </a:extLst>
            </p:cNvPr>
            <p:cNvSpPr/>
            <p:nvPr/>
          </p:nvSpPr>
          <p:spPr>
            <a:xfrm>
              <a:off x="3732956" y="921517"/>
              <a:ext cx="3873393" cy="517655"/>
            </a:xfrm>
            <a:prstGeom prst="roundRect">
              <a:avLst>
                <a:gd name="adj" fmla="val 19822"/>
              </a:avLst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1AD2DA3-373F-4099-BC7A-6030E4134A3B}"/>
                </a:ext>
              </a:extLst>
            </p:cNvPr>
            <p:cNvSpPr txBox="1"/>
            <p:nvPr/>
          </p:nvSpPr>
          <p:spPr>
            <a:xfrm>
              <a:off x="4706394" y="930643"/>
              <a:ext cx="28999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детей с ОВЗ и детей-инвалидов охвачено дополнительным образованием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3AD4AE3-474C-4CF5-B783-BF3ED8560EDA}"/>
                </a:ext>
              </a:extLst>
            </p:cNvPr>
            <p:cNvSpPr txBox="1"/>
            <p:nvPr/>
          </p:nvSpPr>
          <p:spPr>
            <a:xfrm>
              <a:off x="3801663" y="949511"/>
              <a:ext cx="10077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3 767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5EA65E31-5A48-4DA6-A3F0-63C5D7944CC0}"/>
              </a:ext>
            </a:extLst>
          </p:cNvPr>
          <p:cNvGrpSpPr/>
          <p:nvPr/>
        </p:nvGrpSpPr>
        <p:grpSpPr>
          <a:xfrm>
            <a:off x="8030946" y="854625"/>
            <a:ext cx="3781679" cy="563160"/>
            <a:chOff x="7821657" y="921518"/>
            <a:chExt cx="3679308" cy="517654"/>
          </a:xfrm>
        </p:grpSpPr>
        <p:sp>
          <p:nvSpPr>
            <p:cNvPr id="22" name="Прямоугольник: скругленные углы 90">
              <a:extLst>
                <a:ext uri="{FF2B5EF4-FFF2-40B4-BE49-F238E27FC236}">
                  <a16:creationId xmlns:a16="http://schemas.microsoft.com/office/drawing/2014/main" xmlns="" id="{225AC352-9659-4A23-B744-CC90755D5526}"/>
                </a:ext>
              </a:extLst>
            </p:cNvPr>
            <p:cNvSpPr/>
            <p:nvPr/>
          </p:nvSpPr>
          <p:spPr>
            <a:xfrm>
              <a:off x="7823599" y="921518"/>
              <a:ext cx="3367696" cy="517654"/>
            </a:xfrm>
            <a:prstGeom prst="roundRect">
              <a:avLst>
                <a:gd name="adj" fmla="val 19822"/>
              </a:avLst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B7919657-D4FA-4842-818A-5D410127FC6C}"/>
                </a:ext>
              </a:extLst>
            </p:cNvPr>
            <p:cNvSpPr txBox="1"/>
            <p:nvPr/>
          </p:nvSpPr>
          <p:spPr>
            <a:xfrm>
              <a:off x="8851748" y="941730"/>
              <a:ext cx="2649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детей от 5 до 18 лет обеспечено социальными сертификатами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CE942238-E597-4DC8-82C3-74D71BB814FF}"/>
                </a:ext>
              </a:extLst>
            </p:cNvPr>
            <p:cNvSpPr txBox="1"/>
            <p:nvPr/>
          </p:nvSpPr>
          <p:spPr>
            <a:xfrm>
              <a:off x="7821657" y="949511"/>
              <a:ext cx="1007706" cy="424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 dirty="0" smtClean="0">
                  <a:solidFill>
                    <a:prstClr val="white"/>
                  </a:solidFill>
                  <a:latin typeface="Calibri" panose="020F0502020204030204"/>
                </a:rPr>
                <a:t>13 973</a:t>
              </a: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CustomShape 8">
            <a:extLst>
              <a:ext uri="{FF2B5EF4-FFF2-40B4-BE49-F238E27FC236}">
                <a16:creationId xmlns:a16="http://schemas.microsoft.com/office/drawing/2014/main" xmlns="" id="{4B0DE5EC-6036-4ABC-B580-EB4557370AE1}"/>
              </a:ext>
            </a:extLst>
          </p:cNvPr>
          <p:cNvSpPr/>
          <p:nvPr/>
        </p:nvSpPr>
        <p:spPr>
          <a:xfrm>
            <a:off x="725648" y="1524659"/>
            <a:ext cx="3450564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ДОЛЯ ДЕТЕЙ, ОХВАЧЕННЫХ ДОД, </a:t>
            </a:r>
            <a:b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</a:b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В РАЗРЕЗЕ НАПРАВЛЕННОСТЕЙ (%)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6" name="Диаграмма 14">
            <a:extLst>
              <a:ext uri="{FF2B5EF4-FFF2-40B4-BE49-F238E27FC236}">
                <a16:creationId xmlns:a16="http://schemas.microsoft.com/office/drawing/2014/main" xmlns="" id="{D31793AC-4A04-446C-84ED-A5AE9363DC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2943142"/>
              </p:ext>
            </p:extLst>
          </p:nvPr>
        </p:nvGraphicFramePr>
        <p:xfrm>
          <a:off x="7800" y="1883347"/>
          <a:ext cx="4379965" cy="2852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596F5E7-2155-475D-AF42-6BE3B217FE37}"/>
              </a:ext>
            </a:extLst>
          </p:cNvPr>
          <p:cNvSpPr txBox="1"/>
          <p:nvPr/>
        </p:nvSpPr>
        <p:spPr>
          <a:xfrm>
            <a:off x="211667" y="4394029"/>
            <a:ext cx="493914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173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реализуют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программы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дополнительного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образования: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организации дополнительного образования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(4)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детские сады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(66)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школы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(48)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колледжи/техникумы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(17)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вузы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детские школы искусств и спортивные школы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(16)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частные центры дополнительного образования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(21)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ustomShape 8">
            <a:extLst>
              <a:ext uri="{FF2B5EF4-FFF2-40B4-BE49-F238E27FC236}">
                <a16:creationId xmlns:a16="http://schemas.microsoft.com/office/drawing/2014/main" xmlns="" id="{D5291FB4-FEE1-4AA2-B29E-2A464A050E5D}"/>
              </a:ext>
            </a:extLst>
          </p:cNvPr>
          <p:cNvSpPr/>
          <p:nvPr/>
        </p:nvSpPr>
        <p:spPr>
          <a:xfrm>
            <a:off x="6060037" y="1409448"/>
            <a:ext cx="5208961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Создана</a:t>
            </a:r>
            <a:r>
              <a:rPr kumimoji="0" lang="ru-RU" sz="1400" b="1" i="0" u="none" strike="noStrike" kern="1200" cap="none" spc="-1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 </a:t>
            </a: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НОВАЯ </a:t>
            </a: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ИНФРАСТРУКТУРА ДОПОЛНИТЕЛЬНОГО ОБРАЗОВАНИЯ </a:t>
            </a: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ЗА </a:t>
            </a: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СЧЕТ СРЕДСТВ НАЦПРОЕКТА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8305361-9B3F-4773-A828-84CB9442A627}"/>
              </a:ext>
            </a:extLst>
          </p:cNvPr>
          <p:cNvSpPr txBox="1"/>
          <p:nvPr/>
        </p:nvSpPr>
        <p:spPr>
          <a:xfrm>
            <a:off x="6220913" y="2034751"/>
            <a:ext cx="243403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учреждений</a:t>
            </a:r>
            <a:r>
              <a:rPr kumimoji="0" lang="ru-RU" sz="15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46 </a:t>
            </a:r>
            <a:r>
              <a:rPr kumimoji="0" lang="ru-RU" sz="15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программ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1500" b="1" dirty="0" smtClean="0">
                <a:latin typeface="Calibri" panose="020F0502020204030204"/>
              </a:rPr>
              <a:t>в рамках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новых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мест дополнительного образования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детей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3AB44F5-A7FF-48E8-A00F-CA85E4B0D726}"/>
              </a:ext>
            </a:extLst>
          </p:cNvPr>
          <p:cNvSpPr txBox="1"/>
          <p:nvPr/>
        </p:nvSpPr>
        <p:spPr>
          <a:xfrm>
            <a:off x="6261786" y="3548444"/>
            <a:ext cx="26425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центр цифрового образования «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-куб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 на базе учреждения дополнительного образования «Станция юных техников»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BAB6546-CC00-4A35-8E98-1CE05980361D}"/>
              </a:ext>
            </a:extLst>
          </p:cNvPr>
          <p:cNvSpPr txBox="1"/>
          <p:nvPr/>
        </p:nvSpPr>
        <p:spPr>
          <a:xfrm>
            <a:off x="6261786" y="5504380"/>
            <a:ext cx="27308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1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технопарк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</a:t>
            </a: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Школьный к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ванториум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321476B-30D3-4137-9F3A-87C56BDAA44C}"/>
              </a:ext>
            </a:extLst>
          </p:cNvPr>
          <p:cNvSpPr txBox="1"/>
          <p:nvPr/>
        </p:nvSpPr>
        <p:spPr>
          <a:xfrm>
            <a:off x="9934896" y="5150437"/>
            <a:ext cx="2158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школьных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Cond" panose="020B0506030403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Cond" panose="020B0506030403020204" pitchFamily="34" charset="0"/>
                <a:ea typeface="+mn-ea"/>
                <a:cs typeface="+mn-cs"/>
              </a:rPr>
              <a:t>музеев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Cond" panose="020B0506030403020204" pitchFamily="34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C73D9C2-8F33-4D3A-8DC8-5FEFBBBF1E89}"/>
              </a:ext>
            </a:extLst>
          </p:cNvPr>
          <p:cNvSpPr txBox="1"/>
          <p:nvPr/>
        </p:nvSpPr>
        <p:spPr>
          <a:xfrm>
            <a:off x="9925514" y="3959429"/>
            <a:ext cx="2196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школьных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театров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CCD244E-8308-42CA-8BB7-3567F2C393AA}"/>
              </a:ext>
            </a:extLst>
          </p:cNvPr>
          <p:cNvSpPr txBox="1"/>
          <p:nvPr/>
        </p:nvSpPr>
        <p:spPr>
          <a:xfrm>
            <a:off x="9925514" y="2690910"/>
            <a:ext cx="2477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школьных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спортивных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клубов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20CAC7F4-A2BB-4055-9377-2811345CB9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028" y="2353531"/>
            <a:ext cx="705303" cy="566972"/>
          </a:xfrm>
          <a:prstGeom prst="rect">
            <a:avLst/>
          </a:prstGeom>
        </p:spPr>
      </p:pic>
      <p:pic>
        <p:nvPicPr>
          <p:cNvPr id="41" name="Google Shape;192;p19">
            <a:extLst>
              <a:ext uri="{FF2B5EF4-FFF2-40B4-BE49-F238E27FC236}">
                <a16:creationId xmlns:a16="http://schemas.microsoft.com/office/drawing/2014/main" xmlns="" id="{9D9E41AA-693F-4E0F-B62B-F3C0768DF518}"/>
              </a:ext>
            </a:extLst>
          </p:cNvPr>
          <p:cNvPicPr preferRelativeResize="0"/>
          <p:nvPr/>
        </p:nvPicPr>
        <p:blipFill>
          <a:blip r:embed="rId6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00394" y="4021893"/>
            <a:ext cx="598901" cy="620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5">
            <a:extLst>
              <a:ext uri="{FF2B5EF4-FFF2-40B4-BE49-F238E27FC236}">
                <a16:creationId xmlns:a16="http://schemas.microsoft.com/office/drawing/2014/main" xmlns="" id="{A0E80A25-C241-4FBD-BF94-755F195BE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373" y="2637017"/>
            <a:ext cx="832607" cy="83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D43EB166-8007-4FA6-9410-5126E3741A7C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708" y="5132244"/>
            <a:ext cx="744272" cy="74427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8DF40D95-62D3-66EA-43A4-88EEE77494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0331" y="5679884"/>
            <a:ext cx="570168" cy="56463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779E81D5-2D69-B6F0-7D0D-7B33E0BB50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65828" y="4021893"/>
            <a:ext cx="744271" cy="7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6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Левая круглая скобка 2057">
            <a:extLst>
              <a:ext uri="{FF2B5EF4-FFF2-40B4-BE49-F238E27FC236}">
                <a16:creationId xmlns:a16="http://schemas.microsoft.com/office/drawing/2014/main" xmlns="" id="{8E4EDC63-632C-46DC-B0F1-E5A7B857957F}"/>
              </a:ext>
            </a:extLst>
          </p:cNvPr>
          <p:cNvSpPr/>
          <p:nvPr/>
        </p:nvSpPr>
        <p:spPr>
          <a:xfrm>
            <a:off x="2545722" y="1613086"/>
            <a:ext cx="674463" cy="177632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9" name="Правая круглая скобка 2058">
            <a:extLst>
              <a:ext uri="{FF2B5EF4-FFF2-40B4-BE49-F238E27FC236}">
                <a16:creationId xmlns:a16="http://schemas.microsoft.com/office/drawing/2014/main" xmlns="" id="{285A9B39-664B-4E25-936A-61BCA51A3D3B}"/>
              </a:ext>
            </a:extLst>
          </p:cNvPr>
          <p:cNvSpPr/>
          <p:nvPr/>
        </p:nvSpPr>
        <p:spPr>
          <a:xfrm>
            <a:off x="5388566" y="1493969"/>
            <a:ext cx="1013533" cy="188791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6B1601B-FA4C-44FB-A0F4-2B98D3B15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1" y="1260630"/>
            <a:ext cx="1057598" cy="968896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6A9BB08F-77FC-48AB-A87C-B1285A50C39C}"/>
              </a:ext>
            </a:extLst>
          </p:cNvPr>
          <p:cNvSpPr/>
          <p:nvPr/>
        </p:nvSpPr>
        <p:spPr>
          <a:xfrm>
            <a:off x="3321229" y="112845"/>
            <a:ext cx="6471304" cy="377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Схема взаимодействия в рамках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Целевой Модели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E046128-826B-4009-8899-9A94A0AC9F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18" t="20644" r="12691" b="17549"/>
          <a:stretch/>
        </p:blipFill>
        <p:spPr>
          <a:xfrm>
            <a:off x="0" y="12655"/>
            <a:ext cx="1665018" cy="14255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64CD12A-8D44-44FA-9E87-05A9A64DE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567" y="94504"/>
            <a:ext cx="1739740" cy="36802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3BEF85E-AAA3-490A-BCC8-95B9C58DB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5018" y="490740"/>
            <a:ext cx="1263682" cy="71229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7B6495C-D9C0-40A1-BA28-5D718B5EB5BE}"/>
              </a:ext>
            </a:extLst>
          </p:cNvPr>
          <p:cNvSpPr/>
          <p:nvPr/>
        </p:nvSpPr>
        <p:spPr>
          <a:xfrm>
            <a:off x="450418" y="2294519"/>
            <a:ext cx="1456593" cy="70249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Министерство культуры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Республики Крым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BD4D3D4-9C99-42FC-BEE3-5313BD2F3DE9}"/>
              </a:ext>
            </a:extLst>
          </p:cNvPr>
          <p:cNvSpPr/>
          <p:nvPr/>
        </p:nvSpPr>
        <p:spPr>
          <a:xfrm>
            <a:off x="3046318" y="1066878"/>
            <a:ext cx="2640282" cy="7899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Министерство </a:t>
            </a: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образования, науки и молодежи Республики Крым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0309AFF-87B1-4FA6-99EF-0FC7652BB109}"/>
              </a:ext>
            </a:extLst>
          </p:cNvPr>
          <p:cNvSpPr/>
          <p:nvPr/>
        </p:nvSpPr>
        <p:spPr>
          <a:xfrm>
            <a:off x="487699" y="3219271"/>
            <a:ext cx="1419312" cy="78098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Министерство спорта Республики Крым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6772EB2C-B6BA-4A9D-80B6-2590B98BB811}"/>
              </a:ext>
            </a:extLst>
          </p:cNvPr>
          <p:cNvSpPr/>
          <p:nvPr/>
        </p:nvSpPr>
        <p:spPr>
          <a:xfrm>
            <a:off x="3674279" y="1961798"/>
            <a:ext cx="1309595" cy="3533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МЕЖВЕД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СОВЕТ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РК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CAF5E0A-8EAD-4E60-AEF6-1D02ADFE66EC}"/>
              </a:ext>
            </a:extLst>
          </p:cNvPr>
          <p:cNvSpPr/>
          <p:nvPr/>
        </p:nvSpPr>
        <p:spPr>
          <a:xfrm>
            <a:off x="2658258" y="2465851"/>
            <a:ext cx="3357481" cy="11997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Государственное бюджетное образовательное учреждение дополнительного образования Республики Крым «Дворец детского и юношеского творчества»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Региональный модельный центр ДОД РК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59E13545-7E56-424A-A1A4-A6518EF9DD1D}"/>
              </a:ext>
            </a:extLst>
          </p:cNvPr>
          <p:cNvSpPr/>
          <p:nvPr/>
        </p:nvSpPr>
        <p:spPr>
          <a:xfrm>
            <a:off x="255021" y="4692436"/>
            <a:ext cx="1623104" cy="61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Негосударственный сектор услуг по ДОД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0FAEB58F-C795-40A3-A0A9-03B7367D75AE}"/>
              </a:ext>
            </a:extLst>
          </p:cNvPr>
          <p:cNvSpPr/>
          <p:nvPr/>
        </p:nvSpPr>
        <p:spPr>
          <a:xfrm>
            <a:off x="2813147" y="3964431"/>
            <a:ext cx="2945188" cy="3197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 Муниципальных опорных центров 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2AB7F94B-9354-4BF6-B9D5-65C4C99712F8}"/>
              </a:ext>
            </a:extLst>
          </p:cNvPr>
          <p:cNvSpPr/>
          <p:nvPr/>
        </p:nvSpPr>
        <p:spPr>
          <a:xfrm>
            <a:off x="7453666" y="530829"/>
            <a:ext cx="4660124" cy="6191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Ресурсные центры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приказ Министерства образования, науки и молодежи РК от 10.12.15 г. № 1282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):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ГБОУ ДО РК «Дворец детского и юношеского творчества» по художественной и социально-гуманитарной направленности, воспитанию детей, сопровождению инклюзивного образования, развитию деятельности Российского движения школьников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http://ddyt.ru/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ГБОУ ДО РК «Малая академия наук «Искатель» по естественнонаучной и технической направленности  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http://crimea-man.ru/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ГБОУ ДО РК «Эколого-биологический центр» по естественнонаучной направленности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https://xn----9sbmlieoffcycw7c0esa.xn--p1ai/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ГБОУ ДО РК «Центр детско-юношеского туризма и краеведения» по туристско-краеведческой и физкультурно-спортивной направленности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https://crimuntur.ru/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  ГБОУ ДО РК «ДОЦ «Сокол» по краеведческой и социально-гуманитарной направленности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http://sokol.com.ru/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ГБУ ДО РК «ДОЦ «Алые паруса» по физкультурно-спортивной и социально-гуманитарной направленности (военно-патриотическое воспитание)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http://alieparusa.com.ru/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 ГБУ ДО РК «ДОЦ «Фортуна» по физкультурно-спортивной направленности (морские виды транспорта)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https://doc-fortuna.ru/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FFAFB858-DB92-4D72-B309-2B4D8BF54E64}"/>
              </a:ext>
            </a:extLst>
          </p:cNvPr>
          <p:cNvSpPr/>
          <p:nvPr/>
        </p:nvSpPr>
        <p:spPr>
          <a:xfrm>
            <a:off x="5332747" y="5787234"/>
            <a:ext cx="565508" cy="481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711A888C-F60E-4C18-9571-3693D8B77F95}"/>
              </a:ext>
            </a:extLst>
          </p:cNvPr>
          <p:cNvSpPr/>
          <p:nvPr/>
        </p:nvSpPr>
        <p:spPr>
          <a:xfrm>
            <a:off x="6478397" y="4830916"/>
            <a:ext cx="652352" cy="38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ВУЗы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95F5FBCA-DA92-40F8-86BA-B839C2F7A600}"/>
              </a:ext>
            </a:extLst>
          </p:cNvPr>
          <p:cNvSpPr/>
          <p:nvPr/>
        </p:nvSpPr>
        <p:spPr>
          <a:xfrm>
            <a:off x="5726284" y="4844752"/>
            <a:ext cx="675815" cy="3690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ДОЦ 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xmlns="" id="{294F269A-7443-44CB-A9F8-A42A87108BF8}"/>
              </a:ext>
            </a:extLst>
          </p:cNvPr>
          <p:cNvSpPr/>
          <p:nvPr/>
        </p:nvSpPr>
        <p:spPr>
          <a:xfrm>
            <a:off x="3513329" y="5809771"/>
            <a:ext cx="1725784" cy="532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Общеобразовательные организаций интернатного типа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93C68C4C-39D5-428B-B7D4-C82FB57940D6}"/>
              </a:ext>
            </a:extLst>
          </p:cNvPr>
          <p:cNvSpPr/>
          <p:nvPr/>
        </p:nvSpPr>
        <p:spPr>
          <a:xfrm>
            <a:off x="6045199" y="5790371"/>
            <a:ext cx="565509" cy="467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УДО 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xmlns="" id="{3EADCC36-EA1F-4C59-8732-FC9B2487DFA3}"/>
              </a:ext>
            </a:extLst>
          </p:cNvPr>
          <p:cNvSpPr/>
          <p:nvPr/>
        </p:nvSpPr>
        <p:spPr>
          <a:xfrm>
            <a:off x="3674209" y="4702561"/>
            <a:ext cx="1991767" cy="737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Муниципальные бюджетные общеобразовательные учреждения 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BE52F169-CCEA-4EF3-9053-B3FD78DA62FF}"/>
              </a:ext>
            </a:extLst>
          </p:cNvPr>
          <p:cNvSpPr/>
          <p:nvPr/>
        </p:nvSpPr>
        <p:spPr>
          <a:xfrm>
            <a:off x="2001595" y="4702561"/>
            <a:ext cx="1623104" cy="61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Дошкольные образовательные учреждения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4E36D2DB-475D-47AB-87ED-66FB97F24011}"/>
              </a:ext>
            </a:extLst>
          </p:cNvPr>
          <p:cNvSpPr/>
          <p:nvPr/>
        </p:nvSpPr>
        <p:spPr>
          <a:xfrm>
            <a:off x="1966964" y="5730767"/>
            <a:ext cx="1336831" cy="567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Научные организации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E5F20057-0650-4F08-AC85-B0E90AD7DFE6}"/>
              </a:ext>
            </a:extLst>
          </p:cNvPr>
          <p:cNvSpPr/>
          <p:nvPr/>
        </p:nvSpPr>
        <p:spPr>
          <a:xfrm>
            <a:off x="246877" y="5731398"/>
            <a:ext cx="1623104" cy="61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общественные Организации и/или предприятия реального сектора экономики 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47EFFDF9-FD20-44E9-8134-57F180151E21}"/>
              </a:ext>
            </a:extLst>
          </p:cNvPr>
          <p:cNvCxnSpPr>
            <a:cxnSpLocks/>
          </p:cNvCxnSpPr>
          <p:nvPr/>
        </p:nvCxnSpPr>
        <p:spPr>
          <a:xfrm flipV="1">
            <a:off x="1947977" y="1989482"/>
            <a:ext cx="588034" cy="3099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xmlns="" id="{F9035115-18B3-4D5B-B247-AD842A185ED8}"/>
              </a:ext>
            </a:extLst>
          </p:cNvPr>
          <p:cNvCxnSpPr>
            <a:cxnSpLocks/>
          </p:cNvCxnSpPr>
          <p:nvPr/>
        </p:nvCxnSpPr>
        <p:spPr>
          <a:xfrm flipV="1">
            <a:off x="1945474" y="3103043"/>
            <a:ext cx="462544" cy="3411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xmlns="" id="{644A2162-0ACF-40E1-B7B2-7D5CEDAFC75A}"/>
              </a:ext>
            </a:extLst>
          </p:cNvPr>
          <p:cNvCxnSpPr>
            <a:cxnSpLocks/>
          </p:cNvCxnSpPr>
          <p:nvPr/>
        </p:nvCxnSpPr>
        <p:spPr>
          <a:xfrm flipV="1">
            <a:off x="6556881" y="1918391"/>
            <a:ext cx="825696" cy="2763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xmlns="" id="{EE5EC125-FDBB-4CA1-9FF1-3BE9366F7655}"/>
              </a:ext>
            </a:extLst>
          </p:cNvPr>
          <p:cNvCxnSpPr>
            <a:cxnSpLocks/>
          </p:cNvCxnSpPr>
          <p:nvPr/>
        </p:nvCxnSpPr>
        <p:spPr>
          <a:xfrm flipH="1">
            <a:off x="6089656" y="3476120"/>
            <a:ext cx="1262236" cy="456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xmlns="" id="{F6D80885-7EE4-4424-B048-0D6D424CB1EA}"/>
              </a:ext>
            </a:extLst>
          </p:cNvPr>
          <p:cNvCxnSpPr>
            <a:cxnSpLocks/>
          </p:cNvCxnSpPr>
          <p:nvPr/>
        </p:nvCxnSpPr>
        <p:spPr>
          <a:xfrm>
            <a:off x="3674279" y="3667567"/>
            <a:ext cx="0" cy="2668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7" name="Двойные фигурные скобки 2066">
            <a:extLst>
              <a:ext uri="{FF2B5EF4-FFF2-40B4-BE49-F238E27FC236}">
                <a16:creationId xmlns:a16="http://schemas.microsoft.com/office/drawing/2014/main" xmlns="" id="{6B08C51A-4885-4F8F-8AD5-D3B9AA722DAC}"/>
              </a:ext>
            </a:extLst>
          </p:cNvPr>
          <p:cNvSpPr/>
          <p:nvPr/>
        </p:nvSpPr>
        <p:spPr>
          <a:xfrm>
            <a:off x="-34158" y="4532441"/>
            <a:ext cx="7416735" cy="2042057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69" name="Прямая соединительная линия 2068">
            <a:extLst>
              <a:ext uri="{FF2B5EF4-FFF2-40B4-BE49-F238E27FC236}">
                <a16:creationId xmlns:a16="http://schemas.microsoft.com/office/drawing/2014/main" xmlns="" id="{0733D00D-CED1-4D8E-97F8-59EDB5406F41}"/>
              </a:ext>
            </a:extLst>
          </p:cNvPr>
          <p:cNvCxnSpPr>
            <a:cxnSpLocks/>
          </p:cNvCxnSpPr>
          <p:nvPr/>
        </p:nvCxnSpPr>
        <p:spPr>
          <a:xfrm flipV="1">
            <a:off x="288758" y="4532441"/>
            <a:ext cx="6841991" cy="7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xmlns="" id="{A67642D7-1097-4755-B411-E5BC1EC68123}"/>
              </a:ext>
            </a:extLst>
          </p:cNvPr>
          <p:cNvCxnSpPr>
            <a:cxnSpLocks/>
          </p:cNvCxnSpPr>
          <p:nvPr/>
        </p:nvCxnSpPr>
        <p:spPr>
          <a:xfrm>
            <a:off x="3697717" y="4330702"/>
            <a:ext cx="0" cy="2826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>
            <a:extLst>
              <a:ext uri="{FF2B5EF4-FFF2-40B4-BE49-F238E27FC236}">
                <a16:creationId xmlns:a16="http://schemas.microsoft.com/office/drawing/2014/main" xmlns="" id="{28BDACE3-E237-4813-BB03-B48401586C81}"/>
              </a:ext>
            </a:extLst>
          </p:cNvPr>
          <p:cNvCxnSpPr>
            <a:cxnSpLocks/>
          </p:cNvCxnSpPr>
          <p:nvPr/>
        </p:nvCxnSpPr>
        <p:spPr>
          <a:xfrm flipH="1">
            <a:off x="5849986" y="3932120"/>
            <a:ext cx="1501906" cy="5398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D059C7E0-8F68-4831-9365-179E0AE34EA6}"/>
              </a:ext>
            </a:extLst>
          </p:cNvPr>
          <p:cNvCxnSpPr>
            <a:cxnSpLocks/>
          </p:cNvCxnSpPr>
          <p:nvPr/>
        </p:nvCxnSpPr>
        <p:spPr>
          <a:xfrm flipV="1">
            <a:off x="288758" y="6574498"/>
            <a:ext cx="6841991" cy="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13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C638C8F-123A-C253-C9E7-E4475A2BF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466" y="1986789"/>
            <a:ext cx="1462162" cy="14678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3E3F801-61E0-E508-815D-F6D24469C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466" y="3439865"/>
            <a:ext cx="1708302" cy="12015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496F8CB-4B56-B944-2982-017F47999A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7542" y="4900068"/>
            <a:ext cx="1752086" cy="793104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A341C613-6782-546B-357C-9445419A7A59}"/>
              </a:ext>
            </a:extLst>
          </p:cNvPr>
          <p:cNvSpPr/>
          <p:nvPr/>
        </p:nvSpPr>
        <p:spPr>
          <a:xfrm>
            <a:off x="1441479" y="154310"/>
            <a:ext cx="7134110" cy="65799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Единая автоматизированная информационная система дополнительного образования (ЕАИС ДО сентябрь 2024 г.)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C71F301-DA98-C04D-B938-73C95D08DF85}"/>
              </a:ext>
            </a:extLst>
          </p:cNvPr>
          <p:cNvSpPr/>
          <p:nvPr/>
        </p:nvSpPr>
        <p:spPr>
          <a:xfrm>
            <a:off x="782716" y="1001725"/>
            <a:ext cx="10626567" cy="9327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данным Росстата в Республике Крым –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307 286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чел.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октябрь2024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г. охват ДО РК детей в возрасте от 5 до 18 лет –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232 793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 составляет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75,8%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90BE27DB-6C51-8993-91D6-8A6547B119D9}"/>
              </a:ext>
            </a:extLst>
          </p:cNvPr>
          <p:cNvSpPr/>
          <p:nvPr/>
        </p:nvSpPr>
        <p:spPr>
          <a:xfrm>
            <a:off x="3184315" y="2234002"/>
            <a:ext cx="7699705" cy="92999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Кол-во детей обучающихся по ДОП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ОО подведомственные МОНМ РК –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211 693  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948634F5-6F2D-3B7A-07BA-A79145D2EC2D}"/>
              </a:ext>
            </a:extLst>
          </p:cNvPr>
          <p:cNvSpPr/>
          <p:nvPr/>
        </p:nvSpPr>
        <p:spPr>
          <a:xfrm>
            <a:off x="3184317" y="3544455"/>
            <a:ext cx="7699705" cy="8903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Кол-во детей, обучающихся по ДОП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ОО подведомственные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Министерству культуры РК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17 593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DC996843-1611-FED5-D5A8-6C61AE283AE9}"/>
              </a:ext>
            </a:extLst>
          </p:cNvPr>
          <p:cNvSpPr/>
          <p:nvPr/>
        </p:nvSpPr>
        <p:spPr>
          <a:xfrm>
            <a:off x="3184316" y="4900068"/>
            <a:ext cx="7699705" cy="8903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Кол-во детей, обучающихся по программам спортивной подготовки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ОО подведомственные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Министерству спорта РК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4 032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3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xmlns="" id="{51EBB7FA-C85E-0E9E-BE33-2053F5F5C4CF}"/>
              </a:ext>
            </a:extLst>
          </p:cNvPr>
          <p:cNvPicPr/>
          <p:nvPr/>
        </p:nvPicPr>
        <p:blipFill>
          <a:blip r:embed="rId2"/>
          <a:srcRect l="22149" t="25186" r="12999" b="25888"/>
          <a:stretch/>
        </p:blipFill>
        <p:spPr>
          <a:xfrm>
            <a:off x="-38528" y="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xmlns="" id="{E32B99F4-A09D-A196-55CF-EBB4E8E6622C}"/>
              </a:ext>
            </a:extLst>
          </p:cNvPr>
          <p:cNvSpPr txBox="1">
            <a:spLocks/>
          </p:cNvSpPr>
          <p:nvPr/>
        </p:nvSpPr>
        <p:spPr>
          <a:xfrm>
            <a:off x="838200" y="153450"/>
            <a:ext cx="8758881" cy="977643"/>
          </a:xfrm>
          <a:prstGeom prst="roundRect">
            <a:avLst/>
          </a:prstGeom>
          <a:ln w="6350" cap="flat" cmpd="sng" algn="ctr">
            <a:noFill/>
            <a:prstDash val="solid"/>
            <a:miter lim="800000"/>
          </a:ln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ru-RU" sz="18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900" b="1" dirty="0" smtClean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173</a:t>
            </a:r>
            <a:r>
              <a:rPr lang="ru-RU" sz="1800" b="1" dirty="0" smtClean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</a:t>
            </a:r>
            <a:r>
              <a:rPr lang="ru-RU" sz="1800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smtClean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реализующие </a:t>
            </a:r>
            <a:r>
              <a:rPr lang="ru-RU" sz="1800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дополнительного  образования в муниципальном </a:t>
            </a:r>
            <a:r>
              <a:rPr lang="ru-RU" sz="1800" b="1" dirty="0" smtClean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городской округ Симферополь Республики Крым</a:t>
            </a:r>
            <a:endParaRPr lang="ru-RU" sz="18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ru-RU" sz="18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sp>
        <p:nvSpPr>
          <p:cNvPr id="8" name="Прямоугольник: скругленные углы 1">
            <a:extLst>
              <a:ext uri="{FF2B5EF4-FFF2-40B4-BE49-F238E27FC236}">
                <a16:creationId xmlns:a16="http://schemas.microsoft.com/office/drawing/2014/main" xmlns="" id="{E32B99F4-A09D-A196-55CF-EBB4E8E6622C}"/>
              </a:ext>
            </a:extLst>
          </p:cNvPr>
          <p:cNvSpPr txBox="1">
            <a:spLocks/>
          </p:cNvSpPr>
          <p:nvPr/>
        </p:nvSpPr>
        <p:spPr>
          <a:xfrm>
            <a:off x="355600" y="3351100"/>
            <a:ext cx="11133667" cy="755234"/>
          </a:xfrm>
          <a:prstGeom prst="roundRect">
            <a:avLst/>
          </a:prstGeom>
          <a:ln w="6350" cap="flat" cmpd="sng" algn="ctr">
            <a:noFill/>
            <a:prstDash val="solid"/>
            <a:miter lim="800000"/>
          </a:ln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ru-RU" sz="18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800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 образования </a:t>
            </a:r>
            <a:endParaRPr lang="ru-RU" sz="1800" b="1" dirty="0" smtClean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городской округ Симферополь Республики Крым</a:t>
            </a:r>
            <a:endParaRPr lang="ru-RU" sz="18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ru-RU" sz="18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1833DF-D83C-4B26-A195-BD73101B9A76}"/>
              </a:ext>
            </a:extLst>
          </p:cNvPr>
          <p:cNvSpPr txBox="1"/>
          <p:nvPr/>
        </p:nvSpPr>
        <p:spPr>
          <a:xfrm>
            <a:off x="152401" y="1239138"/>
            <a:ext cx="2912532" cy="818251"/>
          </a:xfrm>
          <a:prstGeom prst="rect">
            <a:avLst/>
          </a:prstGeom>
          <a:solidFill>
            <a:srgbClr val="CFFDD4"/>
          </a:solidFill>
          <a:ln>
            <a:solidFill>
              <a:srgbClr val="CFFDD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800" b="1" u="sng" dirty="0">
              <a:solidFill>
                <a:srgbClr val="241FD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1833DF-D83C-4B26-A195-BD73101B9A76}"/>
              </a:ext>
            </a:extLst>
          </p:cNvPr>
          <p:cNvSpPr txBox="1"/>
          <p:nvPr/>
        </p:nvSpPr>
        <p:spPr>
          <a:xfrm>
            <a:off x="3310467" y="1239138"/>
            <a:ext cx="2584450" cy="835061"/>
          </a:xfrm>
          <a:prstGeom prst="rect">
            <a:avLst/>
          </a:prstGeom>
          <a:solidFill>
            <a:srgbClr val="CFFDD4"/>
          </a:solidFill>
          <a:ln>
            <a:solidFill>
              <a:srgbClr val="CFFDD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800" b="1" u="sng" dirty="0">
              <a:solidFill>
                <a:srgbClr val="241FD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31833DF-D83C-4B26-A195-BD73101B9A76}"/>
              </a:ext>
            </a:extLst>
          </p:cNvPr>
          <p:cNvSpPr txBox="1"/>
          <p:nvPr/>
        </p:nvSpPr>
        <p:spPr>
          <a:xfrm>
            <a:off x="6189133" y="1239139"/>
            <a:ext cx="2448720" cy="892552"/>
          </a:xfrm>
          <a:prstGeom prst="rect">
            <a:avLst/>
          </a:prstGeom>
          <a:solidFill>
            <a:srgbClr val="CFFDD4"/>
          </a:solidFill>
          <a:ln>
            <a:solidFill>
              <a:srgbClr val="CFFDD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800" b="1" u="sng" dirty="0">
              <a:solidFill>
                <a:srgbClr val="241FD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E4E5959-5F37-FB77-362A-65287693E1FE}"/>
              </a:ext>
            </a:extLst>
          </p:cNvPr>
          <p:cNvSpPr txBox="1"/>
          <p:nvPr/>
        </p:nvSpPr>
        <p:spPr>
          <a:xfrm>
            <a:off x="0" y="1146128"/>
            <a:ext cx="3209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r>
              <a:rPr lang="ru-RU" sz="1600" b="1" dirty="0" smtClean="0">
                <a:solidFill>
                  <a:srgbClr val="393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</a:t>
            </a:r>
            <a:r>
              <a:rPr lang="ru-RU" sz="1600" b="1" dirty="0">
                <a:solidFill>
                  <a:srgbClr val="393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значения  </a:t>
            </a:r>
            <a:r>
              <a:rPr lang="ru-RU" sz="1600" b="1" dirty="0" smtClean="0">
                <a:solidFill>
                  <a:srgbClr val="393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u="sng" dirty="0">
              <a:solidFill>
                <a:srgbClr val="3935E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C702378-A602-5D4B-3B56-1C0861425A8A}"/>
              </a:ext>
            </a:extLst>
          </p:cNvPr>
          <p:cNvSpPr txBox="1"/>
          <p:nvPr/>
        </p:nvSpPr>
        <p:spPr>
          <a:xfrm>
            <a:off x="3267866" y="1157734"/>
            <a:ext cx="26283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pPr algn="ctr"/>
            <a:r>
              <a:rPr lang="ru-RU" sz="1600" b="1" dirty="0" smtClean="0">
                <a:solidFill>
                  <a:srgbClr val="393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</a:t>
            </a:r>
          </a:p>
          <a:p>
            <a:pPr algn="ctr"/>
            <a:r>
              <a:rPr lang="ru-RU" sz="1600" b="1" dirty="0" smtClean="0">
                <a:solidFill>
                  <a:srgbClr val="393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</a:t>
            </a:r>
            <a:endParaRPr lang="ru-RU" sz="1600" b="1" dirty="0">
              <a:solidFill>
                <a:srgbClr val="3935E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4ED5605-5DD9-7751-0F79-D553C6357972}"/>
              </a:ext>
            </a:extLst>
          </p:cNvPr>
          <p:cNvSpPr txBox="1"/>
          <p:nvPr/>
        </p:nvSpPr>
        <p:spPr>
          <a:xfrm>
            <a:off x="6189133" y="1146001"/>
            <a:ext cx="244872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93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  <a:r>
              <a:rPr lang="ru-RU" sz="1600" b="1" dirty="0" smtClean="0">
                <a:solidFill>
                  <a:srgbClr val="393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393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организации</a:t>
            </a:r>
            <a:endParaRPr lang="ru-RU" sz="1600" b="1" dirty="0">
              <a:solidFill>
                <a:srgbClr val="3935E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31833DF-D83C-4B26-A195-BD73101B9A76}"/>
              </a:ext>
            </a:extLst>
          </p:cNvPr>
          <p:cNvSpPr txBox="1"/>
          <p:nvPr/>
        </p:nvSpPr>
        <p:spPr>
          <a:xfrm>
            <a:off x="9050863" y="1201987"/>
            <a:ext cx="2988737" cy="892552"/>
          </a:xfrm>
          <a:prstGeom prst="rect">
            <a:avLst/>
          </a:prstGeom>
          <a:solidFill>
            <a:srgbClr val="CFFDD4"/>
          </a:solidFill>
          <a:ln>
            <a:solidFill>
              <a:srgbClr val="CFFDD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800" b="1" u="sng" dirty="0">
              <a:solidFill>
                <a:srgbClr val="241FD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4ED5605-5DD9-7751-0F79-D553C6357972}"/>
              </a:ext>
            </a:extLst>
          </p:cNvPr>
          <p:cNvSpPr txBox="1"/>
          <p:nvPr/>
        </p:nvSpPr>
        <p:spPr>
          <a:xfrm>
            <a:off x="9044059" y="1095728"/>
            <a:ext cx="303787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93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b="1" dirty="0" smtClean="0">
                <a:solidFill>
                  <a:srgbClr val="393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b="1" dirty="0">
                <a:solidFill>
                  <a:srgbClr val="393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dirty="0" smtClean="0">
                <a:solidFill>
                  <a:srgbClr val="393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чреждения дополнительного образования</a:t>
            </a:r>
            <a:endParaRPr lang="ru-RU" sz="1600" b="1" dirty="0">
              <a:solidFill>
                <a:srgbClr val="3935E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31833DF-D83C-4B26-A195-BD73101B9A76}"/>
              </a:ext>
            </a:extLst>
          </p:cNvPr>
          <p:cNvSpPr txBox="1"/>
          <p:nvPr/>
        </p:nvSpPr>
        <p:spPr>
          <a:xfrm>
            <a:off x="2233673" y="2326215"/>
            <a:ext cx="3057994" cy="923076"/>
          </a:xfrm>
          <a:prstGeom prst="rect">
            <a:avLst/>
          </a:prstGeom>
          <a:solidFill>
            <a:srgbClr val="CFFDD4"/>
          </a:solidFill>
          <a:ln>
            <a:solidFill>
              <a:srgbClr val="CFFDD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800" b="1" u="sng" dirty="0">
              <a:solidFill>
                <a:srgbClr val="241FD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C702378-A602-5D4B-3B56-1C0861425A8A}"/>
              </a:ext>
            </a:extLst>
          </p:cNvPr>
          <p:cNvSpPr txBox="1"/>
          <p:nvPr/>
        </p:nvSpPr>
        <p:spPr>
          <a:xfrm>
            <a:off x="2233620" y="2359025"/>
            <a:ext cx="29839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  <a:p>
            <a:pPr algn="ctr"/>
            <a:r>
              <a:rPr lang="ru-RU" sz="1600" b="1" dirty="0">
                <a:solidFill>
                  <a:srgbClr val="393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600" b="1" dirty="0" smtClean="0">
                <a:solidFill>
                  <a:srgbClr val="393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астная организация дополнительного образования</a:t>
            </a:r>
            <a:endParaRPr lang="ru-RU" sz="1600" b="1" dirty="0">
              <a:solidFill>
                <a:srgbClr val="3935E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31833DF-D83C-4B26-A195-BD73101B9A76}"/>
              </a:ext>
            </a:extLst>
          </p:cNvPr>
          <p:cNvSpPr txBox="1"/>
          <p:nvPr/>
        </p:nvSpPr>
        <p:spPr>
          <a:xfrm>
            <a:off x="5621865" y="2356739"/>
            <a:ext cx="3015987" cy="892552"/>
          </a:xfrm>
          <a:prstGeom prst="rect">
            <a:avLst/>
          </a:prstGeom>
          <a:solidFill>
            <a:srgbClr val="CFFDD4"/>
          </a:solidFill>
          <a:ln>
            <a:solidFill>
              <a:srgbClr val="CFFDD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800" b="1" u="sng" dirty="0">
              <a:solidFill>
                <a:srgbClr val="241FD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4ED5605-5DD9-7751-0F79-D553C6357972}"/>
              </a:ext>
            </a:extLst>
          </p:cNvPr>
          <p:cNvSpPr txBox="1"/>
          <p:nvPr/>
        </p:nvSpPr>
        <p:spPr>
          <a:xfrm>
            <a:off x="5708385" y="2297470"/>
            <a:ext cx="290406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93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1600" b="1" dirty="0" smtClean="0">
                <a:solidFill>
                  <a:srgbClr val="393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b="1" dirty="0">
                <a:solidFill>
                  <a:srgbClr val="393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b="1" dirty="0" smtClean="0">
                <a:solidFill>
                  <a:srgbClr val="393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етские школы искусств и спортивные школы</a:t>
            </a:r>
            <a:endParaRPr lang="ru-RU" sz="1600" b="1" dirty="0">
              <a:solidFill>
                <a:srgbClr val="3935E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0636" y="6205578"/>
            <a:ext cx="11252200" cy="542461"/>
          </a:xfrm>
          <a:prstGeom prst="roundRect">
            <a:avLst/>
          </a:prstGeom>
          <a:solidFill>
            <a:srgbClr val="CCFFCC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7CF9B23-49AC-8267-F269-11B1313D97B0}"/>
              </a:ext>
            </a:extLst>
          </p:cNvPr>
          <p:cNvSpPr txBox="1"/>
          <p:nvPr/>
        </p:nvSpPr>
        <p:spPr>
          <a:xfrm>
            <a:off x="584200" y="6290248"/>
            <a:ext cx="109982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393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АИС «Навигатор ДО РК» всего </a:t>
            </a:r>
            <a:r>
              <a:rPr lang="ru-RU" sz="1600" b="1" i="1" dirty="0" smtClean="0">
                <a:solidFill>
                  <a:srgbClr val="393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опубликовано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1607</a:t>
            </a:r>
            <a:r>
              <a:rPr lang="ru-RU" sz="1600" b="1" i="1" dirty="0" smtClean="0">
                <a:solidFill>
                  <a:srgbClr val="393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программ.  Общее количество программ -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4161</a:t>
            </a:r>
            <a:endParaRPr lang="ru-RU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3935E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xmlns="" id="{84ABB77F-7061-D342-8A5F-163B35EC5D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8385173"/>
              </p:ext>
            </p:extLst>
          </p:nvPr>
        </p:nvGraphicFramePr>
        <p:xfrm>
          <a:off x="-38528" y="4207937"/>
          <a:ext cx="10410594" cy="2023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329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EEDD5AF-E106-697F-BFB4-69788504BF0D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-38528" y="6635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xmlns="" id="{A878D4FD-4663-40B0-9603-E64B91B8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510" y="53357"/>
            <a:ext cx="9412209" cy="905773"/>
          </a:xfrm>
        </p:spPr>
        <p:txBody>
          <a:bodyPr>
            <a:noAutofit/>
          </a:bodyPr>
          <a:lstStyle/>
          <a:p>
            <a:r>
              <a:rPr lang="ru-RU" sz="3200" dirty="0"/>
              <a:t>Где родителю найти информацию про кружки </a:t>
            </a:r>
            <a:br>
              <a:rPr lang="ru-RU" sz="3200" dirty="0"/>
            </a:br>
            <a:r>
              <a:rPr lang="ru-RU" sz="3200" dirty="0"/>
              <a:t>и секции? И как записать на них ребенка?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C7C02C61-453D-4D08-B236-64FCB3D64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599" y="1306138"/>
            <a:ext cx="3168386" cy="8771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Вариант 1.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Региональный навигатор дополнительного образования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CBF4A43-6509-4D7C-BC36-FECF561A8EA3}"/>
              </a:ext>
            </a:extLst>
          </p:cNvPr>
          <p:cNvSpPr/>
          <p:nvPr/>
        </p:nvSpPr>
        <p:spPr>
          <a:xfrm>
            <a:off x="4781517" y="1247641"/>
            <a:ext cx="3168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Вариант 2.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Единый портал государственных услуг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64BBC03-AD35-47CF-B1F5-7A8E49785C36}"/>
              </a:ext>
            </a:extLst>
          </p:cNvPr>
          <p:cNvSpPr/>
          <p:nvPr/>
        </p:nvSpPr>
        <p:spPr>
          <a:xfrm>
            <a:off x="8845430" y="1263563"/>
            <a:ext cx="3236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Вариант 3.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Личное посещение образовательной организации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A193BBF3-2D85-4D78-A63E-913F5183EAD2}"/>
              </a:ext>
            </a:extLst>
          </p:cNvPr>
          <p:cNvSpPr/>
          <p:nvPr/>
        </p:nvSpPr>
        <p:spPr>
          <a:xfrm>
            <a:off x="4781517" y="2372019"/>
            <a:ext cx="2892725" cy="923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Зайдите на сайт Госуслуги – раздел «Дети и образование» – популярное – «Запись в кружки и секции»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1D27EA72-07AC-423E-BE0B-4871A036F1D6}"/>
              </a:ext>
            </a:extLst>
          </p:cNvPr>
          <p:cNvSpPr/>
          <p:nvPr/>
        </p:nvSpPr>
        <p:spPr>
          <a:xfrm>
            <a:off x="4781517" y="3488998"/>
            <a:ext cx="2892725" cy="11731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 заявлении укажите свой регион – период обучения ребенка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Выберите программу, группу и дату начала обучения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AD07F2CF-667F-4189-9295-7F672E4510CE}"/>
              </a:ext>
            </a:extLst>
          </p:cNvPr>
          <p:cNvSpPr/>
          <p:nvPr/>
        </p:nvSpPr>
        <p:spPr>
          <a:xfrm>
            <a:off x="4781516" y="4855839"/>
            <a:ext cx="2892725" cy="1318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Укажите кого хотите записать и проверьте корректность введенных данных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Отслеживайте статус поданного заявления в Личном кабинете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8275025A-DD45-480D-96BA-E442402A3C21}"/>
              </a:ext>
            </a:extLst>
          </p:cNvPr>
          <p:cNvSpPr/>
          <p:nvPr/>
        </p:nvSpPr>
        <p:spPr>
          <a:xfrm>
            <a:off x="4606696" y="2195519"/>
            <a:ext cx="349640" cy="3496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706DBBD9-35F4-4701-AF6D-F89D99B42B50}"/>
              </a:ext>
            </a:extLst>
          </p:cNvPr>
          <p:cNvSpPr/>
          <p:nvPr/>
        </p:nvSpPr>
        <p:spPr>
          <a:xfrm>
            <a:off x="4606696" y="3314178"/>
            <a:ext cx="349640" cy="3496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A7E05C67-91CB-450C-9AF3-CB3F839A5B98}"/>
              </a:ext>
            </a:extLst>
          </p:cNvPr>
          <p:cNvSpPr/>
          <p:nvPr/>
        </p:nvSpPr>
        <p:spPr>
          <a:xfrm>
            <a:off x="4606696" y="4761610"/>
            <a:ext cx="349640" cy="3496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1BE4E3D6-89F0-4978-898F-434E32BDFF59}"/>
              </a:ext>
            </a:extLst>
          </p:cNvPr>
          <p:cNvGrpSpPr/>
          <p:nvPr/>
        </p:nvGrpSpPr>
        <p:grpSpPr>
          <a:xfrm>
            <a:off x="626476" y="2170971"/>
            <a:ext cx="2901506" cy="4563314"/>
            <a:chOff x="626476" y="2170971"/>
            <a:chExt cx="2901506" cy="4563314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xmlns="" id="{F4BD46F6-F5D2-4312-8FAF-B005CBEBEB54}"/>
                </a:ext>
              </a:extLst>
            </p:cNvPr>
            <p:cNvSpPr/>
            <p:nvPr/>
          </p:nvSpPr>
          <p:spPr>
            <a:xfrm>
              <a:off x="1172308" y="2170971"/>
              <a:ext cx="2355673" cy="97601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Зайдите в АИС «Навигатор дополнительного образования РК»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  <a:hlinkClick r:id="rId4"/>
                </a:rPr>
                <a:t>https://</a:t>
              </a:r>
              <a:r>
                <a:rPr lang="ru-RU" sz="1400" dirty="0">
                  <a:solidFill>
                    <a:schemeClr val="tx1"/>
                  </a:solidFill>
                  <a:hlinkClick r:id="rId4"/>
                </a:rPr>
                <a:t>р82.навигатор.дети</a:t>
              </a:r>
              <a:r>
                <a:rPr lang="ru-RU" sz="1400" dirty="0">
                  <a:solidFill>
                    <a:schemeClr val="tx1"/>
                  </a:solidFill>
                </a:rPr>
                <a:t>  </a:t>
              </a:r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xmlns="" id="{027F5255-6E02-4F9F-8C5C-8F1A6000FD97}"/>
                </a:ext>
              </a:extLst>
            </p:cNvPr>
            <p:cNvSpPr/>
            <p:nvPr/>
          </p:nvSpPr>
          <p:spPr>
            <a:xfrm>
              <a:off x="1183756" y="3239288"/>
              <a:ext cx="2344226" cy="71898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Пройдите регистрацию в Навигаторе для создания личного кабинета</a:t>
              </a:r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xmlns="" id="{9541EF1D-FF26-41E2-95BB-BB6F9C9FA5E7}"/>
                </a:ext>
              </a:extLst>
            </p:cNvPr>
            <p:cNvSpPr/>
            <p:nvPr/>
          </p:nvSpPr>
          <p:spPr>
            <a:xfrm>
              <a:off x="1183756" y="4070394"/>
              <a:ext cx="2344226" cy="117319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Подтвердить электронную почту по ссылке, указанной в письме от службы техподдержки Навигатора</a:t>
              </a: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xmlns="" id="{368FD8E0-A2A4-4A95-AE0D-1508D12886F7}"/>
                </a:ext>
              </a:extLst>
            </p:cNvPr>
            <p:cNvSpPr/>
            <p:nvPr/>
          </p:nvSpPr>
          <p:spPr>
            <a:xfrm>
              <a:off x="1172309" y="5355706"/>
              <a:ext cx="2344226" cy="71898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Зарегистрировать своих детей в личном кабинете Навигатора</a:t>
              </a:r>
            </a:p>
          </p:txBody>
        </p:sp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xmlns="" id="{B0A8A7D5-5737-410A-987B-7FCB1C0EA298}"/>
                </a:ext>
              </a:extLst>
            </p:cNvPr>
            <p:cNvSpPr/>
            <p:nvPr/>
          </p:nvSpPr>
          <p:spPr>
            <a:xfrm>
              <a:off x="1183756" y="6173843"/>
              <a:ext cx="2344226" cy="45506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Подать заявку на занятия </a:t>
              </a:r>
              <a:br>
                <a:rPr lang="ru-RU" sz="1400" dirty="0">
                  <a:solidFill>
                    <a:schemeClr val="tx1"/>
                  </a:solidFill>
                </a:rPr>
              </a:br>
              <a:r>
                <a:rPr lang="ru-RU" sz="1400" dirty="0">
                  <a:solidFill>
                    <a:schemeClr val="tx1"/>
                  </a:solidFill>
                </a:rPr>
                <a:t>в кружки и секции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1118834-A0EA-4617-A6B3-EEDB65A47661}"/>
                </a:ext>
              </a:extLst>
            </p:cNvPr>
            <p:cNvSpPr txBox="1"/>
            <p:nvPr/>
          </p:nvSpPr>
          <p:spPr>
            <a:xfrm>
              <a:off x="632466" y="2298162"/>
              <a:ext cx="743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1</a:t>
              </a:r>
              <a:endParaRPr lang="ru-RU" sz="36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EF18E0F-22FC-418C-AD42-CFDA5EA267D0}"/>
                </a:ext>
              </a:extLst>
            </p:cNvPr>
            <p:cNvSpPr txBox="1"/>
            <p:nvPr/>
          </p:nvSpPr>
          <p:spPr>
            <a:xfrm>
              <a:off x="626478" y="3146985"/>
              <a:ext cx="743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2</a:t>
              </a:r>
              <a:endParaRPr lang="ru-RU" sz="36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D7239A5B-1D95-4054-93CA-E522CBF912ED}"/>
                </a:ext>
              </a:extLst>
            </p:cNvPr>
            <p:cNvSpPr txBox="1"/>
            <p:nvPr/>
          </p:nvSpPr>
          <p:spPr>
            <a:xfrm>
              <a:off x="626477" y="4015860"/>
              <a:ext cx="743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3</a:t>
              </a:r>
              <a:endParaRPr lang="ru-RU" sz="36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A2296B14-B108-4356-AE8E-F62EECE38C13}"/>
                </a:ext>
              </a:extLst>
            </p:cNvPr>
            <p:cNvSpPr txBox="1"/>
            <p:nvPr/>
          </p:nvSpPr>
          <p:spPr>
            <a:xfrm>
              <a:off x="626476" y="5298121"/>
              <a:ext cx="743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4</a:t>
              </a:r>
              <a:endParaRPr lang="ru-RU" sz="36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C73F9B66-9033-40E9-86D9-4E3DDADE76AC}"/>
                </a:ext>
              </a:extLst>
            </p:cNvPr>
            <p:cNvSpPr txBox="1"/>
            <p:nvPr/>
          </p:nvSpPr>
          <p:spPr>
            <a:xfrm>
              <a:off x="626476" y="6087954"/>
              <a:ext cx="743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5</a:t>
              </a:r>
              <a:endParaRPr lang="ru-RU" sz="36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xmlns="" id="{4C4DFFF4-6C05-4E71-A153-4D701CAF58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9111751" y="2389575"/>
            <a:ext cx="2238375" cy="242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FF90C2B-48F8-DE8A-7B99-332471A64F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7363" y="2118811"/>
            <a:ext cx="719390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1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5382E4-12AB-0432-C29D-855FE1002E04}"/>
              </a:ext>
            </a:extLst>
          </p:cNvPr>
          <p:cNvSpPr txBox="1"/>
          <p:nvPr/>
        </p:nvSpPr>
        <p:spPr>
          <a:xfrm>
            <a:off x="2254682" y="2624819"/>
            <a:ext cx="8401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Google Shape;93;p2">
            <a:extLst>
              <a:ext uri="{FF2B5EF4-FFF2-40B4-BE49-F238E27FC236}">
                <a16:creationId xmlns:a16="http://schemas.microsoft.com/office/drawing/2014/main" xmlns="" id="{154C8D97-2E52-5FCA-3239-326194AA9A3F}"/>
              </a:ext>
            </a:extLst>
          </p:cNvPr>
          <p:cNvSpPr txBox="1">
            <a:spLocks/>
          </p:cNvSpPr>
          <p:nvPr/>
        </p:nvSpPr>
        <p:spPr>
          <a:xfrm>
            <a:off x="4152589" y="152279"/>
            <a:ext cx="4151942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1668"/>
              </a:buClr>
              <a:buSzPts val="2880"/>
              <a:buFont typeface="Calibri"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221668"/>
              </a:solidFill>
              <a:effectLst/>
              <a:uLnTx/>
              <a:uFillTx/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84ABB77F-7061-D342-8A5F-163B35EC5D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712895"/>
              </p:ext>
            </p:extLst>
          </p:nvPr>
        </p:nvGraphicFramePr>
        <p:xfrm>
          <a:off x="997528" y="2458193"/>
          <a:ext cx="10117776" cy="4306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BCB94F2D-0D03-B74F-369A-B2DC9B0A4D4E}"/>
              </a:ext>
            </a:extLst>
          </p:cNvPr>
          <p:cNvSpPr/>
          <p:nvPr/>
        </p:nvSpPr>
        <p:spPr>
          <a:xfrm>
            <a:off x="159323" y="93602"/>
            <a:ext cx="11487704" cy="65799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Единая автоматизированная информационная система дополнительного образования (ЕАИС ДО)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E65AEB8-5AFA-E07E-7614-DBC59D4B560F}"/>
              </a:ext>
            </a:extLst>
          </p:cNvPr>
          <p:cNvSpPr/>
          <p:nvPr/>
        </p:nvSpPr>
        <p:spPr>
          <a:xfrm>
            <a:off x="480108" y="1136900"/>
            <a:ext cx="10813326" cy="11026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данным АИС «Навигатор ДО РК»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реализуется программ дополнительного образования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8 584</a:t>
            </a:r>
          </a:p>
        </p:txBody>
      </p:sp>
    </p:spTree>
    <p:extLst>
      <p:ext uri="{BB962C8B-B14F-4D97-AF65-F5344CB8AC3E}">
        <p14:creationId xmlns:p14="http://schemas.microsoft.com/office/powerpoint/2010/main" val="235720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484309F-2DC5-9142-1392-AAB02C968DE0}"/>
              </a:ext>
            </a:extLst>
          </p:cNvPr>
          <p:cNvSpPr txBox="1"/>
          <p:nvPr/>
        </p:nvSpPr>
        <p:spPr>
          <a:xfrm>
            <a:off x="-5435" y="1096724"/>
            <a:ext cx="38755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Ежегодный опрос ОНЛАЙН об удовлетворенности услугами ДО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анкетирование, консультации для родителей и обучающихся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3F06C9C6-2421-66A3-1739-98E5B0813BE6}"/>
              </a:ext>
            </a:extLst>
          </p:cNvPr>
          <p:cNvSpPr txBox="1">
            <a:spLocks/>
          </p:cNvSpPr>
          <p:nvPr/>
        </p:nvSpPr>
        <p:spPr>
          <a:xfrm>
            <a:off x="838200" y="340332"/>
            <a:ext cx="10515600" cy="7884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221668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Информационная работа с родителями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/>
              <a:ea typeface="+mj-ea"/>
              <a:cs typeface="+mj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82CF0CE-8D55-4274-EC81-AEBB79C0E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06" y="19395"/>
            <a:ext cx="1670673" cy="10726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E0502D4-AA96-15B4-C680-7D2800B769C4}"/>
              </a:ext>
            </a:extLst>
          </p:cNvPr>
          <p:cNvSpPr txBox="1"/>
          <p:nvPr/>
        </p:nvSpPr>
        <p:spPr>
          <a:xfrm>
            <a:off x="3973584" y="707911"/>
            <a:ext cx="39695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Актуальная информация для родителей Республики Крым о Навигаторе в ВК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2C6A47C-4357-E7A7-8422-0F47EA15B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67001">
            <a:off x="4195690" y="1417066"/>
            <a:ext cx="1565816" cy="224383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26EAFFB-4D35-E680-1ABD-83D93D81E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33292">
            <a:off x="8107261" y="2867203"/>
            <a:ext cx="1448630" cy="17127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C2870C-731B-01AC-DD36-AA1C087E18A5}"/>
              </a:ext>
            </a:extLst>
          </p:cNvPr>
          <p:cNvSpPr txBox="1"/>
          <p:nvPr/>
        </p:nvSpPr>
        <p:spPr>
          <a:xfrm>
            <a:off x="7943180" y="1072431"/>
            <a:ext cx="39412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Вопрос-ответ для родителей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(что такое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соц.сертификат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соц.заказ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регистрация в АИС «Навигатор ДО РК, восстановление пароля, как записаться в творческое объединения через Госуслуги, творческие объединения в образовательных организациях РК и др.)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06EAD4F-3A3A-484D-CBFF-97F3921463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20822">
            <a:off x="10528370" y="2593641"/>
            <a:ext cx="1538641" cy="17697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84F1D55-16A9-5895-A618-EF630F6395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9972" y="2851541"/>
            <a:ext cx="1496148" cy="152199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81437FAE-E0E2-BFB3-B1B9-573A2AEBB3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61493">
            <a:off x="4541471" y="3344233"/>
            <a:ext cx="1373381" cy="169975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B142B894-CC57-FF5C-BA58-5E406CB8D0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2581" y="4194183"/>
            <a:ext cx="1677412" cy="15430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26E50BAD-D77F-E4B4-F53D-AF379859A9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5648" y="1661099"/>
            <a:ext cx="1560062" cy="189134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72DE21E-BAB4-17B1-AA48-48144C61B1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644" y="4571117"/>
            <a:ext cx="1969482" cy="10208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40B6D7A-3BAF-B548-A742-672F2EDA45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129016">
            <a:off x="151968" y="2092163"/>
            <a:ext cx="1781867" cy="21106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E670935-6373-40DD-620C-3DB51276F2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943299">
            <a:off x="2192577" y="2401512"/>
            <a:ext cx="1861847" cy="186880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48C2663-12D8-B1B2-0AF7-9F9977D739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55733" y="3047722"/>
            <a:ext cx="1663651" cy="210845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758C5FCB-C1F8-EEE3-470B-468B362A40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374875">
            <a:off x="7876144" y="4493554"/>
            <a:ext cx="1624348" cy="159144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6B6895E2-47DA-9B30-1244-68B150BF6B3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896660">
            <a:off x="1653914" y="4198736"/>
            <a:ext cx="2055340" cy="176558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9CCDB73F-D486-E935-5936-BB3C07EE919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60396" y="5585069"/>
            <a:ext cx="1457298" cy="9239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4E52FACA-6560-6621-3B46-64FABA88AC5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7711" y="5518836"/>
            <a:ext cx="1586015" cy="13391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08ED86D-E2C1-9E6F-24F2-7EB61147C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67001">
            <a:off x="1447514" y="2026935"/>
            <a:ext cx="1565816" cy="22438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4F2FABD-2D84-50C0-6942-2F2E624289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61493">
            <a:off x="181394" y="5092568"/>
            <a:ext cx="1373381" cy="16997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72D2C79-78B1-7101-6CEE-BCC5077B40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615" y="4827616"/>
            <a:ext cx="1969482" cy="10208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9FCEAC1-D40E-1CDA-EB20-2C17E67B14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129016">
            <a:off x="255342" y="2323969"/>
            <a:ext cx="1781867" cy="21106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3F411778-EB33-CE2C-3E67-280A2713D1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943299">
            <a:off x="2307431" y="2503655"/>
            <a:ext cx="1861847" cy="18688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48C4546-93D3-2D9E-C667-A1A38765F5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30405" y="4663939"/>
            <a:ext cx="1663651" cy="21084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5836F90C-9038-E24B-57DA-A98DC95FA0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896660">
            <a:off x="1637730" y="4149349"/>
            <a:ext cx="2055340" cy="17655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72731AD7-9200-315E-5CEA-D9199782B1E8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6383" t="11928" r="62268" b="31942"/>
          <a:stretch/>
        </p:blipFill>
        <p:spPr>
          <a:xfrm>
            <a:off x="3790382" y="1298633"/>
            <a:ext cx="4176918" cy="420446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D79E4B5-3F7A-C581-4646-20E32B6330E1}"/>
              </a:ext>
            </a:extLst>
          </p:cNvPr>
          <p:cNvSpPr txBox="1"/>
          <p:nvPr/>
        </p:nvSpPr>
        <p:spPr>
          <a:xfrm>
            <a:off x="3817180" y="5595762"/>
            <a:ext cx="6157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9"/>
              </a:rPr>
              <a:t>https://vk.com/p82navigator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36181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2837</Words>
  <Application>Microsoft Office PowerPoint</Application>
  <PresentationFormat>Произвольный</PresentationFormat>
  <Paragraphs>502</Paragraphs>
  <Slides>21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Информационная компания  о реализации  дополнительного образования детей в Республике Крым и муниципальном образовании городской округ Симферополь Республики Крым</vt:lpstr>
      <vt:lpstr>Система дополнительного образования детей  Республики Крым</vt:lpstr>
      <vt:lpstr>Презентация PowerPoint</vt:lpstr>
      <vt:lpstr>Презентация PowerPoint</vt:lpstr>
      <vt:lpstr>Презентация PowerPoint</vt:lpstr>
      <vt:lpstr>Презентация PowerPoint</vt:lpstr>
      <vt:lpstr>Где родителю найти информацию про кружки  и секции? И как записать на них ребенка?</vt:lpstr>
      <vt:lpstr>Презентация PowerPoint</vt:lpstr>
      <vt:lpstr>Презентация PowerPoint</vt:lpstr>
      <vt:lpstr>Презентация PowerPoint</vt:lpstr>
      <vt:lpstr>конкурсы</vt:lpstr>
      <vt:lpstr>  Как родителям выбрать направление  для обучения в МБ УДО «ЦДЮТ» г. Симферополя</vt:lpstr>
      <vt:lpstr>Презентация PowerPoint</vt:lpstr>
      <vt:lpstr>конкурсы</vt:lpstr>
      <vt:lpstr>  Как родителям выбрать направление  для обучения в МБ УДО «Радуга» г. Симферополя </vt:lpstr>
      <vt:lpstr>Презентация PowerPoint</vt:lpstr>
      <vt:lpstr>Презентация PowerPoint</vt:lpstr>
      <vt:lpstr>  Как родителям выбрать направление  для обучения в  МБ УДО «СЮТ» г.Симферополя </vt:lpstr>
      <vt:lpstr>Презентация PowerPoint</vt:lpstr>
      <vt:lpstr>Презентация PowerPoint</vt:lpstr>
      <vt:lpstr>Как родителям выбрать направление  для обучения в МБ УДО «Энергия» г. Симферополя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проведения родительских собраний о важности  дополнительного образования детей</dc:title>
  <dc:creator>Бородин Егор</dc:creator>
  <cp:lastModifiedBy>Admin</cp:lastModifiedBy>
  <cp:revision>132</cp:revision>
  <cp:lastPrinted>2024-09-30T06:58:28Z</cp:lastPrinted>
  <dcterms:created xsi:type="dcterms:W3CDTF">2024-07-30T07:54:31Z</dcterms:created>
  <dcterms:modified xsi:type="dcterms:W3CDTF">2024-10-23T12:58:03Z</dcterms:modified>
</cp:coreProperties>
</file>