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93" r:id="rId2"/>
    <p:sldId id="329" r:id="rId3"/>
    <p:sldId id="298" r:id="rId4"/>
    <p:sldId id="328" r:id="rId5"/>
    <p:sldId id="334" r:id="rId6"/>
    <p:sldId id="335" r:id="rId7"/>
    <p:sldId id="330" r:id="rId8"/>
    <p:sldId id="331" r:id="rId9"/>
    <p:sldId id="332" r:id="rId10"/>
    <p:sldId id="309" r:id="rId11"/>
    <p:sldId id="313" r:id="rId12"/>
    <p:sldId id="314" r:id="rId13"/>
    <p:sldId id="316" r:id="rId14"/>
    <p:sldId id="308" r:id="rId15"/>
    <p:sldId id="311" r:id="rId16"/>
    <p:sldId id="327" r:id="rId17"/>
    <p:sldId id="326" r:id="rId18"/>
    <p:sldId id="318" r:id="rId19"/>
    <p:sldId id="324" r:id="rId20"/>
    <p:sldId id="333" r:id="rId21"/>
    <p:sldId id="322" r:id="rId22"/>
    <p:sldId id="321" r:id="rId23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33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88" d="100"/>
          <a:sy n="88" d="100"/>
        </p:scale>
        <p:origin x="494" y="62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305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BC5DFD-D59C-4A78-9863-7389301FC12B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4772CC64-04AB-4F40-B370-C9EC22A15BA9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45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6090" y="630937"/>
            <a:ext cx="5234212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242" y="1098388"/>
            <a:ext cx="10315731" cy="4394988"/>
          </a:xfrm>
        </p:spPr>
        <p:txBody>
          <a:bodyPr anchor="ctr">
            <a:noAutofit/>
          </a:bodyPr>
          <a:lstStyle>
            <a:lvl1pPr algn="ctr">
              <a:defRPr sz="9997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4469" y="5979197"/>
            <a:ext cx="8043278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999" b="1" i="0" cap="all" spc="400" baseline="0">
                <a:solidFill>
                  <a:schemeClr val="tx2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242" y="6375679"/>
            <a:ext cx="2329115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E289087-3B90-4B7A-B0B3-663DF715D0C0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79244" y="6375679"/>
            <a:ext cx="4113728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4857" y="6375679"/>
            <a:ext cx="2329116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39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5598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F076F26-008E-40CD-B0DF-FD99CADBA164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57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3700" y="382386"/>
            <a:ext cx="1491743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6973" y="382386"/>
            <a:ext cx="8390399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B20A7CE-0912-4C2F-926E-0DDC0C423B66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191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01BBC6F-1CE0-4655-9B16-DDAF1AD7C72C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517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085" y="1073889"/>
            <a:ext cx="8184939" cy="4064627"/>
          </a:xfrm>
        </p:spPr>
        <p:txBody>
          <a:bodyPr anchor="b">
            <a:normAutofit/>
          </a:bodyPr>
          <a:lstStyle>
            <a:lvl1pPr>
              <a:defRPr sz="8397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085" y="5159782"/>
            <a:ext cx="7015661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99" b="1" i="0" cap="all" spc="400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704" y="6375679"/>
            <a:ext cx="1493558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4A0BB48E-C38A-489F-B21D-27EBF8DA1A52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7689" y="6375679"/>
            <a:ext cx="4113728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39845" y="6375679"/>
            <a:ext cx="1487179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 rtl="0"/>
              <a:t>‹#›</a:t>
            </a:fld>
            <a:endParaRPr lang="ru-RU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3905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0485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6973" y="2286000"/>
            <a:ext cx="479935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6065" y="2286000"/>
            <a:ext cx="479935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C824002-8F04-447D-8224-40D7ED6840A4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586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402" y="381001"/>
            <a:ext cx="10170051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52" y="2199634"/>
            <a:ext cx="47993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99" b="1" cap="all" spc="200" baseline="0">
                <a:solidFill>
                  <a:schemeClr val="tx2"/>
                </a:solidFill>
              </a:defRPr>
            </a:lvl1pPr>
            <a:lvl2pPr marL="457063" indent="0">
              <a:buNone/>
              <a:defRPr sz="18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6973" y="2909102"/>
            <a:ext cx="479935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136" y="2199634"/>
            <a:ext cx="47993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99" b="1" cap="all" spc="200" baseline="0">
                <a:solidFill>
                  <a:schemeClr val="tx2"/>
                </a:solidFill>
              </a:defRPr>
            </a:lvl1pPr>
            <a:lvl2pPr marL="457063" indent="0">
              <a:buNone/>
              <a:defRPr sz="18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136" y="2909102"/>
            <a:ext cx="479935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10220-7851-4877-87D8-65579BB1DD91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5330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D1B4D7-E962-4AD5-804D-44BB05D648F1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174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E49B0F-5FC4-452C-84B9-DC5DB8F7EAF7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3239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7888" y="0"/>
            <a:ext cx="4800937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5713" y="457200"/>
            <a:ext cx="3091310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99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852" y="920377"/>
            <a:ext cx="6156814" cy="498512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5714" y="1741336"/>
            <a:ext cx="3091310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4852" y="6375679"/>
            <a:ext cx="1233034" cy="348462"/>
          </a:xfrm>
        </p:spPr>
        <p:txBody>
          <a:bodyPr/>
          <a:lstStyle/>
          <a:p>
            <a:pPr rtl="0"/>
            <a:fld id="{CC19F4E1-C9E2-4C86-91EE-CF98446AD814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073" y="6375679"/>
            <a:ext cx="3481272" cy="345796"/>
          </a:xfrm>
        </p:spPr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9532" y="6375679"/>
            <a:ext cx="1232135" cy="345796"/>
          </a:xfrm>
        </p:spPr>
        <p:txBody>
          <a:bodyPr/>
          <a:lstStyle/>
          <a:p>
            <a:pPr rtl="0"/>
            <a:fld id="{7DC1BBB0-96F0-4077-A278-0F3FB5C104D3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39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371327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391" y="1"/>
            <a:ext cx="7353669" cy="6857999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7888" y="0"/>
            <a:ext cx="4800937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39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5712" y="457200"/>
            <a:ext cx="3091312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99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5712" y="1741336"/>
            <a:ext cx="3091312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751" y="6375679"/>
            <a:ext cx="1232135" cy="348462"/>
          </a:xfrm>
        </p:spPr>
        <p:txBody>
          <a:bodyPr/>
          <a:lstStyle/>
          <a:p>
            <a:pPr rtl="0"/>
            <a:fld id="{C544DC91-F540-462A-9952-3A556B4DB6D1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073" y="6375679"/>
            <a:ext cx="3481271" cy="345796"/>
          </a:xfrm>
        </p:spPr>
        <p:txBody>
          <a:bodyPr/>
          <a:lstStyle/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6087" y="6375679"/>
            <a:ext cx="1234119" cy="345796"/>
          </a:xfrm>
        </p:spPr>
        <p:txBody>
          <a:bodyPr/>
          <a:lstStyle/>
          <a:p>
            <a:pPr rtl="0"/>
            <a:fld id="{7DC1BBB0-96F0-4077-A278-0F3FB5C104D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157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352" y="382385"/>
            <a:ext cx="10175671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52" y="2286002"/>
            <a:ext cx="10175671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352" y="6375679"/>
            <a:ext cx="2329115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A4F087A6-40E8-4131-BEAB-4F5033CC1517}" type="datetime1">
              <a:rPr lang="ru-RU" smtClean="0"/>
              <a:pPr rtl="0"/>
              <a:t>29.10.2024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75679"/>
            <a:ext cx="4113728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smtClean="0"/>
              <a:t>Добавить нижний колонтитул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9" y="6375679"/>
            <a:ext cx="2818665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DC1BBB0-96F0-4077-A278-0F3FB5C104D3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885594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5435" y="0"/>
            <a:ext cx="28339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362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5098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99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79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kartinkin.net/uploads/posts/2022-03/1646420282_15-kartinkin-net-p-fizika-kartinki-dlya-oformleniya-17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65623" y="1412776"/>
            <a:ext cx="8249270" cy="2808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Заседание </a:t>
            </a:r>
          </a:p>
          <a:p>
            <a:pPr algn="ctr"/>
            <a:r>
              <a:rPr lang="ru-RU" sz="6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кафедры </a:t>
            </a:r>
          </a:p>
          <a:p>
            <a:pPr algn="ctr"/>
            <a:r>
              <a:rPr lang="ru-RU" sz="6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точных наук </a:t>
            </a:r>
            <a:endParaRPr lang="ru-RU" sz="6000" b="1" i="1" dirty="0">
              <a:solidFill>
                <a:schemeClr val="tx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254652" y="4725144"/>
            <a:ext cx="3901220" cy="741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29.10.2024</a:t>
            </a:r>
            <a:endParaRPr lang="ru-RU" sz="3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4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651" y="228600"/>
            <a:ext cx="10868369" cy="1256184"/>
          </a:xfrm>
        </p:spPr>
        <p:txBody>
          <a:bodyPr>
            <a:normAutofit fontScale="90000"/>
          </a:bodyPr>
          <a:lstStyle/>
          <a:p>
            <a:r>
              <a:rPr lang="ru-RU" sz="2200" b="1" u="sng" dirty="0" smtClean="0"/>
              <a:t>Отчет учителя – предметника за четверть (год).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err="1" smtClean="0"/>
              <a:t>Учител</a:t>
            </a:r>
            <a:r>
              <a:rPr lang="uk-UA" sz="2200" b="1" dirty="0" smtClean="0"/>
              <a:t>ь: </a:t>
            </a:r>
            <a:r>
              <a:rPr lang="uk-UA" sz="2200" dirty="0" err="1" smtClean="0"/>
              <a:t>Бариев</a:t>
            </a:r>
            <a:r>
              <a:rPr lang="uk-UA" sz="2200" dirty="0" smtClean="0"/>
              <a:t> Руслан </a:t>
            </a:r>
            <a:r>
              <a:rPr lang="uk-UA" sz="2200" dirty="0" err="1" smtClean="0"/>
              <a:t>Сеярович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uk-UA" sz="2200" b="1" dirty="0" smtClean="0"/>
              <a:t>Предмет: </a:t>
            </a:r>
            <a:r>
              <a:rPr lang="uk-UA" sz="2200" dirty="0" err="1" smtClean="0"/>
              <a:t>информатика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592422"/>
              </p:ext>
            </p:extLst>
          </p:nvPr>
        </p:nvGraphicFramePr>
        <p:xfrm>
          <a:off x="45748" y="1268757"/>
          <a:ext cx="11881310" cy="504056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40026">
                  <a:extLst>
                    <a:ext uri="{9D8B030D-6E8A-4147-A177-3AD203B41FA5}">
                      <a16:colId xmlns:a16="http://schemas.microsoft.com/office/drawing/2014/main" val="3657100282"/>
                    </a:ext>
                  </a:extLst>
                </a:gridCol>
                <a:gridCol w="1840026">
                  <a:extLst>
                    <a:ext uri="{9D8B030D-6E8A-4147-A177-3AD203B41FA5}">
                      <a16:colId xmlns:a16="http://schemas.microsoft.com/office/drawing/2014/main" val="488210300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2208676825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1454928897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4281397938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2659740868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2552301393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261086842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332083977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2307803497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1162820345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3020746748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2521877350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2996565383"/>
                    </a:ext>
                  </a:extLst>
                </a:gridCol>
                <a:gridCol w="630866">
                  <a:extLst>
                    <a:ext uri="{9D8B030D-6E8A-4147-A177-3AD203B41FA5}">
                      <a16:colId xmlns:a16="http://schemas.microsoft.com/office/drawing/2014/main" val="1289491672"/>
                    </a:ext>
                  </a:extLst>
                </a:gridCol>
              </a:tblGrid>
              <a:tr h="8749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Учитель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Класс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Всего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на «5»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на «4»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на «3»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на «2»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н/а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err="1">
                          <a:effectLst/>
                        </a:rPr>
                        <a:t>Осв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Нет отметки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err="1">
                          <a:effectLst/>
                        </a:rPr>
                        <a:t>Усп</a:t>
                      </a:r>
                      <a:r>
                        <a:rPr lang="ru-RU" sz="1800" b="1" u="none" strike="noStrike" dirty="0">
                          <a:effectLst/>
                        </a:rPr>
                        <a:t>, %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err="1">
                          <a:effectLst/>
                        </a:rPr>
                        <a:t>Кач</a:t>
                      </a:r>
                      <a:r>
                        <a:rPr lang="ru-RU" sz="1800" b="1" u="none" strike="noStrike" dirty="0">
                          <a:effectLst/>
                        </a:rPr>
                        <a:t>, %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СОУ, %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Ср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1" u="none" strike="noStrike" dirty="0">
                          <a:effectLst/>
                        </a:rPr>
                        <a:t>Δ </a:t>
                      </a:r>
                      <a:r>
                        <a:rPr lang="ru-RU" sz="1800" b="1" u="none" strike="noStrike" dirty="0">
                          <a:effectLst/>
                        </a:rPr>
                        <a:t>Ср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785622314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ИНФОРМАТИКА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3863462470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Бариев Р. С.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7А 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4,75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0,17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4141438360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Бариев Р. С.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7А ОВЗ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-0,58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4097601514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Бариев Р. С.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7Б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4,89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0,31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008824401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Бариев Р. С.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7К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4,75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0,17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244237891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Бариев Р. С.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9А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4,94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0,36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961553009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Бариев Р. С.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9Б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3,79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-0,79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138666264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Бариев Р. С.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9В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4,44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-0,14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783402096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Бариев Р. С.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10В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4,71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0,13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700692891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Бариев Р. С.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11А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4,86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0,28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882350943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Бариев Р. С.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11Б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4,69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0,11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862578169"/>
                  </a:ext>
                </a:extLst>
              </a:tr>
              <a:tr h="347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Бариев Р. С.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95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85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4,58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42659528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5820" y="188640"/>
            <a:ext cx="1108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/>
              <a:t>Отчет учителя – предметника за четверть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Учител</a:t>
            </a:r>
            <a:r>
              <a:rPr lang="uk-UA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ь: </a:t>
            </a:r>
            <a:r>
              <a:rPr lang="uk-UA" sz="2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Дерябина</a:t>
            </a:r>
            <a:r>
              <a:rPr lang="uk-UA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Оксана </a:t>
            </a:r>
            <a:r>
              <a:rPr lang="uk-UA" sz="2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Николаевна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908191"/>
              </p:ext>
            </p:extLst>
          </p:nvPr>
        </p:nvGraphicFramePr>
        <p:xfrm>
          <a:off x="189755" y="588748"/>
          <a:ext cx="11881326" cy="635508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437196">
                  <a:extLst>
                    <a:ext uri="{9D8B030D-6E8A-4147-A177-3AD203B41FA5}">
                      <a16:colId xmlns:a16="http://schemas.microsoft.com/office/drawing/2014/main" val="968004313"/>
                    </a:ext>
                  </a:extLst>
                </a:gridCol>
                <a:gridCol w="913947">
                  <a:extLst>
                    <a:ext uri="{9D8B030D-6E8A-4147-A177-3AD203B41FA5}">
                      <a16:colId xmlns:a16="http://schemas.microsoft.com/office/drawing/2014/main" val="57629092"/>
                    </a:ext>
                  </a:extLst>
                </a:gridCol>
                <a:gridCol w="959779">
                  <a:extLst>
                    <a:ext uri="{9D8B030D-6E8A-4147-A177-3AD203B41FA5}">
                      <a16:colId xmlns:a16="http://schemas.microsoft.com/office/drawing/2014/main" val="2935195825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4283301566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346686242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643738391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2028296763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2002010093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3560570772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2019778604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1836093073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315845332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2431351071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928626892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3958497094"/>
                    </a:ext>
                  </a:extLst>
                </a:gridCol>
              </a:tblGrid>
              <a:tr h="319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Учитель</a:t>
                      </a:r>
                      <a:endParaRPr lang="ru-RU" sz="12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Класс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Всего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на «5»</a:t>
                      </a:r>
                      <a:endParaRPr lang="ru-RU" sz="12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на «4»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на «3»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на «2»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н/а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Осв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Нет отметки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Усп, %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Кач, %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СОУ, %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Ср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u="none" strike="noStrike">
                          <a:effectLst/>
                        </a:rPr>
                        <a:t>Δ </a:t>
                      </a:r>
                      <a:r>
                        <a:rPr lang="ru-RU" sz="1200" u="none" strike="noStrike">
                          <a:effectLst/>
                        </a:rPr>
                        <a:t>Ср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3928423196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АЛГЕБРА</a:t>
                      </a:r>
                      <a:endParaRPr lang="ru-RU" sz="12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extLst>
                  <a:ext uri="{0D108BD9-81ED-4DB2-BD59-A6C34878D82A}">
                    <a16:rowId xmlns:a16="http://schemas.microsoft.com/office/drawing/2014/main" val="3772588156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7А 7-А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59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57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3,71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0,52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3185473848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7А ОВЗ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-1,19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1272606243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9Б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3,86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0,67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377601649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9В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3508123882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ГЕОМЕТРИЯ</a:t>
                      </a:r>
                      <a:endParaRPr lang="ru-RU" sz="12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extLst>
                  <a:ext uri="{0D108BD9-81ED-4DB2-BD59-A6C34878D82A}">
                    <a16:rowId xmlns:a16="http://schemas.microsoft.com/office/drawing/2014/main" val="1586670901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7А 7-А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57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3,74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0,26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2019161233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7А ОВЗ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-0,48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74590474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9Б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58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3,71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0,23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2644694018"/>
                  </a:ext>
                </a:extLst>
              </a:tr>
              <a:tr h="252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9В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–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4044910747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ИНФОРМАТИКА</a:t>
                      </a:r>
                      <a:endParaRPr lang="ru-RU" sz="12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extLst>
                  <a:ext uri="{0D108BD9-81ED-4DB2-BD59-A6C34878D82A}">
                    <a16:rowId xmlns:a16="http://schemas.microsoft.com/office/drawing/2014/main" val="2742994038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7А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4,44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1956196553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7Б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3,83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-0,31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2215515951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7К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4,35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0,21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3434231802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7М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4,47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0,33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2611558497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8А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-0,14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1428305568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8Б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58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3,75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-0,39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340882279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8К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58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3,75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-0,39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192203134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8М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-0,14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1114029787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9Б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0,36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894479046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9В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94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4,06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-0,08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412577560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10А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-0,14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190480530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10Б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0,36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1988274275"/>
                  </a:ext>
                </a:extLst>
              </a:tr>
              <a:tr h="18392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ВЕРОЯТНОСТЬ И СТАТИСТИКА</a:t>
                      </a:r>
                      <a:endParaRPr lang="ru-RU" sz="12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extLst>
                  <a:ext uri="{0D108BD9-81ED-4DB2-BD59-A6C34878D82A}">
                    <a16:rowId xmlns:a16="http://schemas.microsoft.com/office/drawing/2014/main" val="72025911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7А 7-А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4,53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0,66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3629401815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7А ОВЗ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-0,87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1774728609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9Б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79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</a:rPr>
                        <a:t>4,07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1739741733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Дерябина О. Н.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9В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–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2265359850"/>
                  </a:ext>
                </a:extLst>
              </a:tr>
              <a:tr h="2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СРЕДНЯЯ ПО УЧИТЕЛЮ: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–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–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</a:rPr>
                        <a:t>3,87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15" marR="4415" marT="4415" marB="0" anchor="ctr"/>
                </a:tc>
                <a:extLst>
                  <a:ext uri="{0D108BD9-81ED-4DB2-BD59-A6C34878D82A}">
                    <a16:rowId xmlns:a16="http://schemas.microsoft.com/office/drawing/2014/main" val="278019748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5860" y="188640"/>
            <a:ext cx="60928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</a:t>
            </a:r>
            <a:r>
              <a:rPr lang="ru-RU" b="1" u="sng" dirty="0" smtClean="0"/>
              <a:t>предметника за четверть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Учител</a:t>
            </a: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ь: </a:t>
            </a:r>
            <a:r>
              <a:rPr lang="uk-UA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Хелали</a:t>
            </a: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Илона</a:t>
            </a: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Евгеньевна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Предмет: 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математика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198047"/>
              </p:ext>
            </p:extLst>
          </p:nvPr>
        </p:nvGraphicFramePr>
        <p:xfrm>
          <a:off x="189763" y="1142747"/>
          <a:ext cx="11593280" cy="552661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795422">
                  <a:extLst>
                    <a:ext uri="{9D8B030D-6E8A-4147-A177-3AD203B41FA5}">
                      <a16:colId xmlns:a16="http://schemas.microsoft.com/office/drawing/2014/main" val="1437778174"/>
                    </a:ext>
                  </a:extLst>
                </a:gridCol>
                <a:gridCol w="1795422">
                  <a:extLst>
                    <a:ext uri="{9D8B030D-6E8A-4147-A177-3AD203B41FA5}">
                      <a16:colId xmlns:a16="http://schemas.microsoft.com/office/drawing/2014/main" val="1171258506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1648172510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548450563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333072506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471148231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2552194768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3419643138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4141580716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2276376932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3481005211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1153316307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3989854062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4188342974"/>
                    </a:ext>
                  </a:extLst>
                </a:gridCol>
                <a:gridCol w="615572">
                  <a:extLst>
                    <a:ext uri="{9D8B030D-6E8A-4147-A177-3AD203B41FA5}">
                      <a16:colId xmlns:a16="http://schemas.microsoft.com/office/drawing/2014/main" val="877403141"/>
                    </a:ext>
                  </a:extLst>
                </a:gridCol>
              </a:tblGrid>
              <a:tr h="6695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Учитель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Класс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Всего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на «5»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на «4»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на «3»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на «2»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н/а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Осв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Нет отметки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Усп, %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Кач</a:t>
                      </a:r>
                      <a:r>
                        <a:rPr lang="ru-RU" sz="1400" b="1" u="none" strike="noStrike" dirty="0">
                          <a:effectLst/>
                        </a:rPr>
                        <a:t>, %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СОУ, %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Ср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u="none" strike="noStrike" dirty="0">
                          <a:effectLst/>
                        </a:rPr>
                        <a:t>Δ </a:t>
                      </a:r>
                      <a:r>
                        <a:rPr lang="ru-RU" sz="1400" b="1" u="none" strike="noStrike" dirty="0">
                          <a:effectLst/>
                        </a:rPr>
                        <a:t>Ср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433059750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М: АЛГЕБРА И НА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1805729338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Хелали</a:t>
                      </a:r>
                      <a:r>
                        <a:rPr lang="ru-RU" sz="1400" b="1" u="none" strike="noStrike" dirty="0">
                          <a:effectLst/>
                        </a:rPr>
                        <a:t> И. Е.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9А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793549763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Хелали</a:t>
                      </a:r>
                      <a:r>
                        <a:rPr lang="ru-RU" sz="1400" b="1" u="none" strike="noStrike" dirty="0">
                          <a:effectLst/>
                        </a:rPr>
                        <a:t> И. Е.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9В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3,97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340799296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Хелали</a:t>
                      </a:r>
                      <a:r>
                        <a:rPr lang="ru-RU" sz="1400" b="1" u="none" strike="noStrike" dirty="0">
                          <a:effectLst/>
                        </a:rPr>
                        <a:t> И. Е.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4005767137"/>
                  </a:ext>
                </a:extLst>
              </a:tr>
              <a:tr h="48981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М: ВЕРОЯТНОСТЬ И СТАТИСТИКА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46642809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Хелали</a:t>
                      </a:r>
                      <a:r>
                        <a:rPr lang="ru-RU" sz="1400" b="1" u="none" strike="noStrike" dirty="0">
                          <a:effectLst/>
                        </a:rPr>
                        <a:t> И. Е.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9А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4,66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358019355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Хелали</a:t>
                      </a:r>
                      <a:r>
                        <a:rPr lang="ru-RU" sz="1400" b="1" u="none" strike="noStrike" dirty="0">
                          <a:effectLst/>
                        </a:rPr>
                        <a:t> И. Е.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9В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838250910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Хелали</a:t>
                      </a:r>
                      <a:r>
                        <a:rPr lang="ru-RU" sz="1400" b="1" u="none" strike="noStrike" dirty="0">
                          <a:effectLst/>
                        </a:rPr>
                        <a:t> И. Е.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–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4,48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572892104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М: ГЕОМЕТРИЯ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4289381269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Хелали</a:t>
                      </a:r>
                      <a:r>
                        <a:rPr lang="ru-RU" sz="1400" b="1" u="none" strike="noStrike" dirty="0">
                          <a:effectLst/>
                        </a:rPr>
                        <a:t> И. Е.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9А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767692640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Хелали И. Е.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9В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4,03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73117701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Хелали</a:t>
                      </a:r>
                      <a:r>
                        <a:rPr lang="ru-RU" sz="1400" b="1" u="none" strike="noStrike" dirty="0">
                          <a:effectLst/>
                        </a:rPr>
                        <a:t> И. Е.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–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4,32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133498480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МАТЕМАТИКА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3515857429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Хелали</a:t>
                      </a:r>
                      <a:r>
                        <a:rPr lang="ru-RU" sz="1400" b="1" u="none" strike="noStrike" dirty="0">
                          <a:effectLst/>
                        </a:rPr>
                        <a:t> И. Е.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11А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4,39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0,06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935597076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Хелали</a:t>
                      </a:r>
                      <a:r>
                        <a:rPr lang="ru-RU" sz="1400" b="1" u="none" strike="noStrike" dirty="0">
                          <a:effectLst/>
                        </a:rPr>
                        <a:t> И. Е.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11В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93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4,27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-0,06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433344518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Хелали</a:t>
                      </a:r>
                      <a:r>
                        <a:rPr lang="ru-RU" sz="1400" b="1" u="none" strike="noStrike" dirty="0">
                          <a:effectLst/>
                        </a:rPr>
                        <a:t> И. Е.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97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76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27580441"/>
                  </a:ext>
                </a:extLst>
              </a:tr>
              <a:tr h="244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3295930990"/>
                  </a:ext>
                </a:extLst>
              </a:tr>
              <a:tr h="4487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СРЕДНЯЯ ПО УЧИТЕЛЮ: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4,32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2366177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5860" y="188640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 smtClean="0"/>
              <a:t>предметника за четверть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Учител</a:t>
            </a: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ь: Сидоренко Людмила </a:t>
            </a:r>
            <a:r>
              <a:rPr lang="uk-UA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Ивановна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Предмет: 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математика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415021"/>
              </p:ext>
            </p:extLst>
          </p:nvPr>
        </p:nvGraphicFramePr>
        <p:xfrm>
          <a:off x="189754" y="1340770"/>
          <a:ext cx="11593287" cy="533957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795419">
                  <a:extLst>
                    <a:ext uri="{9D8B030D-6E8A-4147-A177-3AD203B41FA5}">
                      <a16:colId xmlns:a16="http://schemas.microsoft.com/office/drawing/2014/main" val="789601910"/>
                    </a:ext>
                  </a:extLst>
                </a:gridCol>
                <a:gridCol w="1795419">
                  <a:extLst>
                    <a:ext uri="{9D8B030D-6E8A-4147-A177-3AD203B41FA5}">
                      <a16:colId xmlns:a16="http://schemas.microsoft.com/office/drawing/2014/main" val="3380500595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777917660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2794779805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2601885019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3938351739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2993551297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399125312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3995356533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2853333252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836552370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597218225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1384354221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1897158584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1850770901"/>
                    </a:ext>
                  </a:extLst>
                </a:gridCol>
              </a:tblGrid>
              <a:tr h="511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Учитель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Класс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Всего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 «5»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 «4»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 «3»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 «2»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н/а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Осв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Нет отметки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Усп,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Кач,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СОУ,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Ср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</a:rPr>
                        <a:t>Δ </a:t>
                      </a:r>
                      <a:r>
                        <a:rPr lang="ru-RU" sz="1600" u="none" strike="noStrike">
                          <a:effectLst/>
                        </a:rPr>
                        <a:t>Ср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918518193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МАТЕМАТИКА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498419865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6М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4,26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657220919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АЛГЕБРА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3147015805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4,24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828421234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-0,34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031177119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005277904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4,01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4211152453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ГЕОМЕТРИЯ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1019664703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4,24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598621315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-0,37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449948132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0,18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917070594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4,04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4019668566"/>
                  </a:ext>
                </a:extLst>
              </a:tr>
              <a:tr h="51125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ВЕРОЯТНОСТЬ И СТАТИСТИКА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3078600609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4,64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09591398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83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69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-0,21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382051031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71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4,19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-0,12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010738346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Сидоренко Л. И.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4,31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42430396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3852" y="72300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/>
              <a:t>предметника за четверть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Учител</a:t>
            </a:r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ь: </a:t>
            </a: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Евдокимова Оксана Юрьевна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Предмет: 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математика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174641"/>
              </p:ext>
            </p:extLst>
          </p:nvPr>
        </p:nvGraphicFramePr>
        <p:xfrm>
          <a:off x="189754" y="995630"/>
          <a:ext cx="11665292" cy="567355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972050">
                  <a:extLst>
                    <a:ext uri="{9D8B030D-6E8A-4147-A177-3AD203B41FA5}">
                      <a16:colId xmlns:a16="http://schemas.microsoft.com/office/drawing/2014/main" val="838059985"/>
                    </a:ext>
                  </a:extLst>
                </a:gridCol>
                <a:gridCol w="641094">
                  <a:extLst>
                    <a:ext uri="{9D8B030D-6E8A-4147-A177-3AD203B41FA5}">
                      <a16:colId xmlns:a16="http://schemas.microsoft.com/office/drawing/2014/main" val="1478621289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923369295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083995319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318792669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2410419333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316707267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2493400325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2378151168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731611263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604205982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3393616326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537832884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2722420990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630388417"/>
                    </a:ext>
                  </a:extLst>
                </a:gridCol>
              </a:tblGrid>
              <a:tr h="7051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Учитель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Класс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Всего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на «5»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на «4»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на «3»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на «2»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н/а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Осв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Нет отметки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Усп,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Кач</a:t>
                      </a:r>
                      <a:r>
                        <a:rPr lang="ru-RU" sz="1600" b="1" u="none" strike="noStrike" dirty="0">
                          <a:effectLst/>
                        </a:rPr>
                        <a:t>, %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СОУ, %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Ср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1" u="none" strike="noStrike" dirty="0">
                          <a:effectLst/>
                        </a:rPr>
                        <a:t>Δ </a:t>
                      </a:r>
                      <a:r>
                        <a:rPr lang="ru-RU" sz="1600" b="1" u="none" strike="noStrike" dirty="0">
                          <a:effectLst/>
                        </a:rPr>
                        <a:t>Ср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303898425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МАТЕМАТИКА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298283079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Евдокимова О. Ю.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5Б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-0,07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334372541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Евдокимова О. Ю.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5К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726772512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Евдокимова О. Ю.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4,07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924982925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АЛГЕБРА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592272111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Евдокимова О. Ю.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7Б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-0,02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4159196819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Евдокимова О. Ю.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7К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3,45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189606039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Евдокимова О. Ю.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3,44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002637847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ГЕОМЕТРИЯ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2055711025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Евдокимова О. Ю.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3,72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716546567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Евдокимова О. Ю.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7К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-0,01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817271292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Евдокимова О. Ю.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3,71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857551404"/>
                  </a:ext>
                </a:extLst>
              </a:tr>
              <a:tr h="5425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ВЕРОЯТНОСТЬ И СТАТИСТИКА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1541593685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Евдокимова О. Ю.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83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4,19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134226040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Евдокимова О. Ю.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7К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91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82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4,48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4170232277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Евдокимова О. Ю.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87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77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4,34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225116313"/>
                  </a:ext>
                </a:extLst>
              </a:tr>
              <a:tr h="2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СРЕДНЯЯ ПО УЧИТЕЛЮ: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3,89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95680686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651" y="476672"/>
            <a:ext cx="10868369" cy="742528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2200" b="1" u="sng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sz="2200" b="1" u="sng" dirty="0" smtClean="0"/>
              <a:t>предметника за четверть (год).</a:t>
            </a:r>
            <a: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Учител</a:t>
            </a:r>
            <a:r>
              <a:rPr lang="uk-UA" sz="2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ь:Климов Богдан </a:t>
            </a:r>
            <a:r>
              <a:rPr lang="uk-UA" sz="2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Андреевич</a:t>
            </a:r>
            <a: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uk-UA" sz="2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Предмет: </a:t>
            </a: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математика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262764"/>
              </p:ext>
            </p:extLst>
          </p:nvPr>
        </p:nvGraphicFramePr>
        <p:xfrm>
          <a:off x="333768" y="1628806"/>
          <a:ext cx="11351247" cy="476393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757937">
                  <a:extLst>
                    <a:ext uri="{9D8B030D-6E8A-4147-A177-3AD203B41FA5}">
                      <a16:colId xmlns:a16="http://schemas.microsoft.com/office/drawing/2014/main" val="2617723132"/>
                    </a:ext>
                  </a:extLst>
                </a:gridCol>
                <a:gridCol w="978371">
                  <a:extLst>
                    <a:ext uri="{9D8B030D-6E8A-4147-A177-3AD203B41FA5}">
                      <a16:colId xmlns:a16="http://schemas.microsoft.com/office/drawing/2014/main" val="386392756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204595221"/>
                    </a:ext>
                  </a:extLst>
                </a:gridCol>
                <a:gridCol w="1192920">
                  <a:extLst>
                    <a:ext uri="{9D8B030D-6E8A-4147-A177-3AD203B41FA5}">
                      <a16:colId xmlns:a16="http://schemas.microsoft.com/office/drawing/2014/main" val="2719407725"/>
                    </a:ext>
                  </a:extLst>
                </a:gridCol>
                <a:gridCol w="602721">
                  <a:extLst>
                    <a:ext uri="{9D8B030D-6E8A-4147-A177-3AD203B41FA5}">
                      <a16:colId xmlns:a16="http://schemas.microsoft.com/office/drawing/2014/main" val="3043488858"/>
                    </a:ext>
                  </a:extLst>
                </a:gridCol>
                <a:gridCol w="602721">
                  <a:extLst>
                    <a:ext uri="{9D8B030D-6E8A-4147-A177-3AD203B41FA5}">
                      <a16:colId xmlns:a16="http://schemas.microsoft.com/office/drawing/2014/main" val="2340242139"/>
                    </a:ext>
                  </a:extLst>
                </a:gridCol>
                <a:gridCol w="602721">
                  <a:extLst>
                    <a:ext uri="{9D8B030D-6E8A-4147-A177-3AD203B41FA5}">
                      <a16:colId xmlns:a16="http://schemas.microsoft.com/office/drawing/2014/main" val="1964873443"/>
                    </a:ext>
                  </a:extLst>
                </a:gridCol>
                <a:gridCol w="602721">
                  <a:extLst>
                    <a:ext uri="{9D8B030D-6E8A-4147-A177-3AD203B41FA5}">
                      <a16:colId xmlns:a16="http://schemas.microsoft.com/office/drawing/2014/main" val="308351368"/>
                    </a:ext>
                  </a:extLst>
                </a:gridCol>
                <a:gridCol w="602721">
                  <a:extLst>
                    <a:ext uri="{9D8B030D-6E8A-4147-A177-3AD203B41FA5}">
                      <a16:colId xmlns:a16="http://schemas.microsoft.com/office/drawing/2014/main" val="2618534223"/>
                    </a:ext>
                  </a:extLst>
                </a:gridCol>
                <a:gridCol w="602721">
                  <a:extLst>
                    <a:ext uri="{9D8B030D-6E8A-4147-A177-3AD203B41FA5}">
                      <a16:colId xmlns:a16="http://schemas.microsoft.com/office/drawing/2014/main" val="1260264101"/>
                    </a:ext>
                  </a:extLst>
                </a:gridCol>
                <a:gridCol w="602721">
                  <a:extLst>
                    <a:ext uri="{9D8B030D-6E8A-4147-A177-3AD203B41FA5}">
                      <a16:colId xmlns:a16="http://schemas.microsoft.com/office/drawing/2014/main" val="1021589348"/>
                    </a:ext>
                  </a:extLst>
                </a:gridCol>
                <a:gridCol w="602721">
                  <a:extLst>
                    <a:ext uri="{9D8B030D-6E8A-4147-A177-3AD203B41FA5}">
                      <a16:colId xmlns:a16="http://schemas.microsoft.com/office/drawing/2014/main" val="1990700264"/>
                    </a:ext>
                  </a:extLst>
                </a:gridCol>
                <a:gridCol w="602721">
                  <a:extLst>
                    <a:ext uri="{9D8B030D-6E8A-4147-A177-3AD203B41FA5}">
                      <a16:colId xmlns:a16="http://schemas.microsoft.com/office/drawing/2014/main" val="1333048160"/>
                    </a:ext>
                  </a:extLst>
                </a:gridCol>
                <a:gridCol w="602721">
                  <a:extLst>
                    <a:ext uri="{9D8B030D-6E8A-4147-A177-3AD203B41FA5}">
                      <a16:colId xmlns:a16="http://schemas.microsoft.com/office/drawing/2014/main" val="4052847066"/>
                    </a:ext>
                  </a:extLst>
                </a:gridCol>
                <a:gridCol w="602721">
                  <a:extLst>
                    <a:ext uri="{9D8B030D-6E8A-4147-A177-3AD203B41FA5}">
                      <a16:colId xmlns:a16="http://schemas.microsoft.com/office/drawing/2014/main" val="1595951915"/>
                    </a:ext>
                  </a:extLst>
                </a:gridCol>
              </a:tblGrid>
              <a:tr h="675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Учитель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Класс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Всего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на «5»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на «4»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на «3»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на «2»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н/а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err="1">
                          <a:effectLst/>
                        </a:rPr>
                        <a:t>Осв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Нет отметки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err="1">
                          <a:effectLst/>
                        </a:rPr>
                        <a:t>Усп</a:t>
                      </a:r>
                      <a:r>
                        <a:rPr lang="ru-RU" sz="1800" b="1" u="none" strike="noStrike" dirty="0">
                          <a:effectLst/>
                        </a:rPr>
                        <a:t>, %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err="1">
                          <a:effectLst/>
                        </a:rPr>
                        <a:t>Кач</a:t>
                      </a:r>
                      <a:r>
                        <a:rPr lang="ru-RU" sz="1800" b="1" u="none" strike="noStrike" dirty="0">
                          <a:effectLst/>
                        </a:rPr>
                        <a:t>, %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СОУ, %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Ср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1" u="none" strike="noStrike" dirty="0">
                          <a:effectLst/>
                        </a:rPr>
                        <a:t>Δ </a:t>
                      </a:r>
                      <a:r>
                        <a:rPr lang="ru-RU" sz="1800" b="1" u="none" strike="noStrike" dirty="0">
                          <a:effectLst/>
                        </a:rPr>
                        <a:t>Ср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858366780"/>
                  </a:ext>
                </a:extLst>
              </a:tr>
              <a:tr h="33788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</a:rPr>
                        <a:t>ИНФОРМАТИКА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3295261466"/>
                  </a:ext>
                </a:extLst>
              </a:tr>
              <a:tr h="337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Климов Б. А.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5М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616855730"/>
                  </a:ext>
                </a:extLst>
              </a:tr>
              <a:tr h="337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Климов Б. А.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6М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814850305"/>
                  </a:ext>
                </a:extLst>
              </a:tr>
              <a:tr h="337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Климов Б. А.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–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4288857972"/>
                  </a:ext>
                </a:extLst>
              </a:tr>
              <a:tr h="33788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</a:rPr>
                        <a:t>МАТЕМАТИКА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3012397746"/>
                  </a:ext>
                </a:extLst>
              </a:tr>
              <a:tr h="337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Климов Б. А.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5А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70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4,13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0,21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101139921"/>
                  </a:ext>
                </a:extLst>
              </a:tr>
              <a:tr h="337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Климов Б. А.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6А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56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3,68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-0,24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550750982"/>
                  </a:ext>
                </a:extLst>
              </a:tr>
              <a:tr h="337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Климов Б. А.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6Б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74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64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3,94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0,02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91334967"/>
                  </a:ext>
                </a:extLst>
              </a:tr>
              <a:tr h="337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Климов Б. А.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70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3,92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890466420"/>
                  </a:ext>
                </a:extLst>
              </a:tr>
              <a:tr h="33788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4276135757"/>
                  </a:ext>
                </a:extLst>
              </a:tr>
              <a:tr h="337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СРЕДНЯЯ ПО УЧИТЕЛЮ: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78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4,35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5575318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9796" y="188640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/>
              <a:t>Отчет учителя – предметника за четверть (год).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/>
              <a:t>Учител</a:t>
            </a:r>
            <a:r>
              <a:rPr lang="uk-UA" b="1" dirty="0" smtClean="0"/>
              <a:t>ь: </a:t>
            </a:r>
            <a:r>
              <a:rPr lang="uk-UA" b="1" dirty="0" err="1" smtClean="0"/>
              <a:t>Янмин</a:t>
            </a:r>
            <a:r>
              <a:rPr lang="uk-UA" b="1" dirty="0" smtClean="0"/>
              <a:t> К.И.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Предмет: </a:t>
            </a:r>
            <a:r>
              <a:rPr lang="uk-UA" dirty="0" err="1" smtClean="0"/>
              <a:t>информатика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509262"/>
              </p:ext>
            </p:extLst>
          </p:nvPr>
        </p:nvGraphicFramePr>
        <p:xfrm>
          <a:off x="261765" y="1268765"/>
          <a:ext cx="11593291" cy="503634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795421">
                  <a:extLst>
                    <a:ext uri="{9D8B030D-6E8A-4147-A177-3AD203B41FA5}">
                      <a16:colId xmlns:a16="http://schemas.microsoft.com/office/drawing/2014/main" val="3096659532"/>
                    </a:ext>
                  </a:extLst>
                </a:gridCol>
                <a:gridCol w="940882">
                  <a:extLst>
                    <a:ext uri="{9D8B030D-6E8A-4147-A177-3AD203B41FA5}">
                      <a16:colId xmlns:a16="http://schemas.microsoft.com/office/drawing/2014/main" val="425088847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840284291"/>
                    </a:ext>
                  </a:extLst>
                </a:gridCol>
                <a:gridCol w="1077573">
                  <a:extLst>
                    <a:ext uri="{9D8B030D-6E8A-4147-A177-3AD203B41FA5}">
                      <a16:colId xmlns:a16="http://schemas.microsoft.com/office/drawing/2014/main" val="306369165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2061354544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4020592113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1348003906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2095448589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122315412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2714275067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3819731738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2713665077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2977379546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2113102640"/>
                    </a:ext>
                  </a:extLst>
                </a:gridCol>
                <a:gridCol w="615573">
                  <a:extLst>
                    <a:ext uri="{9D8B030D-6E8A-4147-A177-3AD203B41FA5}">
                      <a16:colId xmlns:a16="http://schemas.microsoft.com/office/drawing/2014/main" val="4249728249"/>
                    </a:ext>
                  </a:extLst>
                </a:gridCol>
              </a:tblGrid>
              <a:tr h="5984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Учитель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Класс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Всего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на «5»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на «4»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на «3»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на «2»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н/а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Осв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Нет отметки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Усп,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Кач</a:t>
                      </a:r>
                      <a:r>
                        <a:rPr lang="ru-RU" sz="1600" b="1" u="none" strike="noStrike" dirty="0">
                          <a:effectLst/>
                        </a:rPr>
                        <a:t>, %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СОУ, %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Ср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1" u="none" strike="noStrike">
                          <a:effectLst/>
                        </a:rPr>
                        <a:t>Δ </a:t>
                      </a:r>
                      <a:r>
                        <a:rPr lang="ru-RU" sz="1600" b="1" u="none" strike="noStrike">
                          <a:effectLst/>
                        </a:rPr>
                        <a:t>Ср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885449859"/>
                  </a:ext>
                </a:extLst>
              </a:tr>
              <a:tr h="29923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ИНФОРМАТИКА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1858327939"/>
                  </a:ext>
                </a:extLst>
              </a:tr>
              <a:tr h="299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Янмин</a:t>
                      </a:r>
                      <a:r>
                        <a:rPr lang="ru-RU" sz="1600" b="1" u="none" strike="noStrike" dirty="0">
                          <a:effectLst/>
                        </a:rPr>
                        <a:t> К. И.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5М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158182640"/>
                  </a:ext>
                </a:extLst>
              </a:tr>
              <a:tr h="299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Янмин К. И.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6М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806779592"/>
                  </a:ext>
                </a:extLst>
              </a:tr>
              <a:tr h="299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Янмин</a:t>
                      </a:r>
                      <a:r>
                        <a:rPr lang="ru-RU" sz="1600" b="1" u="none" strike="noStrike" dirty="0">
                          <a:effectLst/>
                        </a:rPr>
                        <a:t> К. И.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7М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4,81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139237162"/>
                  </a:ext>
                </a:extLst>
              </a:tr>
              <a:tr h="299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Янмин К. И.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8А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4,07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957221394"/>
                  </a:ext>
                </a:extLst>
              </a:tr>
              <a:tr h="299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Янмин</a:t>
                      </a:r>
                      <a:r>
                        <a:rPr lang="ru-RU" sz="1600" b="1" u="none" strike="noStrike" dirty="0">
                          <a:effectLst/>
                        </a:rPr>
                        <a:t> К. И.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-0,59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063493797"/>
                  </a:ext>
                </a:extLst>
              </a:tr>
              <a:tr h="299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Янмин К. И.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4,47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-0,26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578265418"/>
                  </a:ext>
                </a:extLst>
              </a:tr>
              <a:tr h="299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Янмин</a:t>
                      </a:r>
                      <a:r>
                        <a:rPr lang="ru-RU" sz="1600" b="1" u="none" strike="noStrike" dirty="0">
                          <a:effectLst/>
                        </a:rPr>
                        <a:t> К. И.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9А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869349400"/>
                  </a:ext>
                </a:extLst>
              </a:tr>
              <a:tr h="299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Янмин</a:t>
                      </a:r>
                      <a:r>
                        <a:rPr lang="ru-RU" sz="1600" b="1" u="none" strike="noStrike" dirty="0">
                          <a:effectLst/>
                        </a:rPr>
                        <a:t> К. И.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10А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4,93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734641097"/>
                  </a:ext>
                </a:extLst>
              </a:tr>
              <a:tr h="326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Янмин</a:t>
                      </a:r>
                      <a:r>
                        <a:rPr lang="ru-RU" sz="1600" b="1" u="none" strike="noStrike" dirty="0">
                          <a:effectLst/>
                        </a:rPr>
                        <a:t> К. И.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10Б 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4,81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605690573"/>
                  </a:ext>
                </a:extLst>
              </a:tr>
              <a:tr h="326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Янмин</a:t>
                      </a:r>
                      <a:r>
                        <a:rPr lang="ru-RU" sz="1600" b="1" u="none" strike="noStrike" dirty="0">
                          <a:effectLst/>
                        </a:rPr>
                        <a:t> К. И.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11А Янмин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4234275438"/>
                  </a:ext>
                </a:extLst>
              </a:tr>
              <a:tr h="326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Янмин</a:t>
                      </a:r>
                      <a:r>
                        <a:rPr lang="ru-RU" sz="1600" b="1" u="none" strike="noStrike" dirty="0">
                          <a:effectLst/>
                        </a:rPr>
                        <a:t> К. И.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11Б иЯн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98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4,93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480433893"/>
                  </a:ext>
                </a:extLst>
              </a:tr>
              <a:tr h="326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Янмин</a:t>
                      </a:r>
                      <a:r>
                        <a:rPr lang="ru-RU" sz="1600" b="1" u="none" strike="noStrike" dirty="0">
                          <a:effectLst/>
                        </a:rPr>
                        <a:t> К. И.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11В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933513847"/>
                  </a:ext>
                </a:extLst>
              </a:tr>
              <a:tr h="299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Янмин</a:t>
                      </a:r>
                      <a:r>
                        <a:rPr lang="ru-RU" sz="1600" b="1" u="none" strike="noStrike" dirty="0">
                          <a:effectLst/>
                        </a:rPr>
                        <a:t> К. И.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4,73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569425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800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9796" y="188640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/>
              <a:t>Отчет учителя – предметника за четверть (год).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/>
              <a:t>Учител</a:t>
            </a:r>
            <a:r>
              <a:rPr lang="uk-UA" b="1" dirty="0"/>
              <a:t>ь: </a:t>
            </a:r>
            <a:r>
              <a:rPr lang="uk-UA" b="1" dirty="0" err="1" smtClean="0"/>
              <a:t>Якубова</a:t>
            </a:r>
            <a:r>
              <a:rPr lang="uk-UA" b="1" dirty="0" smtClean="0"/>
              <a:t> Л.Э.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Предмет: </a:t>
            </a:r>
            <a:r>
              <a:rPr lang="uk-UA" dirty="0" smtClean="0"/>
              <a:t>математика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587332"/>
              </p:ext>
            </p:extLst>
          </p:nvPr>
        </p:nvGraphicFramePr>
        <p:xfrm>
          <a:off x="189751" y="1111971"/>
          <a:ext cx="11737308" cy="570484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17724">
                  <a:extLst>
                    <a:ext uri="{9D8B030D-6E8A-4147-A177-3AD203B41FA5}">
                      <a16:colId xmlns:a16="http://schemas.microsoft.com/office/drawing/2014/main" val="1136049442"/>
                    </a:ext>
                  </a:extLst>
                </a:gridCol>
                <a:gridCol w="1098382">
                  <a:extLst>
                    <a:ext uri="{9D8B030D-6E8A-4147-A177-3AD203B41FA5}">
                      <a16:colId xmlns:a16="http://schemas.microsoft.com/office/drawing/2014/main" val="1065643563"/>
                    </a:ext>
                  </a:extLst>
                </a:gridCol>
                <a:gridCol w="947733">
                  <a:extLst>
                    <a:ext uri="{9D8B030D-6E8A-4147-A177-3AD203B41FA5}">
                      <a16:colId xmlns:a16="http://schemas.microsoft.com/office/drawing/2014/main" val="970413555"/>
                    </a:ext>
                  </a:extLst>
                </a:gridCol>
                <a:gridCol w="1018049">
                  <a:extLst>
                    <a:ext uri="{9D8B030D-6E8A-4147-A177-3AD203B41FA5}">
                      <a16:colId xmlns:a16="http://schemas.microsoft.com/office/drawing/2014/main" val="3969435237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422169979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2709130348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660999267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4172809327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113070450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1596550406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2674767030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643402796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718636124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636783948"/>
                    </a:ext>
                  </a:extLst>
                </a:gridCol>
                <a:gridCol w="623220">
                  <a:extLst>
                    <a:ext uri="{9D8B030D-6E8A-4147-A177-3AD203B41FA5}">
                      <a16:colId xmlns:a16="http://schemas.microsoft.com/office/drawing/2014/main" val="3758776418"/>
                    </a:ext>
                  </a:extLst>
                </a:gridCol>
              </a:tblGrid>
              <a:tr h="7677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Учитель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Класс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Всего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на «5»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на «4»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на «3»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на «2»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н/а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Осв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Нет отметки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Усп</a:t>
                      </a:r>
                      <a:r>
                        <a:rPr lang="ru-RU" sz="1600" b="1" u="none" strike="noStrike" dirty="0">
                          <a:effectLst/>
                        </a:rPr>
                        <a:t>, %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Кач</a:t>
                      </a:r>
                      <a:r>
                        <a:rPr lang="ru-RU" sz="1600" b="1" u="none" strike="noStrike" dirty="0">
                          <a:effectLst/>
                        </a:rPr>
                        <a:t>, %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СОУ, %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Ср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1" u="none" strike="noStrike" dirty="0">
                          <a:effectLst/>
                        </a:rPr>
                        <a:t>Δ </a:t>
                      </a:r>
                      <a:r>
                        <a:rPr lang="ru-RU" sz="1600" b="1" u="none" strike="noStrike" dirty="0">
                          <a:effectLst/>
                        </a:rPr>
                        <a:t>Ср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995939529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МАТЕМАТИКА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320862817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Якубова Л. Э.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5М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4,63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03770034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Якубова Л. Э.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6К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-0,24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335220338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Якубова Л. Э.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584155501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>
                          <a:effectLst/>
                        </a:rPr>
                        <a:t>АЛГЕБРА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971953360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Якубова Л. Э.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8Б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390714982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Якубова Л. Э.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8К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3,54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244950126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Якубова Л. Э.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solidFill>
                            <a:srgbClr val="FF0000"/>
                          </a:solidFill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635981590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ГЕОМЕТРИЯ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1865866370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Якубова Л. Э.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3,93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645612942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Якубова Л. Э.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8К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973182019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Якубова Л. Э.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11739087"/>
                  </a:ext>
                </a:extLst>
              </a:tr>
              <a:tr h="5141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ВЕРОЯТНОСТЬ И СТАТИСТИКА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2409815024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Якубова Л. Э.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3,97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440712261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Якубова Л. Э.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8К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609885569"/>
                  </a:ext>
                </a:extLst>
              </a:tr>
              <a:tr h="260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Якубова Л. Э.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3,86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736401698"/>
                  </a:ext>
                </a:extLst>
              </a:tr>
              <a:tr h="514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СРЕДНЯЯ ПО УЧИТЕЛЮ: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64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3,93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603764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9511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7828" y="188640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 smtClean="0"/>
              <a:t>предметника за четверть (год).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Учител</a:t>
            </a: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ь: </a:t>
            </a:r>
            <a:r>
              <a:rPr lang="uk-UA" dirty="0" smtClean="0"/>
              <a:t>Бусел </a:t>
            </a:r>
            <a:r>
              <a:rPr lang="uk-UA" dirty="0" err="1" smtClean="0"/>
              <a:t>Елена</a:t>
            </a:r>
            <a:r>
              <a:rPr lang="uk-UA" dirty="0" smtClean="0"/>
              <a:t> </a:t>
            </a:r>
            <a:r>
              <a:rPr lang="uk-UA" dirty="0" err="1" smtClean="0"/>
              <a:t>Олеговна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Предмет: </a:t>
            </a:r>
            <a:r>
              <a:rPr lang="uk-UA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физика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983483"/>
              </p:ext>
            </p:extLst>
          </p:nvPr>
        </p:nvGraphicFramePr>
        <p:xfrm>
          <a:off x="117750" y="1111964"/>
          <a:ext cx="11665290" cy="586075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06571">
                  <a:extLst>
                    <a:ext uri="{9D8B030D-6E8A-4147-A177-3AD203B41FA5}">
                      <a16:colId xmlns:a16="http://schemas.microsoft.com/office/drawing/2014/main" val="660662732"/>
                    </a:ext>
                  </a:extLst>
                </a:gridCol>
                <a:gridCol w="1001739">
                  <a:extLst>
                    <a:ext uri="{9D8B030D-6E8A-4147-A177-3AD203B41FA5}">
                      <a16:colId xmlns:a16="http://schemas.microsoft.com/office/drawing/2014/main" val="15631932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7802879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86559882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98849896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34910964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61046352"/>
                    </a:ext>
                  </a:extLst>
                </a:gridCol>
                <a:gridCol w="848800">
                  <a:extLst>
                    <a:ext uri="{9D8B030D-6E8A-4147-A177-3AD203B41FA5}">
                      <a16:colId xmlns:a16="http://schemas.microsoft.com/office/drawing/2014/main" val="3478701472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4145310315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2909080388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426633989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399469981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965369112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663470290"/>
                    </a:ext>
                  </a:extLst>
                </a:gridCol>
                <a:gridCol w="619396">
                  <a:extLst>
                    <a:ext uri="{9D8B030D-6E8A-4147-A177-3AD203B41FA5}">
                      <a16:colId xmlns:a16="http://schemas.microsoft.com/office/drawing/2014/main" val="1187120543"/>
                    </a:ext>
                  </a:extLst>
                </a:gridCol>
              </a:tblGrid>
              <a:tr h="6608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Учитель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Класс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Всего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 «5»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 «4»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на «3»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на «2»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н/а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Осв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Нет отметки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Усп,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Кач,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СОУ,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Ср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</a:rPr>
                        <a:t>Δ </a:t>
                      </a:r>
                      <a:r>
                        <a:rPr lang="ru-RU" sz="1600" u="none" strike="noStrike">
                          <a:effectLst/>
                        </a:rPr>
                        <a:t>Ср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632870009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ФИЗИКА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2992907676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Бусел Е. О.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7А 7-А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4,29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0,32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071202522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7А ОВЗ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-0,97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17073856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4,06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793293240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8А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4,03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975954610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71622725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8К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3,88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-0,09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148429085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8М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831384941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9А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988412082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9В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3,76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-0,21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506319115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11А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4,04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747301048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11Б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4,25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798165222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11В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534993756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3,97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679006468"/>
                  </a:ext>
                </a:extLst>
              </a:tr>
              <a:tr h="75762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КУРС «ИЗБРАННЫЕ ВОПРОСЫ ФИЗИКИ»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2907337420"/>
                  </a:ext>
                </a:extLst>
              </a:tr>
              <a:tr h="257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Бусел Е. О.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11Б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904874033"/>
                  </a:ext>
                </a:extLst>
              </a:tr>
              <a:tr h="507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СРЕДНЯЯ ПО УЧИТЕЛЮ: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78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68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4,05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6857701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618" y="332656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/>
              <a:t>предметника за </a:t>
            </a:r>
            <a:r>
              <a:rPr lang="ru-RU" b="1" u="sng" dirty="0" smtClean="0"/>
              <a:t> 1 четверть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err="1" smtClean="0"/>
              <a:t>Учител</a:t>
            </a:r>
            <a:r>
              <a:rPr lang="uk-UA" b="1" dirty="0" smtClean="0"/>
              <a:t>ь: </a:t>
            </a:r>
            <a:r>
              <a:rPr lang="uk-UA" dirty="0" err="1" smtClean="0"/>
              <a:t>Бельская</a:t>
            </a:r>
            <a:r>
              <a:rPr lang="uk-UA" dirty="0" smtClean="0"/>
              <a:t> </a:t>
            </a:r>
            <a:r>
              <a:rPr lang="uk-UA" dirty="0" err="1" smtClean="0"/>
              <a:t>Светлана</a:t>
            </a:r>
            <a:r>
              <a:rPr lang="uk-UA" dirty="0" smtClean="0"/>
              <a:t> </a:t>
            </a:r>
            <a:r>
              <a:rPr lang="uk-UA" dirty="0" err="1" smtClean="0"/>
              <a:t>Васильевна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b="1" dirty="0" smtClean="0"/>
              <a:t>Предмет: </a:t>
            </a:r>
            <a:r>
              <a:rPr lang="uk-UA" dirty="0" smtClean="0"/>
              <a:t>математика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829112"/>
              </p:ext>
            </p:extLst>
          </p:nvPr>
        </p:nvGraphicFramePr>
        <p:xfrm>
          <a:off x="189752" y="1628797"/>
          <a:ext cx="11881325" cy="418909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024340">
                  <a:extLst>
                    <a:ext uri="{9D8B030D-6E8A-4147-A177-3AD203B41FA5}">
                      <a16:colId xmlns:a16="http://schemas.microsoft.com/office/drawing/2014/main" val="390930358"/>
                    </a:ext>
                  </a:extLst>
                </a:gridCol>
                <a:gridCol w="655714">
                  <a:extLst>
                    <a:ext uri="{9D8B030D-6E8A-4147-A177-3AD203B41FA5}">
                      <a16:colId xmlns:a16="http://schemas.microsoft.com/office/drawing/2014/main" val="1949233341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141914036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3264639520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3963486071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2752133936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3319592662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1663995642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1931998223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1400750339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2535956047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2205537896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4020246586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1068678954"/>
                    </a:ext>
                  </a:extLst>
                </a:gridCol>
                <a:gridCol w="630867">
                  <a:extLst>
                    <a:ext uri="{9D8B030D-6E8A-4147-A177-3AD203B41FA5}">
                      <a16:colId xmlns:a16="http://schemas.microsoft.com/office/drawing/2014/main" val="3285624457"/>
                    </a:ext>
                  </a:extLst>
                </a:gridCol>
              </a:tblGrid>
              <a:tr h="499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Учитель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Класс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</a:rPr>
                        <a:t>Всего</a:t>
                      </a:r>
                      <a:endParaRPr lang="ru-RU" sz="18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на «5»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на «4»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на «3»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на «2»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н/а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err="1">
                          <a:effectLst/>
                        </a:rPr>
                        <a:t>Осв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Нет отметки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err="1">
                          <a:effectLst/>
                        </a:rPr>
                        <a:t>Усп</a:t>
                      </a:r>
                      <a:r>
                        <a:rPr lang="ru-RU" sz="1800" b="1" u="none" strike="noStrike" dirty="0">
                          <a:effectLst/>
                        </a:rPr>
                        <a:t>, %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err="1">
                          <a:effectLst/>
                        </a:rPr>
                        <a:t>Кач</a:t>
                      </a:r>
                      <a:r>
                        <a:rPr lang="ru-RU" sz="1800" b="1" u="none" strike="noStrike" dirty="0">
                          <a:effectLst/>
                        </a:rPr>
                        <a:t>, %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СОУ, %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Ср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1" u="none" strike="noStrike" dirty="0">
                          <a:effectLst/>
                        </a:rPr>
                        <a:t>Δ </a:t>
                      </a:r>
                      <a:r>
                        <a:rPr lang="ru-RU" sz="1800" b="1" u="none" strike="noStrike" dirty="0">
                          <a:effectLst/>
                        </a:rPr>
                        <a:t>Ср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822568302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</a:rPr>
                        <a:t>МАТЕМАТИКА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1931303535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Бельская С. В.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10А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72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3,93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-0,23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29347042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Бельская С. В.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10Б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30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93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4,43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0,27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684077627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Бельская С. В.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10В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67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4,06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-0,1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686804808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Бельская С. В.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11Б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73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4,21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0,05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46754656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Бельская С. В.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–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71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959469850"/>
                  </a:ext>
                </a:extLst>
              </a:tr>
              <a:tr h="74878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</a:rPr>
                        <a:t>КУРС «ЗАДАЧИ С ПАРАМЕТРОМ ПО МАТЕМАТИКЕ»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2882774432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Бельская С. В.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11Б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–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837326516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1236876800"/>
                  </a:ext>
                </a:extLst>
              </a:tr>
              <a:tr h="249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СРЕДНЯЯ ПО УЧИТЕЛЮ: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–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84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71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4,16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581119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643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Кафедра точных наук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98" y="1540221"/>
            <a:ext cx="1643757" cy="2524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58" y="1540221"/>
            <a:ext cx="1663984" cy="2542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22" y="1548532"/>
            <a:ext cx="1677826" cy="2516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1540222"/>
            <a:ext cx="1677826" cy="2524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65" y="4350550"/>
            <a:ext cx="1671633" cy="2507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44" y="4297997"/>
            <a:ext cx="1675657" cy="25600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47" y="4280342"/>
            <a:ext cx="1699195" cy="25776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55" y="4280342"/>
            <a:ext cx="1720150" cy="2577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68" y="4606617"/>
            <a:ext cx="1879161" cy="2251383"/>
          </a:xfrm>
          <a:prstGeom prst="rect">
            <a:avLst/>
          </a:prstGeom>
        </p:spPr>
      </p:pic>
      <p:pic>
        <p:nvPicPr>
          <p:cNvPr id="14" name="Рисунок 13" descr="C:\Users\206\AppData\Local\Microsoft\Windows\INetCache\Content.Word\DSC09882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222" y="1540221"/>
            <a:ext cx="1541458" cy="253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SC0984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5" y="4360434"/>
            <a:ext cx="1640204" cy="250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945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1844" y="188640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/>
              <a:t>предметника за  1 четверть </a:t>
            </a: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b="1" dirty="0" err="1"/>
              <a:t>Учител</a:t>
            </a:r>
            <a:r>
              <a:rPr lang="uk-UA" b="1" dirty="0" smtClean="0"/>
              <a:t>ь:Шраменко </a:t>
            </a:r>
            <a:r>
              <a:rPr lang="uk-UA" b="1" dirty="0" err="1" smtClean="0"/>
              <a:t>Татьяна</a:t>
            </a:r>
            <a:r>
              <a:rPr lang="uk-UA" b="1" dirty="0" smtClean="0"/>
              <a:t> </a:t>
            </a:r>
            <a:r>
              <a:rPr lang="uk-UA" b="1" dirty="0" err="1" smtClean="0"/>
              <a:t>Николаевна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Предмет: </a:t>
            </a:r>
            <a:r>
              <a:rPr lang="uk-UA" dirty="0" err="1" smtClean="0"/>
              <a:t>физика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643385"/>
              </p:ext>
            </p:extLst>
          </p:nvPr>
        </p:nvGraphicFramePr>
        <p:xfrm>
          <a:off x="693812" y="1772816"/>
          <a:ext cx="11161238" cy="360039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728511">
                  <a:extLst>
                    <a:ext uri="{9D8B030D-6E8A-4147-A177-3AD203B41FA5}">
                      <a16:colId xmlns:a16="http://schemas.microsoft.com/office/drawing/2014/main" val="3174354931"/>
                    </a:ext>
                  </a:extLst>
                </a:gridCol>
                <a:gridCol w="1728511">
                  <a:extLst>
                    <a:ext uri="{9D8B030D-6E8A-4147-A177-3AD203B41FA5}">
                      <a16:colId xmlns:a16="http://schemas.microsoft.com/office/drawing/2014/main" val="1084973168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2399785200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678324656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1621030560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193475850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2728469878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587699809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886453709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1975870145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460227497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750751354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1015651391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5780566"/>
                    </a:ext>
                  </a:extLst>
                </a:gridCol>
                <a:gridCol w="592632">
                  <a:extLst>
                    <a:ext uri="{9D8B030D-6E8A-4147-A177-3AD203B41FA5}">
                      <a16:colId xmlns:a16="http://schemas.microsoft.com/office/drawing/2014/main" val="1663449489"/>
                    </a:ext>
                  </a:extLst>
                </a:gridCol>
              </a:tblGrid>
              <a:tr h="826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Учитель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Класс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Всего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на «5»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на «4»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на «3»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на «2»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н/а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</a:rPr>
                        <a:t>Осв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Нет отметки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Усп</a:t>
                      </a:r>
                      <a:r>
                        <a:rPr lang="ru-RU" sz="1600" b="1" u="none" strike="noStrike" dirty="0">
                          <a:effectLst/>
                        </a:rPr>
                        <a:t>, %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Кач</a:t>
                      </a:r>
                      <a:r>
                        <a:rPr lang="ru-RU" sz="1600" b="1" u="none" strike="noStrike" dirty="0">
                          <a:effectLst/>
                        </a:rPr>
                        <a:t>, %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СОУ, %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Ср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1" u="none" strike="noStrike" dirty="0">
                          <a:effectLst/>
                        </a:rPr>
                        <a:t>Δ </a:t>
                      </a:r>
                      <a:r>
                        <a:rPr lang="ru-RU" sz="1600" b="1" u="none" strike="noStrike" dirty="0">
                          <a:effectLst/>
                        </a:rPr>
                        <a:t>Ср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650459607"/>
                  </a:ext>
                </a:extLst>
              </a:tr>
              <a:tr h="34671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</a:rPr>
                        <a:t>ФИЗИКА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extLst>
                  <a:ext uri="{0D108BD9-81ED-4DB2-BD59-A6C34878D82A}">
                    <a16:rowId xmlns:a16="http://schemas.microsoft.com/office/drawing/2014/main" val="431143790"/>
                  </a:ext>
                </a:extLst>
              </a:tr>
              <a:tr h="346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Шраменко</a:t>
                      </a:r>
                      <a:r>
                        <a:rPr lang="ru-RU" sz="1600" b="1" u="none" strike="noStrike" dirty="0">
                          <a:effectLst/>
                        </a:rPr>
                        <a:t> Т. Н.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7К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91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3,97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391287217"/>
                  </a:ext>
                </a:extLst>
              </a:tr>
              <a:tr h="346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Шраменко</a:t>
                      </a:r>
                      <a:r>
                        <a:rPr lang="ru-RU" sz="1600" b="1" u="none" strike="noStrike" dirty="0">
                          <a:effectLst/>
                        </a:rPr>
                        <a:t> Т. Н.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7М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77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4,36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203224282"/>
                  </a:ext>
                </a:extLst>
              </a:tr>
              <a:tr h="346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Шраменко</a:t>
                      </a:r>
                      <a:r>
                        <a:rPr lang="ru-RU" sz="1600" b="1" u="none" strike="noStrike" dirty="0">
                          <a:effectLst/>
                        </a:rPr>
                        <a:t> Т. Н.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9Б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71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62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3,89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-0,19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074036454"/>
                  </a:ext>
                </a:extLst>
              </a:tr>
              <a:tr h="346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Шраменко</a:t>
                      </a:r>
                      <a:r>
                        <a:rPr lang="ru-RU" sz="1600" b="1" u="none" strike="noStrike" dirty="0">
                          <a:effectLst/>
                        </a:rPr>
                        <a:t> Т. Н.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10А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–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1893205399"/>
                  </a:ext>
                </a:extLst>
              </a:tr>
              <a:tr h="346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Шраменко</a:t>
                      </a:r>
                      <a:r>
                        <a:rPr lang="ru-RU" sz="1600" b="1" u="none" strike="noStrike" dirty="0">
                          <a:effectLst/>
                        </a:rPr>
                        <a:t> Т. Н.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10Б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570760061"/>
                  </a:ext>
                </a:extLst>
              </a:tr>
              <a:tr h="346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Шраменко</a:t>
                      </a:r>
                      <a:r>
                        <a:rPr lang="ru-RU" sz="1600" b="1" u="none" strike="noStrike" dirty="0">
                          <a:effectLst/>
                        </a:rPr>
                        <a:t> Т. Н.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10В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2405032920"/>
                  </a:ext>
                </a:extLst>
              </a:tr>
              <a:tr h="346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</a:rPr>
                        <a:t>Шраменко</a:t>
                      </a:r>
                      <a:r>
                        <a:rPr lang="ru-RU" sz="1600" b="1" u="none" strike="noStrike" dirty="0">
                          <a:effectLst/>
                        </a:rPr>
                        <a:t> Т. Н.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–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86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68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4,08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4" marR="6754" marT="6754" marB="0" anchor="ctr"/>
                </a:tc>
                <a:extLst>
                  <a:ext uri="{0D108BD9-81ED-4DB2-BD59-A6C34878D82A}">
                    <a16:rowId xmlns:a16="http://schemas.microsoft.com/office/drawing/2014/main" val="912294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072894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260648"/>
            <a:ext cx="10801200" cy="12066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Работа с неуспевающими детьми на каникулах</a:t>
            </a:r>
            <a:endParaRPr lang="ru-RU" b="1" dirty="0"/>
          </a:p>
        </p:txBody>
      </p:sp>
      <p:pic>
        <p:nvPicPr>
          <p:cNvPr id="63490" name="Picture 2" descr="Фон с формулами по физик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8838" y="1556793"/>
            <a:ext cx="3490229" cy="2376264"/>
          </a:xfrm>
          <a:prstGeom prst="rect">
            <a:avLst/>
          </a:prstGeom>
          <a:noFill/>
        </p:spPr>
      </p:pic>
      <p:pic>
        <p:nvPicPr>
          <p:cNvPr id="63492" name="Picture 4" descr="Картинки по физик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204" y="1556792"/>
            <a:ext cx="5301208" cy="53012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8" t="74069" r="61420" b="18385"/>
          <a:stretch/>
        </p:blipFill>
        <p:spPr bwMode="auto">
          <a:xfrm>
            <a:off x="10578331" y="5710944"/>
            <a:ext cx="1269876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93436" y="177800"/>
            <a:ext cx="9782801" cy="10189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нашим коллегам</a:t>
            </a:r>
            <a:endParaRPr lang="ru-RU" sz="6000" b="1" i="1" dirty="0">
              <a:solidFill>
                <a:schemeClr val="tx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69876" y="2636912"/>
            <a:ext cx="10415144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 подготовку и проведение внутришкольной олимпиады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r>
              <a:rPr lang="ru-RU" b="1" dirty="0" smtClean="0">
                <a:solidFill>
                  <a:srgbClr val="FF0000"/>
                </a:solidFill>
              </a:rPr>
              <a:t> по информатике, физике и математике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Составить списки участников на городскую олимпиаду и сдать Римская Г.Р.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2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868" y="457835"/>
            <a:ext cx="9782801" cy="10189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нашим коллегам</a:t>
            </a:r>
            <a:endParaRPr lang="ru-RU" sz="6000" b="1" i="1" dirty="0">
              <a:solidFill>
                <a:schemeClr val="tx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AutoShape 3" descr="20220901_105148.he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7" name="AutoShape 7" descr="Картинки по запросу эмблема физ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9" name="AutoShape 9" descr="Картинки по запросу эмблема физ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1" name="AutoShape 11" descr="Физика - векторные изображения, Физика картинки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5" name="Picture 15" descr="Протоны нейтроны электроны физика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" y="818765"/>
            <a:ext cx="2349996" cy="176249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3187" y="434846"/>
            <a:ext cx="2708920" cy="20316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2348881"/>
            <a:ext cx="5933740" cy="4509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793236"/>
            <a:ext cx="5475354" cy="410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881" y="349927"/>
            <a:ext cx="3664014" cy="21642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39" y="2780928"/>
            <a:ext cx="5280586" cy="3960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14618"/>
            <a:ext cx="5283272" cy="39624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0261" y="3976841"/>
            <a:ext cx="3264364" cy="24482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8" y="903996"/>
            <a:ext cx="2703843" cy="360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16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Кванториум</a:t>
            </a:r>
            <a:r>
              <a:rPr lang="ru-RU" dirty="0" smtClean="0"/>
              <a:t>: Опыты в физике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924" y="1997111"/>
            <a:ext cx="5545320" cy="4176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4061" y="1959096"/>
            <a:ext cx="5545318" cy="425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6559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055" y="835023"/>
            <a:ext cx="6700129" cy="5112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6138" y="819558"/>
            <a:ext cx="67001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950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352" y="382385"/>
            <a:ext cx="10175671" cy="74235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Олимпиада по физике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190904"/>
              </p:ext>
            </p:extLst>
          </p:nvPr>
        </p:nvGraphicFramePr>
        <p:xfrm>
          <a:off x="261765" y="1124747"/>
          <a:ext cx="11377263" cy="564337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60039">
                  <a:extLst>
                    <a:ext uri="{9D8B030D-6E8A-4147-A177-3AD203B41FA5}">
                      <a16:colId xmlns:a16="http://schemas.microsoft.com/office/drawing/2014/main" val="2777289997"/>
                    </a:ext>
                  </a:extLst>
                </a:gridCol>
                <a:gridCol w="1326051">
                  <a:extLst>
                    <a:ext uri="{9D8B030D-6E8A-4147-A177-3AD203B41FA5}">
                      <a16:colId xmlns:a16="http://schemas.microsoft.com/office/drawing/2014/main" val="1517656950"/>
                    </a:ext>
                  </a:extLst>
                </a:gridCol>
                <a:gridCol w="1194229">
                  <a:extLst>
                    <a:ext uri="{9D8B030D-6E8A-4147-A177-3AD203B41FA5}">
                      <a16:colId xmlns:a16="http://schemas.microsoft.com/office/drawing/2014/main" val="356115034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732274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98497334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345610066"/>
                    </a:ext>
                  </a:extLst>
                </a:gridCol>
                <a:gridCol w="1357812">
                  <a:extLst>
                    <a:ext uri="{9D8B030D-6E8A-4147-A177-3AD203B41FA5}">
                      <a16:colId xmlns:a16="http://schemas.microsoft.com/office/drawing/2014/main" val="472549003"/>
                    </a:ext>
                  </a:extLst>
                </a:gridCol>
                <a:gridCol w="3610740">
                  <a:extLst>
                    <a:ext uri="{9D8B030D-6E8A-4147-A177-3AD203B41FA5}">
                      <a16:colId xmlns:a16="http://schemas.microsoft.com/office/drawing/2014/main" val="3771821887"/>
                    </a:ext>
                  </a:extLst>
                </a:gridCol>
              </a:tblGrid>
              <a:tr h="558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Фамилия*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Имя*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Отчество*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Класс обучения*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Статус участника*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Результат (балл)*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ФИО учителя, подготовившего участника олимпиады*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ctr"/>
                </a:tc>
                <a:extLst>
                  <a:ext uri="{0D108BD9-81ED-4DB2-BD59-A6C34878D82A}">
                    <a16:rowId xmlns:a16="http://schemas.microsoft.com/office/drawing/2014/main" val="173273588"/>
                  </a:ext>
                </a:extLst>
              </a:tr>
              <a:tr h="240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Сурначев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Архип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Владимирович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Призер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Бусел Елена Олеговна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881224571"/>
                  </a:ext>
                </a:extLst>
              </a:tr>
              <a:tr h="120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Горбенко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Алина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Денисовна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Участник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Бусел Елена Олеговна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2703857257"/>
                  </a:ext>
                </a:extLst>
              </a:tr>
              <a:tr h="120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Алиева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Арслана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Тимуровна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Участник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Бусел Елена Олеговна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2632671930"/>
                  </a:ext>
                </a:extLst>
              </a:tr>
              <a:tr h="120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Стряпина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Варвара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Евгеньевна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Призер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Шраменко Татьяна Николаевна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1816317539"/>
                  </a:ext>
                </a:extLst>
              </a:tr>
              <a:tr h="120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Нечаева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Агния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Игоревна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Участник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Шраменко Татьяна Николаевна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985146467"/>
                  </a:ext>
                </a:extLst>
              </a:tr>
              <a:tr h="240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Акмуллаев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Решат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Хайсерович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Победитель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Шраменко Татьяна Николаевна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74672706"/>
                  </a:ext>
                </a:extLst>
              </a:tr>
              <a:tr h="120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Фомина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Нелли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Артёмовна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Участник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Шраменко Татьяна Николаевна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1322990418"/>
                  </a:ext>
                </a:extLst>
              </a:tr>
              <a:tr h="240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Дронь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Лев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Владимирович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Победитель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Бусел Елена Олеговна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2554630578"/>
                  </a:ext>
                </a:extLst>
              </a:tr>
              <a:tr h="240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Тымчук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Илья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Владимирович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Участник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Бусел Елена Олеговна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3468243563"/>
                  </a:ext>
                </a:extLst>
              </a:tr>
              <a:tr h="240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Мустафаев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Эскендер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Рустемович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Победитель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Бусел Елена Олеговна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1003771481"/>
                  </a:ext>
                </a:extLst>
              </a:tr>
              <a:tr h="240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Мамутова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Самира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Мурадовна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Победитель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Бусел Елена Олеговна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2228095665"/>
                  </a:ext>
                </a:extLst>
              </a:tr>
              <a:tr h="240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Короткова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Александра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Дмитриевна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Победитель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Бусел Елена Олеговна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1840620587"/>
                  </a:ext>
                </a:extLst>
              </a:tr>
              <a:tr h="120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Подолянюк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Анастасия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Викторовна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Участник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Бусел Елена Олеговна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2641595064"/>
                  </a:ext>
                </a:extLst>
              </a:tr>
              <a:tr h="240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Бурмистрова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Екатерина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Алексеевна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Призер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Бусел Елена Олеговна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2304341640"/>
                  </a:ext>
                </a:extLst>
              </a:tr>
              <a:tr h="120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Куевда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Николай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Николаевич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Призер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Бусел Елена Олеговна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1169895887"/>
                  </a:ext>
                </a:extLst>
              </a:tr>
              <a:tr h="120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Кулинич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Максим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Алексеевич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Участник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Бусел Елена Олеговна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2317325893"/>
                  </a:ext>
                </a:extLst>
              </a:tr>
              <a:tr h="120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Занин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Михаил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Николаевич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Призер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Бусел Елена Олеговна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3257851847"/>
                  </a:ext>
                </a:extLst>
              </a:tr>
              <a:tr h="120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Гукасян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Ева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Кирилловна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Участник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Шраменко</a:t>
                      </a:r>
                      <a:r>
                        <a:rPr lang="ru-RU" sz="1400" dirty="0">
                          <a:effectLst/>
                        </a:rPr>
                        <a:t> Татьяна Николаевна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3156764344"/>
                  </a:ext>
                </a:extLst>
              </a:tr>
              <a:tr h="240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Кемельман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Валерия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Романовна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Победитель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Шраменко</a:t>
                      </a:r>
                      <a:r>
                        <a:rPr lang="ru-RU" sz="1400" dirty="0">
                          <a:effectLst/>
                        </a:rPr>
                        <a:t> Татьяна Николаевна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2913815442"/>
                  </a:ext>
                </a:extLst>
              </a:tr>
              <a:tr h="120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Агутова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София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Максимовна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Участник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Бусел Елена Олеговна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4233882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56947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886884"/>
              </p:ext>
            </p:extLst>
          </p:nvPr>
        </p:nvGraphicFramePr>
        <p:xfrm>
          <a:off x="405780" y="404668"/>
          <a:ext cx="11377263" cy="4536501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60039">
                  <a:extLst>
                    <a:ext uri="{9D8B030D-6E8A-4147-A177-3AD203B41FA5}">
                      <a16:colId xmlns:a16="http://schemas.microsoft.com/office/drawing/2014/main" val="185381700"/>
                    </a:ext>
                  </a:extLst>
                </a:gridCol>
                <a:gridCol w="1326051">
                  <a:extLst>
                    <a:ext uri="{9D8B030D-6E8A-4147-A177-3AD203B41FA5}">
                      <a16:colId xmlns:a16="http://schemas.microsoft.com/office/drawing/2014/main" val="3302214972"/>
                    </a:ext>
                  </a:extLst>
                </a:gridCol>
                <a:gridCol w="1194229">
                  <a:extLst>
                    <a:ext uri="{9D8B030D-6E8A-4147-A177-3AD203B41FA5}">
                      <a16:colId xmlns:a16="http://schemas.microsoft.com/office/drawing/2014/main" val="133858028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2113418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49378633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536199291"/>
                    </a:ext>
                  </a:extLst>
                </a:gridCol>
                <a:gridCol w="1357812">
                  <a:extLst>
                    <a:ext uri="{9D8B030D-6E8A-4147-A177-3AD203B41FA5}">
                      <a16:colId xmlns:a16="http://schemas.microsoft.com/office/drawing/2014/main" val="3767623630"/>
                    </a:ext>
                  </a:extLst>
                </a:gridCol>
                <a:gridCol w="3610740">
                  <a:extLst>
                    <a:ext uri="{9D8B030D-6E8A-4147-A177-3AD203B41FA5}">
                      <a16:colId xmlns:a16="http://schemas.microsoft.com/office/drawing/2014/main" val="2087805857"/>
                    </a:ext>
                  </a:extLst>
                </a:gridCol>
              </a:tblGrid>
              <a:tr h="584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Мусаев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Аббас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Ленурович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Победитель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Шраменко</a:t>
                      </a:r>
                      <a:r>
                        <a:rPr lang="ru-RU" sz="1400" dirty="0">
                          <a:effectLst/>
                        </a:rPr>
                        <a:t> Татьяна Николаевна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2845319266"/>
                  </a:ext>
                </a:extLst>
              </a:tr>
              <a:tr h="43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Акмуллаев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Осман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Хайсерович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Призер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Шраменко Татьяна Николаевна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3532255563"/>
                  </a:ext>
                </a:extLst>
              </a:tr>
              <a:tr h="43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Зверева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София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Сергеевна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Участник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Шраменко</a:t>
                      </a:r>
                      <a:r>
                        <a:rPr lang="ru-RU" sz="1400" dirty="0">
                          <a:effectLst/>
                        </a:rPr>
                        <a:t> Татьяна Николаевна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370796156"/>
                  </a:ext>
                </a:extLst>
              </a:tr>
              <a:tr h="43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Нехайчук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Вадим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Сергеевич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Призер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Шраменко</a:t>
                      </a:r>
                      <a:r>
                        <a:rPr lang="ru-RU" sz="1400" dirty="0">
                          <a:effectLst/>
                        </a:rPr>
                        <a:t> Татьяна Николаевна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1993615802"/>
                  </a:ext>
                </a:extLst>
              </a:tr>
              <a:tr h="43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Афанасьев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Данил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Михайлович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Призер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Шраменко</a:t>
                      </a:r>
                      <a:r>
                        <a:rPr lang="ru-RU" sz="1400" dirty="0">
                          <a:effectLst/>
                        </a:rPr>
                        <a:t> Татьяна Николаевна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2055410128"/>
                  </a:ext>
                </a:extLst>
              </a:tr>
              <a:tr h="43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Бондаренко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Игорь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Олегович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Участник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Шраменко</a:t>
                      </a:r>
                      <a:r>
                        <a:rPr lang="ru-RU" sz="1400" dirty="0">
                          <a:effectLst/>
                        </a:rPr>
                        <a:t> Татьяна Николаевна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2768082053"/>
                  </a:ext>
                </a:extLst>
              </a:tr>
              <a:tr h="43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Кривошеев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Александра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Алексеевич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Участник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Шраменко</a:t>
                      </a:r>
                      <a:r>
                        <a:rPr lang="ru-RU" sz="1400" dirty="0">
                          <a:effectLst/>
                        </a:rPr>
                        <a:t> Татьяна Николаевна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4195051994"/>
                  </a:ext>
                </a:extLst>
              </a:tr>
              <a:tr h="43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Гиндес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Григорий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Анатольевич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Участник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Бусел Елена Олеговна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3202078430"/>
                  </a:ext>
                </a:extLst>
              </a:tr>
              <a:tr h="43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Поддубняк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Александра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Алексеевич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Участник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Бусел Елена Олеговна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4168775428"/>
                  </a:ext>
                </a:extLst>
              </a:tr>
              <a:tr h="43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Стряпин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Никита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Евгеньевич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Участник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Бусел Елена Олеговна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53" marR="30153" marT="0" marB="0" anchor="b"/>
                </a:tc>
                <a:extLst>
                  <a:ext uri="{0D108BD9-81ED-4DB2-BD59-A6C34878D82A}">
                    <a16:rowId xmlns:a16="http://schemas.microsoft.com/office/drawing/2014/main" val="315403953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42084" y="5445224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/>
              <a:t>Итоги:   </a:t>
            </a:r>
            <a:r>
              <a:rPr lang="ru-RU" sz="3600" b="1" dirty="0"/>
              <a:t>Победителей  - 7 человек</a:t>
            </a:r>
          </a:p>
          <a:p>
            <a:r>
              <a:rPr lang="ru-RU" sz="3600" b="1" dirty="0"/>
              <a:t>                  Призеров – 8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59435610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Олимпиада по  астрономии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638537"/>
              </p:ext>
            </p:extLst>
          </p:nvPr>
        </p:nvGraphicFramePr>
        <p:xfrm>
          <a:off x="189756" y="1340769"/>
          <a:ext cx="11809313" cy="469760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618402">
                  <a:extLst>
                    <a:ext uri="{9D8B030D-6E8A-4147-A177-3AD203B41FA5}">
                      <a16:colId xmlns:a16="http://schemas.microsoft.com/office/drawing/2014/main" val="1799095926"/>
                    </a:ext>
                  </a:extLst>
                </a:gridCol>
                <a:gridCol w="1164136">
                  <a:extLst>
                    <a:ext uri="{9D8B030D-6E8A-4147-A177-3AD203B41FA5}">
                      <a16:colId xmlns:a16="http://schemas.microsoft.com/office/drawing/2014/main" val="3653113283"/>
                    </a:ext>
                  </a:extLst>
                </a:gridCol>
                <a:gridCol w="1241798">
                  <a:extLst>
                    <a:ext uri="{9D8B030D-6E8A-4147-A177-3AD203B41FA5}">
                      <a16:colId xmlns:a16="http://schemas.microsoft.com/office/drawing/2014/main" val="258751066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14299460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5625539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29867567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90716116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7195387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675817620"/>
                    </a:ext>
                  </a:extLst>
                </a:gridCol>
                <a:gridCol w="2304257">
                  <a:extLst>
                    <a:ext uri="{9D8B030D-6E8A-4147-A177-3AD203B41FA5}">
                      <a16:colId xmlns:a16="http://schemas.microsoft.com/office/drawing/2014/main" val="4016831649"/>
                    </a:ext>
                  </a:extLst>
                </a:gridCol>
              </a:tblGrid>
              <a:tr h="1548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Фамилия*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Имя*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Отчество*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Пол*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Дата рождения*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Класс обучения*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Статус участника*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Результат (балл)*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ФИО учителя, подготовившего участника олимпиады*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ctr"/>
                </a:tc>
                <a:extLst>
                  <a:ext uri="{0D108BD9-81ED-4DB2-BD59-A6C34878D82A}">
                    <a16:rowId xmlns:a16="http://schemas.microsoft.com/office/drawing/2014/main" val="2952006684"/>
                  </a:ext>
                </a:extLst>
              </a:tr>
              <a:tr h="531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Сурначев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Архип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Владимирович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30.07.2012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Победитель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Бусел Елена Олеговна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extLst>
                  <a:ext uri="{0D108BD9-81ED-4DB2-BD59-A6C34878D82A}">
                    <a16:rowId xmlns:a16="http://schemas.microsoft.com/office/drawing/2014/main" val="531257906"/>
                  </a:ext>
                </a:extLst>
              </a:tr>
              <a:tr h="531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Гукасян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Ева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Кирилловна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Ж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09.09.2008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Призер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Шраменко Татьяна Николаевна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extLst>
                  <a:ext uri="{0D108BD9-81ED-4DB2-BD59-A6C34878D82A}">
                    <a16:rowId xmlns:a16="http://schemas.microsoft.com/office/drawing/2014/main" val="32837633"/>
                  </a:ext>
                </a:extLst>
              </a:tr>
              <a:tr h="531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Кемельман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Валерия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Романовна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Ж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17.12.2008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Участник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Шраменко Татьяна Николаевна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extLst>
                  <a:ext uri="{0D108BD9-81ED-4DB2-BD59-A6C34878D82A}">
                    <a16:rowId xmlns:a16="http://schemas.microsoft.com/office/drawing/2014/main" val="122313120"/>
                  </a:ext>
                </a:extLst>
              </a:tr>
              <a:tr h="531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Тарасенко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Александра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Владиславовна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Ж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17.03.2011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Призер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Шраменко</a:t>
                      </a:r>
                      <a:r>
                        <a:rPr lang="ru-RU" sz="1600" dirty="0">
                          <a:effectLst/>
                        </a:rPr>
                        <a:t> Татьяна Николаевна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extLst>
                  <a:ext uri="{0D108BD9-81ED-4DB2-BD59-A6C34878D82A}">
                    <a16:rowId xmlns:a16="http://schemas.microsoft.com/office/drawing/2014/main" val="368824361"/>
                  </a:ext>
                </a:extLst>
              </a:tr>
              <a:tr h="404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Лозицкий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Михаил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Андреевич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Ж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10.04.2011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Участник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Бусел Елена Олеговна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extLst>
                  <a:ext uri="{0D108BD9-81ED-4DB2-BD59-A6C34878D82A}">
                    <a16:rowId xmlns:a16="http://schemas.microsoft.com/office/drawing/2014/main" val="3156071666"/>
                  </a:ext>
                </a:extLst>
              </a:tr>
              <a:tr h="531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Тымчук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Илья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Владимирович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26.02.2010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Участник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Бусел Елена Олеговна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26" marR="66026" marT="0" marB="0" anchor="b"/>
                </a:tc>
                <a:extLst>
                  <a:ext uri="{0D108BD9-81ED-4DB2-BD59-A6C34878D82A}">
                    <a16:rowId xmlns:a16="http://schemas.microsoft.com/office/drawing/2014/main" val="265394590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150196" y="6176185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/>
              <a:t>Итоги:   </a:t>
            </a:r>
            <a:r>
              <a:rPr lang="ru-RU" b="1" dirty="0"/>
              <a:t>Победителей  - </a:t>
            </a:r>
            <a:r>
              <a:rPr lang="ru-RU" b="1" dirty="0" smtClean="0"/>
              <a:t>71человек</a:t>
            </a:r>
            <a:endParaRPr lang="ru-RU" b="1" dirty="0"/>
          </a:p>
          <a:p>
            <a:r>
              <a:rPr lang="ru-RU" b="1" dirty="0"/>
              <a:t>                  Призеров – </a:t>
            </a:r>
            <a:r>
              <a:rPr lang="ru-RU" b="1" dirty="0" smtClean="0"/>
              <a:t>2 человека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75507728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Тема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1497</TotalTime>
  <Words>3654</Words>
  <Application>Microsoft Office PowerPoint</Application>
  <PresentationFormat>Произвольный</PresentationFormat>
  <Paragraphs>2619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Corbel</vt:lpstr>
      <vt:lpstr>Euphemia</vt:lpstr>
      <vt:lpstr>Gill Sans MT</vt:lpstr>
      <vt:lpstr>Impact</vt:lpstr>
      <vt:lpstr>Times New Roman</vt:lpstr>
      <vt:lpstr>Badge</vt:lpstr>
      <vt:lpstr>Презентация PowerPoint</vt:lpstr>
      <vt:lpstr>Кафедра точных наук</vt:lpstr>
      <vt:lpstr>Спасибо нашим коллегам</vt:lpstr>
      <vt:lpstr>Презентация PowerPoint</vt:lpstr>
      <vt:lpstr>Кванториум: Опыты в физике</vt:lpstr>
      <vt:lpstr>Презентация PowerPoint</vt:lpstr>
      <vt:lpstr>Олимпиада по физике</vt:lpstr>
      <vt:lpstr>Презентация PowerPoint</vt:lpstr>
      <vt:lpstr>Олимпиада по  астрономии</vt:lpstr>
      <vt:lpstr>Отчет учителя – предметника за четверть (год). Учитель: Бариев Руслан Сеярович Предмет: информатика </vt:lpstr>
      <vt:lpstr>Презентация PowerPoint</vt:lpstr>
      <vt:lpstr>Презентация PowerPoint</vt:lpstr>
      <vt:lpstr>Презентация PowerPoint</vt:lpstr>
      <vt:lpstr>Презентация PowerPoint</vt:lpstr>
      <vt:lpstr>Отчет учителя – предметника за четверть (год). Учитель:Климов Богдан Андреевич Предмет: математика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неуспевающими детьми на каникулах</vt:lpstr>
      <vt:lpstr>За подготовку и проведение внутришкольной олимпиады: по информатике, физике и математике Составить списки участников на городскую олимпиаду и сдать Римская Г.Р.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«Симферопольская академическая гимназия»</dc:title>
  <dc:creator>USer</dc:creator>
  <cp:lastModifiedBy>206</cp:lastModifiedBy>
  <cp:revision>143</cp:revision>
  <dcterms:created xsi:type="dcterms:W3CDTF">2021-03-22T18:21:47Z</dcterms:created>
  <dcterms:modified xsi:type="dcterms:W3CDTF">2024-10-29T06:57:22Z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