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338" r:id="rId5"/>
    <p:sldId id="337" r:id="rId6"/>
    <p:sldId id="298" r:id="rId7"/>
    <p:sldId id="259" r:id="rId8"/>
    <p:sldId id="318" r:id="rId9"/>
    <p:sldId id="316" r:id="rId10"/>
    <p:sldId id="293" r:id="rId11"/>
    <p:sldId id="278" r:id="rId12"/>
    <p:sldId id="265" r:id="rId13"/>
  </p:sldIdLst>
  <p:sldSz cx="18288000" cy="10287000"/>
  <p:notesSz cx="6858000" cy="9144000"/>
  <p:embeddedFontLst>
    <p:embeddedFont>
      <p:font typeface="Le Jour Script" panose="020B0604020202020204" charset="0"/>
      <p:regular r:id="rId15"/>
    </p:embeddedFont>
    <p:embeddedFont>
      <p:font typeface="Sukar Bold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3" autoAdjust="0"/>
    <p:restoredTop sz="93959" autoAdjust="0"/>
  </p:normalViewPr>
  <p:slideViewPr>
    <p:cSldViewPr>
      <p:cViewPr varScale="1">
        <p:scale>
          <a:sx n="45" d="100"/>
          <a:sy n="45" d="100"/>
        </p:scale>
        <p:origin x="3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919A-2DDD-6F47-801F-E7B5569EFF9C}" type="datetimeFigureOut">
              <a:rPr lang="ru-UA" smtClean="0"/>
              <a:t>03/27/2025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22563-1311-2544-9B5E-412275687A5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852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22563-1311-2544-9B5E-412275687A59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46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22563-1311-2544-9B5E-412275687A59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4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96735" y="2632730"/>
            <a:ext cx="5915025" cy="8229600"/>
          </a:xfrm>
          <a:custGeom>
            <a:avLst/>
            <a:gdLst/>
            <a:ahLst/>
            <a:cxnLst/>
            <a:rect l="l" t="t" r="r" b="b"/>
            <a:pathLst>
              <a:path w="5915025" h="8229600">
                <a:moveTo>
                  <a:pt x="0" y="0"/>
                </a:moveTo>
                <a:lnTo>
                  <a:pt x="5915025" y="0"/>
                </a:lnTo>
                <a:lnTo>
                  <a:pt x="59150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476240" y="-590644"/>
            <a:ext cx="5915025" cy="8229600"/>
          </a:xfrm>
          <a:custGeom>
            <a:avLst/>
            <a:gdLst/>
            <a:ahLst/>
            <a:cxnLst/>
            <a:rect l="l" t="t" r="r" b="b"/>
            <a:pathLst>
              <a:path w="5915025" h="8229600">
                <a:moveTo>
                  <a:pt x="59150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5915025" y="0"/>
                </a:lnTo>
                <a:lnTo>
                  <a:pt x="5915025" y="82296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538528" y="1274302"/>
            <a:ext cx="11210945" cy="7738396"/>
            <a:chOff x="0" y="0"/>
            <a:chExt cx="2952677" cy="2038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52677" cy="2038096"/>
            </a:xfrm>
            <a:custGeom>
              <a:avLst/>
              <a:gdLst/>
              <a:ahLst/>
              <a:cxnLst/>
              <a:rect l="l" t="t" r="r" b="b"/>
              <a:pathLst>
                <a:path w="2952677" h="2038096">
                  <a:moveTo>
                    <a:pt x="0" y="0"/>
                  </a:moveTo>
                  <a:lnTo>
                    <a:pt x="2952677" y="0"/>
                  </a:lnTo>
                  <a:lnTo>
                    <a:pt x="2952677" y="2038096"/>
                  </a:lnTo>
                  <a:lnTo>
                    <a:pt x="0" y="2038096"/>
                  </a:lnTo>
                  <a:close/>
                </a:path>
              </a:pathLst>
            </a:custGeom>
            <a:solidFill>
              <a:srgbClr val="FFFFFF">
                <a:alpha val="83922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952677" cy="2076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5274802" y="-461972"/>
            <a:ext cx="7738396" cy="11210945"/>
          </a:xfrm>
          <a:custGeom>
            <a:avLst/>
            <a:gdLst/>
            <a:ahLst/>
            <a:cxnLst/>
            <a:rect l="l" t="t" r="r" b="b"/>
            <a:pathLst>
              <a:path w="7738396" h="11210945">
                <a:moveTo>
                  <a:pt x="0" y="0"/>
                </a:moveTo>
                <a:lnTo>
                  <a:pt x="7738396" y="0"/>
                </a:lnTo>
                <a:lnTo>
                  <a:pt x="7738396" y="11210944"/>
                </a:lnTo>
                <a:lnTo>
                  <a:pt x="0" y="11210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36208" y="1584384"/>
            <a:ext cx="11015583" cy="619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65"/>
              </a:lnSpc>
            </a:pPr>
            <a:r>
              <a:rPr lang="ru-RU" sz="135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Итоги </a:t>
            </a:r>
          </a:p>
          <a:p>
            <a:pPr algn="ctr">
              <a:lnSpc>
                <a:spcPts val="16065"/>
              </a:lnSpc>
            </a:pPr>
            <a:r>
              <a:rPr lang="en-US" sz="135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III</a:t>
            </a:r>
            <a:r>
              <a:rPr lang="ru-RU" sz="135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 четверти </a:t>
            </a:r>
          </a:p>
          <a:p>
            <a:pPr algn="ctr">
              <a:lnSpc>
                <a:spcPts val="16065"/>
              </a:lnSpc>
            </a:pPr>
            <a:r>
              <a:rPr lang="ru-RU" sz="13500" b="1" dirty="0" smtClean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8-Б </a:t>
            </a:r>
            <a:r>
              <a:rPr lang="ru-RU" sz="135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класс</a:t>
            </a:r>
            <a:endParaRPr lang="en-US" sz="13500" b="1" dirty="0">
              <a:solidFill>
                <a:srgbClr val="707F62"/>
              </a:solidFill>
              <a:latin typeface="Sukar Bold"/>
              <a:ea typeface="Sukar Bold"/>
              <a:cs typeface="Sukar Bold"/>
              <a:sym typeface="Suka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D6AF64-6553-4F73-9748-533E4BDC6893}"/>
              </a:ext>
            </a:extLst>
          </p:cNvPr>
          <p:cNvSpPr txBox="1"/>
          <p:nvPr/>
        </p:nvSpPr>
        <p:spPr>
          <a:xfrm>
            <a:off x="6072417" y="1130932"/>
            <a:ext cx="6498225" cy="7478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4200" b="1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Спортивная одежда</a:t>
            </a:r>
            <a:r>
              <a:rPr lang="ru-RU" sz="42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включает в себя белую футболку, </a:t>
            </a:r>
            <a:r>
              <a:rPr lang="ru-RU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шорты, спортивный костюм, </a:t>
            </a:r>
            <a:r>
              <a:rPr lang="ru-RU" sz="42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кеды или кроссовки с белой подошвой. Форма должна соответствовать </a:t>
            </a:r>
            <a:r>
              <a:rPr lang="ru-RU" sz="4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погоде</a:t>
            </a:r>
            <a:r>
              <a:rPr lang="ru-RU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месту проведения </a:t>
            </a:r>
            <a:r>
              <a:rPr lang="ru-RU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физкультурных занятий.</a:t>
            </a:r>
            <a:endParaRPr lang="ru-RU" sz="3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6C25B45-3F1B-4A71-BBD8-BEA93C03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2" y="0"/>
            <a:ext cx="7577598" cy="101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A975161-7DD0-48AA-BCB2-ED9DEBC7C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3" b="98250" l="25778" r="76000">
                        <a14:foregroundMark x1="42667" y1="15250" x2="44889" y2="7083"/>
                        <a14:foregroundMark x1="44889" y1="7083" x2="55778" y2="4167"/>
                        <a14:foregroundMark x1="55778" y1="4167" x2="56667" y2="11917"/>
                        <a14:foregroundMark x1="27667" y1="30500" x2="25778" y2="37000"/>
                        <a14:foregroundMark x1="48778" y1="91083" x2="48778" y2="91083"/>
                        <a14:foregroundMark x1="48778" y1="91083" x2="61111" y2="90417"/>
                        <a14:foregroundMark x1="63000" y1="92417" x2="69889" y2="95333"/>
                        <a14:foregroundMark x1="47333" y1="92917" x2="51333" y2="98333"/>
                        <a14:foregroundMark x1="57222" y1="93917" x2="68444" y2="96250"/>
                        <a14:foregroundMark x1="67778" y1="97583" x2="70000" y2="97583"/>
                        <a14:foregroundMark x1="52556" y1="4167" x2="48111" y2="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0" t="-2585" r="17657"/>
          <a:stretch/>
        </p:blipFill>
        <p:spPr bwMode="auto">
          <a:xfrm>
            <a:off x="12115800" y="378075"/>
            <a:ext cx="4284843" cy="9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F0C96827-7F66-F330-FA88-D36CD50C1528}"/>
              </a:ext>
            </a:extLst>
          </p:cNvPr>
          <p:cNvSpPr/>
          <p:nvPr/>
        </p:nvSpPr>
        <p:spPr>
          <a:xfrm rot="7561960">
            <a:off x="-580254" y="6598823"/>
            <a:ext cx="4259720" cy="5318955"/>
          </a:xfrm>
          <a:custGeom>
            <a:avLst/>
            <a:gdLst/>
            <a:ahLst/>
            <a:cxnLst/>
            <a:rect l="l" t="t" r="r" b="b"/>
            <a:pathLst>
              <a:path w="4259720" h="5318955">
                <a:moveTo>
                  <a:pt x="0" y="0"/>
                </a:moveTo>
                <a:lnTo>
                  <a:pt x="4259719" y="0"/>
                </a:lnTo>
                <a:lnTo>
                  <a:pt x="4259719" y="5318954"/>
                </a:lnTo>
                <a:lnTo>
                  <a:pt x="0" y="5318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43">
            <a:extLst>
              <a:ext uri="{FF2B5EF4-FFF2-40B4-BE49-F238E27FC236}">
                <a16:creationId xmlns:a16="http://schemas.microsoft.com/office/drawing/2014/main" id="{2773E173-1934-F422-41B4-0F4110B1C90A}"/>
              </a:ext>
            </a:extLst>
          </p:cNvPr>
          <p:cNvSpPr/>
          <p:nvPr/>
        </p:nvSpPr>
        <p:spPr>
          <a:xfrm rot="-3480903">
            <a:off x="15118118" y="-1513854"/>
            <a:ext cx="4259720" cy="5318955"/>
          </a:xfrm>
          <a:custGeom>
            <a:avLst/>
            <a:gdLst/>
            <a:ahLst/>
            <a:cxnLst/>
            <a:rect l="l" t="t" r="r" b="b"/>
            <a:pathLst>
              <a:path w="4259720" h="5318955">
                <a:moveTo>
                  <a:pt x="0" y="0"/>
                </a:moveTo>
                <a:lnTo>
                  <a:pt x="4259720" y="0"/>
                </a:lnTo>
                <a:lnTo>
                  <a:pt x="4259720" y="5318955"/>
                </a:lnTo>
                <a:lnTo>
                  <a:pt x="0" y="5318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5805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BC189-42F7-4316-91AE-D380DC9DE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8" t="1690" r="1077" b="34835"/>
          <a:stretch/>
        </p:blipFill>
        <p:spPr>
          <a:xfrm>
            <a:off x="2514600" y="1325997"/>
            <a:ext cx="7886701" cy="8587257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Ð¿Ð¾ÑÑÑÐ¾Ð»Ð¸Ð¾ ÑÐºÐ¾Ð»ÑÐ½Ð¸ÐºÐ°">
            <a:extLst>
              <a:ext uri="{FF2B5EF4-FFF2-40B4-BE49-F238E27FC236}">
                <a16:creationId xmlns:a16="http://schemas.microsoft.com/office/drawing/2014/main" id="{5C4E8B9B-09B4-40E1-98F1-EA1D60AE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276">
            <a:off x="11410753" y="421892"/>
            <a:ext cx="5715902" cy="73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24">
            <a:extLst>
              <a:ext uri="{FF2B5EF4-FFF2-40B4-BE49-F238E27FC236}">
                <a16:creationId xmlns:a16="http://schemas.microsoft.com/office/drawing/2014/main" id="{6497EA72-5A94-D9A7-590F-39F2A7F30C89}"/>
              </a:ext>
            </a:extLst>
          </p:cNvPr>
          <p:cNvSpPr/>
          <p:nvPr/>
        </p:nvSpPr>
        <p:spPr>
          <a:xfrm rot="600574">
            <a:off x="-2064344" y="69653"/>
            <a:ext cx="5196025" cy="4644931"/>
          </a:xfrm>
          <a:custGeom>
            <a:avLst/>
            <a:gdLst/>
            <a:ahLst/>
            <a:cxnLst/>
            <a:rect l="l" t="t" r="r" b="b"/>
            <a:pathLst>
              <a:path w="5196025" h="4644931">
                <a:moveTo>
                  <a:pt x="0" y="0"/>
                </a:moveTo>
                <a:lnTo>
                  <a:pt x="5196024" y="0"/>
                </a:lnTo>
                <a:lnTo>
                  <a:pt x="5196024" y="4644931"/>
                </a:lnTo>
                <a:lnTo>
                  <a:pt x="0" y="46449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A5120E4-3482-B863-3425-C2BA17A0CFAD}"/>
              </a:ext>
            </a:extLst>
          </p:cNvPr>
          <p:cNvSpPr/>
          <p:nvPr/>
        </p:nvSpPr>
        <p:spPr>
          <a:xfrm>
            <a:off x="14268704" y="5587650"/>
            <a:ext cx="5859428" cy="5237974"/>
          </a:xfrm>
          <a:custGeom>
            <a:avLst/>
            <a:gdLst/>
            <a:ahLst/>
            <a:cxnLst/>
            <a:rect l="l" t="t" r="r" b="b"/>
            <a:pathLst>
              <a:path w="5859428" h="5237974">
                <a:moveTo>
                  <a:pt x="0" y="0"/>
                </a:moveTo>
                <a:lnTo>
                  <a:pt x="5859428" y="0"/>
                </a:lnTo>
                <a:lnTo>
                  <a:pt x="5859428" y="5237974"/>
                </a:lnTo>
                <a:lnTo>
                  <a:pt x="0" y="5237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26057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19100" y="2632730"/>
            <a:ext cx="5915025" cy="8229600"/>
          </a:xfrm>
          <a:custGeom>
            <a:avLst/>
            <a:gdLst/>
            <a:ahLst/>
            <a:cxnLst/>
            <a:rect l="l" t="t" r="r" b="b"/>
            <a:pathLst>
              <a:path w="5915025" h="8229600">
                <a:moveTo>
                  <a:pt x="5915025" y="0"/>
                </a:moveTo>
                <a:lnTo>
                  <a:pt x="0" y="0"/>
                </a:lnTo>
                <a:lnTo>
                  <a:pt x="0" y="8229600"/>
                </a:lnTo>
                <a:lnTo>
                  <a:pt x="5915025" y="8229600"/>
                </a:lnTo>
                <a:lnTo>
                  <a:pt x="591502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1934825" y="-590644"/>
            <a:ext cx="5915025" cy="8229600"/>
          </a:xfrm>
          <a:custGeom>
            <a:avLst/>
            <a:gdLst/>
            <a:ahLst/>
            <a:cxnLst/>
            <a:rect l="l" t="t" r="r" b="b"/>
            <a:pathLst>
              <a:path w="5915025" h="8229600">
                <a:moveTo>
                  <a:pt x="0" y="8229600"/>
                </a:moveTo>
                <a:lnTo>
                  <a:pt x="5915025" y="8229600"/>
                </a:lnTo>
                <a:lnTo>
                  <a:pt x="5915025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538528" y="1274302"/>
            <a:ext cx="11210945" cy="7738396"/>
            <a:chOff x="0" y="0"/>
            <a:chExt cx="2952677" cy="2038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52677" cy="2038096"/>
            </a:xfrm>
            <a:custGeom>
              <a:avLst/>
              <a:gdLst/>
              <a:ahLst/>
              <a:cxnLst/>
              <a:rect l="l" t="t" r="r" b="b"/>
              <a:pathLst>
                <a:path w="2952677" h="2038096">
                  <a:moveTo>
                    <a:pt x="0" y="0"/>
                  </a:moveTo>
                  <a:lnTo>
                    <a:pt x="2952677" y="0"/>
                  </a:lnTo>
                  <a:lnTo>
                    <a:pt x="2952677" y="2038096"/>
                  </a:lnTo>
                  <a:lnTo>
                    <a:pt x="0" y="2038096"/>
                  </a:lnTo>
                  <a:close/>
                </a:path>
              </a:pathLst>
            </a:custGeom>
            <a:solidFill>
              <a:srgbClr val="FFFFFF">
                <a:alpha val="83922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952677" cy="2076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5274802" y="-461972"/>
            <a:ext cx="7738396" cy="11210945"/>
          </a:xfrm>
          <a:custGeom>
            <a:avLst/>
            <a:gdLst/>
            <a:ahLst/>
            <a:cxnLst/>
            <a:rect l="l" t="t" r="r" b="b"/>
            <a:pathLst>
              <a:path w="7738396" h="11210945">
                <a:moveTo>
                  <a:pt x="0" y="0"/>
                </a:moveTo>
                <a:lnTo>
                  <a:pt x="7738396" y="0"/>
                </a:lnTo>
                <a:lnTo>
                  <a:pt x="7738396" y="11210944"/>
                </a:lnTo>
                <a:lnTo>
                  <a:pt x="0" y="11210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40239" y="4159060"/>
            <a:ext cx="11015583" cy="182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ru-RU" sz="6000" dirty="0">
                <a:solidFill>
                  <a:srgbClr val="2C3227"/>
                </a:solidFill>
                <a:latin typeface="Le Jour Script"/>
                <a:ea typeface="Le Jour Script"/>
                <a:cs typeface="Le Jour Script"/>
                <a:sym typeface="Le Jour Script"/>
              </a:rPr>
              <a:t>Благодарю за внимание и понимание </a:t>
            </a:r>
            <a:r>
              <a:rPr lang="ru-RU" sz="6000" dirty="0">
                <a:solidFill>
                  <a:srgbClr val="2C3227"/>
                </a:solidFill>
                <a:latin typeface="Le Jour Script"/>
                <a:ea typeface="Le Jour Script"/>
                <a:cs typeface="Le Jour Script"/>
                <a:sym typeface="Wingdings" pitchFamily="2" charset="2"/>
              </a:rPr>
              <a:t></a:t>
            </a:r>
            <a:endParaRPr lang="en-US" sz="6000" dirty="0">
              <a:solidFill>
                <a:srgbClr val="2C3227"/>
              </a:solidFill>
              <a:latin typeface="Le Jour Script"/>
              <a:ea typeface="Le Jour Script"/>
              <a:cs typeface="Le Jour Script"/>
              <a:sym typeface="Le Jour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DBDA7C0-58B2-CA0F-6868-E48B608D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5666"/>
            <a:ext cx="21591705" cy="4441334"/>
          </a:xfrm>
          <a:prstGeom prst="rect">
            <a:avLst/>
          </a:prstGeom>
          <a:noFill/>
          <a:effectLst>
            <a:outerShdw blurRad="544653" dist="82067" dir="9420000" sx="64405" sy="64405" algn="ctr" rotWithShape="0">
              <a:srgbClr val="000000">
                <a:alpha val="512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 rot="15026585">
            <a:off x="-2671358" y="-405799"/>
            <a:ext cx="5952314" cy="5513651"/>
          </a:xfrm>
          <a:custGeom>
            <a:avLst/>
            <a:gdLst/>
            <a:ahLst/>
            <a:cxnLst/>
            <a:rect l="l" t="t" r="r" b="b"/>
            <a:pathLst>
              <a:path w="5952314" h="5513651">
                <a:moveTo>
                  <a:pt x="0" y="0"/>
                </a:moveTo>
                <a:lnTo>
                  <a:pt x="5952314" y="0"/>
                </a:lnTo>
                <a:lnTo>
                  <a:pt x="5952314" y="5513651"/>
                </a:lnTo>
                <a:lnTo>
                  <a:pt x="0" y="5513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§</a:t>
            </a:r>
            <a:endParaRPr lang="ru-UA" dirty="0"/>
          </a:p>
        </p:txBody>
      </p:sp>
      <p:sp>
        <p:nvSpPr>
          <p:cNvPr id="11" name="Freeform 11"/>
          <p:cNvSpPr/>
          <p:nvPr/>
        </p:nvSpPr>
        <p:spPr>
          <a:xfrm rot="-438488" flipH="1">
            <a:off x="-2514769" y="3273313"/>
            <a:ext cx="4415858" cy="3947509"/>
          </a:xfrm>
          <a:custGeom>
            <a:avLst/>
            <a:gdLst/>
            <a:ahLst/>
            <a:cxnLst/>
            <a:rect l="l" t="t" r="r" b="b"/>
            <a:pathLst>
              <a:path w="4415858" h="3947509">
                <a:moveTo>
                  <a:pt x="4415858" y="0"/>
                </a:moveTo>
                <a:lnTo>
                  <a:pt x="0" y="0"/>
                </a:lnTo>
                <a:lnTo>
                  <a:pt x="0" y="3947509"/>
                </a:lnTo>
                <a:lnTo>
                  <a:pt x="4415858" y="3947509"/>
                </a:lnTo>
                <a:lnTo>
                  <a:pt x="4415858" y="0"/>
                </a:lnTo>
                <a:close/>
              </a:path>
            </a:pathLst>
          </a:custGeom>
          <a:blipFill>
            <a:blip r:embed="rId4">
              <a:alphaModFix amt="17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6101129" flipH="1">
            <a:off x="15045613" y="235104"/>
            <a:ext cx="4800817" cy="4858658"/>
          </a:xfrm>
          <a:custGeom>
            <a:avLst/>
            <a:gdLst/>
            <a:ahLst/>
            <a:cxnLst/>
            <a:rect l="l" t="t" r="r" b="b"/>
            <a:pathLst>
              <a:path w="4800817" h="4858658">
                <a:moveTo>
                  <a:pt x="4800818" y="0"/>
                </a:moveTo>
                <a:lnTo>
                  <a:pt x="0" y="0"/>
                </a:lnTo>
                <a:lnTo>
                  <a:pt x="0" y="4858659"/>
                </a:lnTo>
                <a:lnTo>
                  <a:pt x="4800818" y="4858659"/>
                </a:lnTo>
                <a:lnTo>
                  <a:pt x="480081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11378" flipH="1" flipV="1">
            <a:off x="17194623" y="-1019485"/>
            <a:ext cx="4800817" cy="4858658"/>
          </a:xfrm>
          <a:custGeom>
            <a:avLst/>
            <a:gdLst/>
            <a:ahLst/>
            <a:cxnLst/>
            <a:rect l="l" t="t" r="r" b="b"/>
            <a:pathLst>
              <a:path w="4800817" h="4858658">
                <a:moveTo>
                  <a:pt x="4800817" y="4858658"/>
                </a:moveTo>
                <a:lnTo>
                  <a:pt x="0" y="4858658"/>
                </a:lnTo>
                <a:lnTo>
                  <a:pt x="0" y="0"/>
                </a:lnTo>
                <a:lnTo>
                  <a:pt x="4800817" y="0"/>
                </a:lnTo>
                <a:lnTo>
                  <a:pt x="4800817" y="4858658"/>
                </a:lnTo>
                <a:close/>
              </a:path>
            </a:pathLst>
          </a:custGeom>
          <a:blipFill>
            <a:blip r:embed="rId5">
              <a:alphaModFix amt="17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304800" y="446885"/>
            <a:ext cx="16306800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ru-RU" sz="66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В классе – </a:t>
            </a:r>
            <a:r>
              <a:rPr lang="ru-RU" sz="6600" b="1" dirty="0" smtClean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30 </a:t>
            </a:r>
            <a:r>
              <a:rPr lang="ru-RU" sz="66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обучающихся</a:t>
            </a:r>
            <a:r>
              <a:rPr lang="en-US" sz="66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.</a:t>
            </a:r>
          </a:p>
          <a:p>
            <a:pPr algn="ctr">
              <a:lnSpc>
                <a:spcPts val="11899"/>
              </a:lnSpc>
            </a:pPr>
            <a:r>
              <a:rPr lang="ru-RU" sz="6600" b="1" dirty="0" smtClean="0">
                <a:solidFill>
                  <a:srgbClr val="742B34"/>
                </a:solidFill>
                <a:latin typeface="Sukar Bold"/>
                <a:ea typeface="Sukar Bold"/>
                <a:cs typeface="Sukar Bold"/>
                <a:sym typeface="Sukar Bold"/>
              </a:rPr>
              <a:t>Отличники</a:t>
            </a:r>
            <a:r>
              <a:rPr lang="ru-RU" sz="66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:</a:t>
            </a:r>
          </a:p>
          <a:p>
            <a:pPr algn="ctr">
              <a:lnSpc>
                <a:spcPts val="11899"/>
              </a:lnSpc>
            </a:pPr>
            <a:r>
              <a:rPr lang="ru-RU" sz="4800" b="1" dirty="0" smtClean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Буланова Виктория</a:t>
            </a:r>
            <a:endParaRPr lang="ru-RU" sz="4400" b="1" dirty="0">
              <a:solidFill>
                <a:srgbClr val="707F62"/>
              </a:solidFill>
              <a:latin typeface="Sukar Bold"/>
              <a:ea typeface="Sukar Bold"/>
              <a:cs typeface="Sukar Bold"/>
              <a:sym typeface="Sukar Bold"/>
            </a:endParaRPr>
          </a:p>
          <a:p>
            <a:pPr algn="ctr">
              <a:lnSpc>
                <a:spcPts val="11899"/>
              </a:lnSpc>
            </a:pPr>
            <a:endParaRPr lang="en-US" sz="6600" b="1" dirty="0">
              <a:solidFill>
                <a:srgbClr val="707F62"/>
              </a:solidFill>
              <a:latin typeface="Sukar Bold"/>
              <a:ea typeface="Sukar Bold"/>
              <a:cs typeface="Sukar Bold"/>
              <a:sym typeface="Suka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69495">
            <a:off x="13339497" y="7247754"/>
            <a:ext cx="5859428" cy="5237974"/>
          </a:xfrm>
          <a:custGeom>
            <a:avLst/>
            <a:gdLst/>
            <a:ahLst/>
            <a:cxnLst/>
            <a:rect l="l" t="t" r="r" b="b"/>
            <a:pathLst>
              <a:path w="5859428" h="5237974">
                <a:moveTo>
                  <a:pt x="0" y="0"/>
                </a:moveTo>
                <a:lnTo>
                  <a:pt x="5859429" y="0"/>
                </a:lnTo>
                <a:lnTo>
                  <a:pt x="5859429" y="5237974"/>
                </a:lnTo>
                <a:lnTo>
                  <a:pt x="0" y="5237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1378175" flipH="1" flipV="1">
            <a:off x="-943294" y="-2241974"/>
            <a:ext cx="5859428" cy="5237974"/>
          </a:xfrm>
          <a:custGeom>
            <a:avLst/>
            <a:gdLst/>
            <a:ahLst/>
            <a:cxnLst/>
            <a:rect l="l" t="t" r="r" b="b"/>
            <a:pathLst>
              <a:path w="5859428" h="5237974">
                <a:moveTo>
                  <a:pt x="5859429" y="5237974"/>
                </a:moveTo>
                <a:lnTo>
                  <a:pt x="0" y="5237974"/>
                </a:lnTo>
                <a:lnTo>
                  <a:pt x="0" y="0"/>
                </a:lnTo>
                <a:lnTo>
                  <a:pt x="5859429" y="0"/>
                </a:lnTo>
                <a:lnTo>
                  <a:pt x="5859429" y="5237974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028700" y="1274302"/>
            <a:ext cx="16230600" cy="7738396"/>
            <a:chOff x="0" y="0"/>
            <a:chExt cx="4274726" cy="2038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038096"/>
            </a:xfrm>
            <a:custGeom>
              <a:avLst/>
              <a:gdLst/>
              <a:ahLst/>
              <a:cxnLst/>
              <a:rect l="l" t="t" r="r" b="b"/>
              <a:pathLst>
                <a:path w="4274726" h="2038096">
                  <a:moveTo>
                    <a:pt x="0" y="0"/>
                  </a:moveTo>
                  <a:lnTo>
                    <a:pt x="4274726" y="0"/>
                  </a:lnTo>
                  <a:lnTo>
                    <a:pt x="4274726" y="2038096"/>
                  </a:lnTo>
                  <a:lnTo>
                    <a:pt x="0" y="2038096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076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274302"/>
            <a:ext cx="16230600" cy="7738396"/>
            <a:chOff x="0" y="0"/>
            <a:chExt cx="4274726" cy="20380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038096"/>
            </a:xfrm>
            <a:custGeom>
              <a:avLst/>
              <a:gdLst/>
              <a:ahLst/>
              <a:cxnLst/>
              <a:rect l="l" t="t" r="r" b="b"/>
              <a:pathLst>
                <a:path w="4274726" h="2038096">
                  <a:moveTo>
                    <a:pt x="0" y="0"/>
                  </a:moveTo>
                  <a:lnTo>
                    <a:pt x="4274726" y="0"/>
                  </a:lnTo>
                  <a:lnTo>
                    <a:pt x="4274726" y="2038096"/>
                  </a:lnTo>
                  <a:lnTo>
                    <a:pt x="0" y="20380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D1BF68">
                  <a:alpha val="83922"/>
                </a:srgbClr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076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087B98-D7A9-B9F9-99C6-B952EBCF6278}"/>
              </a:ext>
            </a:extLst>
          </p:cNvPr>
          <p:cNvSpPr/>
          <p:nvPr/>
        </p:nvSpPr>
        <p:spPr>
          <a:xfrm>
            <a:off x="1467520" y="1461167"/>
            <a:ext cx="15433235" cy="809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 2025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(1,2) -  16.04.2025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язык - 23.04.2025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1-й предмет – 25.04.2025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2-й предмет (1,2) – 30.04.2025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6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69495">
            <a:off x="13339497" y="7247754"/>
            <a:ext cx="5859428" cy="5237974"/>
          </a:xfrm>
          <a:custGeom>
            <a:avLst/>
            <a:gdLst/>
            <a:ahLst/>
            <a:cxnLst/>
            <a:rect l="l" t="t" r="r" b="b"/>
            <a:pathLst>
              <a:path w="5859428" h="5237974">
                <a:moveTo>
                  <a:pt x="0" y="0"/>
                </a:moveTo>
                <a:lnTo>
                  <a:pt x="5859429" y="0"/>
                </a:lnTo>
                <a:lnTo>
                  <a:pt x="5859429" y="5237974"/>
                </a:lnTo>
                <a:lnTo>
                  <a:pt x="0" y="5237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1378175" flipH="1" flipV="1">
            <a:off x="-943294" y="-2241974"/>
            <a:ext cx="5859428" cy="5237974"/>
          </a:xfrm>
          <a:custGeom>
            <a:avLst/>
            <a:gdLst/>
            <a:ahLst/>
            <a:cxnLst/>
            <a:rect l="l" t="t" r="r" b="b"/>
            <a:pathLst>
              <a:path w="5859428" h="5237974">
                <a:moveTo>
                  <a:pt x="5859429" y="5237974"/>
                </a:moveTo>
                <a:lnTo>
                  <a:pt x="0" y="5237974"/>
                </a:lnTo>
                <a:lnTo>
                  <a:pt x="0" y="0"/>
                </a:lnTo>
                <a:lnTo>
                  <a:pt x="5859429" y="0"/>
                </a:lnTo>
                <a:lnTo>
                  <a:pt x="5859429" y="5237974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028700" y="1274302"/>
            <a:ext cx="16230600" cy="7738396"/>
            <a:chOff x="0" y="0"/>
            <a:chExt cx="4274726" cy="2038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038096"/>
            </a:xfrm>
            <a:custGeom>
              <a:avLst/>
              <a:gdLst/>
              <a:ahLst/>
              <a:cxnLst/>
              <a:rect l="l" t="t" r="r" b="b"/>
              <a:pathLst>
                <a:path w="4274726" h="2038096">
                  <a:moveTo>
                    <a:pt x="0" y="0"/>
                  </a:moveTo>
                  <a:lnTo>
                    <a:pt x="4274726" y="0"/>
                  </a:lnTo>
                  <a:lnTo>
                    <a:pt x="4274726" y="2038096"/>
                  </a:lnTo>
                  <a:lnTo>
                    <a:pt x="0" y="2038096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076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274302"/>
            <a:ext cx="16230600" cy="7738396"/>
            <a:chOff x="0" y="0"/>
            <a:chExt cx="4274726" cy="20380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038096"/>
            </a:xfrm>
            <a:custGeom>
              <a:avLst/>
              <a:gdLst/>
              <a:ahLst/>
              <a:cxnLst/>
              <a:rect l="l" t="t" r="r" b="b"/>
              <a:pathLst>
                <a:path w="4274726" h="2038096">
                  <a:moveTo>
                    <a:pt x="0" y="0"/>
                  </a:moveTo>
                  <a:lnTo>
                    <a:pt x="4274726" y="0"/>
                  </a:lnTo>
                  <a:lnTo>
                    <a:pt x="4274726" y="2038096"/>
                  </a:lnTo>
                  <a:lnTo>
                    <a:pt x="0" y="20380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D1BF68">
                  <a:alpha val="83922"/>
                </a:srgbClr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076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508996" y="-153063"/>
            <a:ext cx="15947192" cy="139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ru-RU" sz="54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Правила пользования автостоянкой</a:t>
            </a:r>
            <a:endParaRPr lang="en-US" sz="5400" b="1" dirty="0">
              <a:solidFill>
                <a:srgbClr val="707F62"/>
              </a:solidFill>
              <a:latin typeface="Sukar Bold"/>
              <a:ea typeface="Sukar Bold"/>
              <a:cs typeface="Sukar Bold"/>
              <a:sym typeface="Sukar Bold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087B98-D7A9-B9F9-99C6-B952EBCF6278}"/>
              </a:ext>
            </a:extLst>
          </p:cNvPr>
          <p:cNvSpPr/>
          <p:nvPr/>
        </p:nvSpPr>
        <p:spPr>
          <a:xfrm>
            <a:off x="1467520" y="1461167"/>
            <a:ext cx="15433235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Информируем вас о том, что автомобильная стоянка является частью территории гимназии и оборудована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временной парковки транспортных средств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родителей обучающихся, сотрудников гимназии.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организации контрольно-пропускного режима на территории автостоянки и соблюдения требований антитеррористической безопасности в гимназии утвержден 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 пользования автостоянкой.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25.03.2025 года обновляется электронная база пользователей.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внесения в базу данных пользователей родители обучающихся (законных представителей) предоставляют 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 заявления и согласия на обработку персональных данных до 28.03.2025 года.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Старые бланки заявлений будут считаться недействительными.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EFCD2-97D4-A471-1F8F-7E7F3DFB51CD}"/>
              </a:ext>
            </a:extLst>
          </p:cNvPr>
          <p:cNvSpPr txBox="1"/>
          <p:nvPr/>
        </p:nvSpPr>
        <p:spPr>
          <a:xfrm>
            <a:off x="1900241" y="6545104"/>
            <a:ext cx="15011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работы автостоянки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будние дни с 6:00 ч до 19:00 ч, суббота - с 8.00 ч до 14.00 ч,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воскресенье, в ночное время, во время летних каникул -парковка машин запрещена).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Стоянка предназначена 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временной парковки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личных транспортных средств сотрудников гимназии, родителей обучающихся согласно режиму работы гимназии.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EE8EE0-596A-AC9C-CD58-D4DAC5AF3DE9}"/>
              </a:ext>
            </a:extLst>
          </p:cNvPr>
          <p:cNvSpPr txBox="1"/>
          <p:nvPr/>
        </p:nvSpPr>
        <p:spPr>
          <a:xfrm>
            <a:off x="3963084" y="8446953"/>
            <a:ext cx="1088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7:00ч до 9:00ч шлагбаум находится в открытом режиме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39168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A1FB6BF-1814-0A2F-948E-09E37395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8100"/>
            <a:ext cx="17449800" cy="150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42BC4C-739F-C4F6-09C4-F513D6049701}"/>
              </a:ext>
            </a:extLst>
          </p:cNvPr>
          <p:cNvSpPr txBox="1"/>
          <p:nvPr/>
        </p:nvSpPr>
        <p:spPr>
          <a:xfrm>
            <a:off x="4038600" y="952500"/>
            <a:ext cx="167418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гимназии:</a:t>
            </a:r>
          </a:p>
          <a:p>
            <a:pPr algn="ctr"/>
            <a:endParaRPr lang="ru-UA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КАНИКУЛЫ:</a:t>
            </a:r>
          </a:p>
          <a:p>
            <a:pPr algn="ctr"/>
            <a:r>
              <a:rPr lang="ru-RU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29.03.2025 г. -06.04.2025 г.</a:t>
            </a:r>
          </a:p>
          <a:p>
            <a:pPr algn="ctr"/>
            <a:endParaRPr lang="ru-RU" sz="5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07.04.2025 г. в школу!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UA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887" y="311087"/>
            <a:ext cx="1775822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№2.23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порядке учета посещаемости обучающимися учебных занятий</a:t>
            </a:r>
            <a:r>
              <a:rPr lang="ru-RU" sz="4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84782"/>
            <a:ext cx="18102648" cy="7482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671513" algn="ctr">
              <a:lnSpc>
                <a:spcPct val="115000"/>
              </a:lnSpc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Уважительная причина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опоздания, пропуска, непосещения учебного занятия (дня, недели) - отсутствие в течение указанного учебного времени в связи с:</a:t>
            </a:r>
          </a:p>
          <a:p>
            <a:pPr indent="671513" algn="ctr">
              <a:lnSpc>
                <a:spcPct val="115000"/>
              </a:lnSpc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медицинскими показаниями;</a:t>
            </a:r>
          </a:p>
          <a:p>
            <a:pPr indent="671513" algn="ctr">
              <a:lnSpc>
                <a:spcPct val="115000"/>
              </a:lnSpc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обстоятельствами чрезвычайного, непредвиденного характера;</a:t>
            </a:r>
          </a:p>
          <a:p>
            <a:pPr indent="671513" algn="ctr">
              <a:lnSpc>
                <a:spcPct val="115000"/>
              </a:lnSpc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необходимостью и на основании </a:t>
            </a:r>
            <a:r>
              <a:rPr lang="ru-RU" sz="30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письменного заявления родителей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(законных представителей);</a:t>
            </a:r>
          </a:p>
          <a:p>
            <a:pPr indent="671513" algn="ctr">
              <a:lnSpc>
                <a:spcPct val="115000"/>
              </a:lnSpc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представлением писем, ходатайств из других учреждений и организаций;</a:t>
            </a:r>
          </a:p>
          <a:p>
            <a:pPr indent="671513" algn="ctr">
              <a:lnSpc>
                <a:spcPct val="115000"/>
              </a:lnSpc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 разрешения классного руководителя и директора гимназии по приказу.</a:t>
            </a:r>
          </a:p>
          <a:p>
            <a:pPr indent="671513" algn="ctr">
              <a:lnSpc>
                <a:spcPct val="115000"/>
              </a:lnSpc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Учёт посещаемости учебных занятий ведётся ежедневно на уровне каждого обучающегося, на уровне класса, на уровне гимназии и заключается в следующем:</a:t>
            </a:r>
          </a:p>
          <a:p>
            <a:pPr indent="671513" algn="ctr">
              <a:lnSpc>
                <a:spcPct val="115000"/>
              </a:lnSpc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того требуют семейные обстоятельства и родители считают возможным снять своего ребёнка с учебных занятий на непродолжительное время, то они отвечают за жизнь и здоровье своего ребёнка в указанный период, а также берут на себя ответственность за освоение ребёнком учебного материала, изучаемого в этот период; в этом случае родители информируют об этом классного руководителя заявлением об отсутствии обучающегося.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15170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17968">
            <a:off x="-1541864" y="4429374"/>
            <a:ext cx="4415858" cy="3947509"/>
          </a:xfrm>
          <a:custGeom>
            <a:avLst/>
            <a:gdLst/>
            <a:ahLst/>
            <a:cxnLst/>
            <a:rect l="l" t="t" r="r" b="b"/>
            <a:pathLst>
              <a:path w="4415858" h="3947509">
                <a:moveTo>
                  <a:pt x="0" y="0"/>
                </a:moveTo>
                <a:lnTo>
                  <a:pt x="4415858" y="0"/>
                </a:lnTo>
                <a:lnTo>
                  <a:pt x="4415858" y="3947509"/>
                </a:lnTo>
                <a:lnTo>
                  <a:pt x="0" y="3947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1766132" flipH="1">
            <a:off x="16277107" y="-478766"/>
            <a:ext cx="4800817" cy="4858658"/>
          </a:xfrm>
          <a:custGeom>
            <a:avLst/>
            <a:gdLst/>
            <a:ahLst/>
            <a:cxnLst/>
            <a:rect l="l" t="t" r="r" b="b"/>
            <a:pathLst>
              <a:path w="4800817" h="4858658">
                <a:moveTo>
                  <a:pt x="4800817" y="0"/>
                </a:moveTo>
                <a:lnTo>
                  <a:pt x="0" y="0"/>
                </a:lnTo>
                <a:lnTo>
                  <a:pt x="0" y="4858659"/>
                </a:lnTo>
                <a:lnTo>
                  <a:pt x="4800817" y="4858659"/>
                </a:lnTo>
                <a:lnTo>
                  <a:pt x="4800817" y="0"/>
                </a:lnTo>
                <a:close/>
              </a:path>
            </a:pathLst>
          </a:custGeom>
          <a:blipFill>
            <a:blip r:embed="rId3">
              <a:alphaModFix amt="17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028700" y="1274302"/>
            <a:ext cx="16230600" cy="7738396"/>
            <a:chOff x="0" y="0"/>
            <a:chExt cx="4274726" cy="2038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038096"/>
            </a:xfrm>
            <a:custGeom>
              <a:avLst/>
              <a:gdLst/>
              <a:ahLst/>
              <a:cxnLst/>
              <a:rect l="l" t="t" r="r" b="b"/>
              <a:pathLst>
                <a:path w="4274726" h="2038096">
                  <a:moveTo>
                    <a:pt x="0" y="0"/>
                  </a:moveTo>
                  <a:lnTo>
                    <a:pt x="4274726" y="0"/>
                  </a:lnTo>
                  <a:lnTo>
                    <a:pt x="4274726" y="2038096"/>
                  </a:lnTo>
                  <a:lnTo>
                    <a:pt x="0" y="2038096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076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96017" y="1418963"/>
            <a:ext cx="16230600" cy="7738396"/>
            <a:chOff x="0" y="0"/>
            <a:chExt cx="4274726" cy="20380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038096"/>
            </a:xfrm>
            <a:custGeom>
              <a:avLst/>
              <a:gdLst/>
              <a:ahLst/>
              <a:cxnLst/>
              <a:rect l="l" t="t" r="r" b="b"/>
              <a:pathLst>
                <a:path w="4274726" h="2038096">
                  <a:moveTo>
                    <a:pt x="0" y="0"/>
                  </a:moveTo>
                  <a:lnTo>
                    <a:pt x="4274726" y="0"/>
                  </a:lnTo>
                  <a:lnTo>
                    <a:pt x="4274726" y="2038096"/>
                  </a:lnTo>
                  <a:lnTo>
                    <a:pt x="0" y="20380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D1BF68">
                  <a:alpha val="83922"/>
                </a:srgbClr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076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07208" y="-101075"/>
            <a:ext cx="14346991" cy="1375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ru-RU" sz="6000" b="1" dirty="0">
                <a:solidFill>
                  <a:srgbClr val="707F62"/>
                </a:solidFill>
                <a:latin typeface="Sukar Bold"/>
                <a:ea typeface="Sukar Bold"/>
                <a:cs typeface="Sukar Bold"/>
                <a:sym typeface="Sukar Bold"/>
              </a:rPr>
              <a:t>Опоздания и пропуски занятий</a:t>
            </a:r>
            <a:endParaRPr lang="en-US" sz="6000" b="1" dirty="0">
              <a:solidFill>
                <a:srgbClr val="707F62"/>
              </a:solidFill>
              <a:latin typeface="Sukar Bold"/>
              <a:ea typeface="Sukar Bold"/>
              <a:cs typeface="Sukar Bold"/>
              <a:sym typeface="Sukar Bold"/>
            </a:endParaRPr>
          </a:p>
        </p:txBody>
      </p:sp>
      <p:sp>
        <p:nvSpPr>
          <p:cNvPr id="12" name="Freeform 12"/>
          <p:cNvSpPr/>
          <p:nvPr/>
        </p:nvSpPr>
        <p:spPr>
          <a:xfrm rot="5650396">
            <a:off x="-2757962" y="7206232"/>
            <a:ext cx="5952314" cy="5513651"/>
          </a:xfrm>
          <a:custGeom>
            <a:avLst/>
            <a:gdLst/>
            <a:ahLst/>
            <a:cxnLst/>
            <a:rect l="l" t="t" r="r" b="b"/>
            <a:pathLst>
              <a:path w="5952314" h="5513651">
                <a:moveTo>
                  <a:pt x="0" y="0"/>
                </a:moveTo>
                <a:lnTo>
                  <a:pt x="5952314" y="0"/>
                </a:lnTo>
                <a:lnTo>
                  <a:pt x="5952314" y="5513651"/>
                </a:lnTo>
                <a:lnTo>
                  <a:pt x="0" y="5513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391327" flipH="1">
            <a:off x="14704779" y="-1884621"/>
            <a:ext cx="4800817" cy="4858658"/>
          </a:xfrm>
          <a:custGeom>
            <a:avLst/>
            <a:gdLst/>
            <a:ahLst/>
            <a:cxnLst/>
            <a:rect l="l" t="t" r="r" b="b"/>
            <a:pathLst>
              <a:path w="4800817" h="4858658">
                <a:moveTo>
                  <a:pt x="4800817" y="0"/>
                </a:moveTo>
                <a:lnTo>
                  <a:pt x="0" y="0"/>
                </a:lnTo>
                <a:lnTo>
                  <a:pt x="0" y="4858658"/>
                </a:lnTo>
                <a:lnTo>
                  <a:pt x="4800817" y="4858658"/>
                </a:lnTo>
                <a:lnTo>
                  <a:pt x="4800817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658EC53-D1B3-8BD3-B7C3-98A7EB44AA25}"/>
              </a:ext>
            </a:extLst>
          </p:cNvPr>
          <p:cNvSpPr txBox="1">
            <a:spLocks/>
          </p:cNvSpPr>
          <p:nvPr/>
        </p:nvSpPr>
        <p:spPr>
          <a:xfrm>
            <a:off x="1487939" y="2895500"/>
            <a:ext cx="1518821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Обязанностью родителей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классному руководителю о причине отсутствия ребенка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отсутствия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накануне.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учебного дня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температуру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ребенку. С температурой и признаками ОРВИ в школу ребенка не приводить.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40B91528-5E6D-3650-AB4D-225CDF309B92}"/>
              </a:ext>
            </a:extLst>
          </p:cNvPr>
          <p:cNvSpPr/>
          <p:nvPr/>
        </p:nvSpPr>
        <p:spPr>
          <a:xfrm flipH="1">
            <a:off x="-422667" y="6717472"/>
            <a:ext cx="4805898" cy="4604746"/>
          </a:xfrm>
          <a:custGeom>
            <a:avLst/>
            <a:gdLst/>
            <a:ahLst/>
            <a:cxnLst/>
            <a:rect l="l" t="t" r="r" b="b"/>
            <a:pathLst>
              <a:path w="4805898" h="4604746">
                <a:moveTo>
                  <a:pt x="4805898" y="0"/>
                </a:moveTo>
                <a:lnTo>
                  <a:pt x="0" y="0"/>
                </a:lnTo>
                <a:lnTo>
                  <a:pt x="0" y="4604746"/>
                </a:lnTo>
                <a:lnTo>
                  <a:pt x="4805898" y="4604746"/>
                </a:lnTo>
                <a:lnTo>
                  <a:pt x="480589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Прямоугольник 3"/>
          <p:cNvSpPr/>
          <p:nvPr/>
        </p:nvSpPr>
        <p:spPr>
          <a:xfrm>
            <a:off x="1564175" y="-62244"/>
            <a:ext cx="13881509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6000" i="1" dirty="0">
                <a:solidFill>
                  <a:srgbClr val="FE64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№1.7 </a:t>
            </a:r>
          </a:p>
          <a:p>
            <a:pPr algn="ctr"/>
            <a:r>
              <a:rPr lang="ru-RU" sz="6000" b="1" dirty="0">
                <a:solidFill>
                  <a:srgbClr val="FE64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внутреннего распорядка</a:t>
            </a:r>
            <a:endParaRPr lang="ru-RU" sz="6000" dirty="0">
              <a:solidFill>
                <a:srgbClr val="FE64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2499" y="1746374"/>
            <a:ext cx="9852338" cy="8013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671513" algn="ctr">
              <a:lnSpc>
                <a:spcPct val="115000"/>
              </a:lnSpc>
            </a:pP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Обучающиеся обязаны: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71513" algn="ctr">
              <a:lnSpc>
                <a:spcPct val="115000"/>
              </a:lnSpc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2.2.12.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время перемен для общения, активного отдыха обучающихся между уроками (занятиями), восполнения их физиологической потребности в двигательной активности с учетом возрастных норм;</a:t>
            </a:r>
          </a:p>
          <a:p>
            <a:pPr indent="671513" algn="ctr">
              <a:lnSpc>
                <a:spcPct val="115000"/>
              </a:lnSpc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2.2.13.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всех участников образовательного процесса предусмотрена целесообразность перевода устройств мобильной связи в режим «без звука» при входе в гимназию (в том числе с исключением использования режима вибрации из-за возникновения фантомных вибраций); </a:t>
            </a:r>
          </a:p>
          <a:p>
            <a:pPr indent="671513" algn="ctr">
              <a:lnSpc>
                <a:spcPct val="115000"/>
              </a:lnSpc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2.2.14.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 время образовательного процесса 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сдавать телефоны в предусмотренные места хранения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 мобильной связи обучающихся</a:t>
            </a:r>
          </a:p>
        </p:txBody>
      </p:sp>
      <p:pic>
        <p:nvPicPr>
          <p:cNvPr id="1028" name="Picture 4" descr="ÐÐ°ÑÑÐ¸Ð½ÐºÐ¸ Ð¿Ð¾ Ð·Ð°Ð¿ÑÐ¾ÑÑ ÑÐµÐ»ÐµÑÐ¾Ð½Ñ Ð² ÑÐºÐ¾Ð»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 b="14994"/>
          <a:stretch/>
        </p:blipFill>
        <p:spPr bwMode="auto">
          <a:xfrm>
            <a:off x="11108727" y="5684362"/>
            <a:ext cx="6698787" cy="3488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ÐÐ°ÑÑÐ¸Ð½ÐºÐ¸ Ð¿Ð¾ Ð·Ð°Ð¿ÑÐ¾ÑÑ ÑÐµÐ»ÐµÑÐ¾Ð½Ñ Ð² ÑÐºÐ¾Ð»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b="9816"/>
          <a:stretch/>
        </p:blipFill>
        <p:spPr bwMode="auto">
          <a:xfrm>
            <a:off x="10774837" y="2095669"/>
            <a:ext cx="6604139" cy="2986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49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Рисунок 1" descr="https://pp.vk.me/c636129/v636129004/1c919/mSveEGPK5Ug.jpg">
            <a:extLst>
              <a:ext uri="{FF2B5EF4-FFF2-40B4-BE49-F238E27FC236}">
                <a16:creationId xmlns:a16="http://schemas.microsoft.com/office/drawing/2014/main" id="{F24EDD34-14C1-4AE2-940E-5D749513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672828"/>
            <a:ext cx="5065449" cy="7226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5E3FD1C-73D5-46EA-BC2E-774568A94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406" y="10499336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BA11A-DE3A-4405-BF75-EC8A2BD3F6FF}"/>
              </a:ext>
            </a:extLst>
          </p:cNvPr>
          <p:cNvSpPr txBox="1"/>
          <p:nvPr/>
        </p:nvSpPr>
        <p:spPr>
          <a:xfrm>
            <a:off x="2154837" y="-16207"/>
            <a:ext cx="10579962" cy="68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3600" b="1" spc="-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Повседневная одежда :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E1CB90-C956-4909-8F7D-400BA07ED31E}"/>
              </a:ext>
            </a:extLst>
          </p:cNvPr>
          <p:cNvSpPr txBox="1"/>
          <p:nvPr/>
        </p:nvSpPr>
        <p:spPr>
          <a:xfrm>
            <a:off x="1627941" y="746063"/>
            <a:ext cx="10579962" cy="6613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3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Мальчики, юноши с 5-11 </a:t>
            </a:r>
            <a:r>
              <a:rPr lang="ru-RU" sz="3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обязательно: пиджак с шевроном на левой стороне и брюки классического образца темно-синего цвета,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сорочка (рубашка) белая или голубая без надписей и рисунков. По желанию - ж</a:t>
            </a:r>
            <a:r>
              <a:rPr lang="ru-RU" sz="30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илет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темно-синего </a:t>
            </a:r>
            <a:r>
              <a:rPr lang="ru-RU" sz="3000" spc="-2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3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Девочки, девушки  с 5-11 </a:t>
            </a:r>
            <a:r>
              <a:rPr lang="ru-RU" sz="3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 пиджак с шевроном на левой стороне пиджака, юбка, темно-синие брюки классического образца, </a:t>
            </a:r>
            <a:r>
              <a:rPr lang="ru-RU" sz="30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 или голубая блуза без рисунков и украшений. По желанию - 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сарафан, </a:t>
            </a:r>
            <a:r>
              <a:rPr lang="ru-RU" sz="30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жилет, платье классического покроя. Блузы неярких цветов. </a:t>
            </a:r>
            <a:r>
              <a:rPr lang="ru-RU" sz="3000" spc="-2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Юбка не должна быть выше колена более, чем на 10 </a:t>
            </a:r>
            <a:r>
              <a:rPr lang="ru-RU" sz="30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сантиметров. Брюки не должны обтягивать фигуру, должны иметь строгий и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свободный покрой.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9F330-F28B-48D0-889D-11D6A8A8D03D}"/>
              </a:ext>
            </a:extLst>
          </p:cNvPr>
          <p:cNvSpPr txBox="1"/>
          <p:nvPr/>
        </p:nvSpPr>
        <p:spPr>
          <a:xfrm>
            <a:off x="1708673" y="7329081"/>
            <a:ext cx="10418498" cy="237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3000" b="1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Парадная одежда</a:t>
            </a:r>
            <a:r>
              <a:rPr lang="ru-RU" sz="30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повседневной, дополненной белой блузой или сорочкой.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Используется в дни проведения праздников и </a:t>
            </a:r>
            <a:r>
              <a:rPr lang="ru-RU" sz="3000" spc="-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торжественных линеек.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3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должны носить сменную обувь.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89E07236-8C1D-9A4D-FF67-F618BCF88BC2}"/>
              </a:ext>
            </a:extLst>
          </p:cNvPr>
          <p:cNvSpPr/>
          <p:nvPr/>
        </p:nvSpPr>
        <p:spPr>
          <a:xfrm rot="2354225">
            <a:off x="-2277529" y="-2426280"/>
            <a:ext cx="4232539" cy="4852560"/>
          </a:xfrm>
          <a:custGeom>
            <a:avLst/>
            <a:gdLst/>
            <a:ahLst/>
            <a:cxnLst/>
            <a:rect l="l" t="t" r="r" b="b"/>
            <a:pathLst>
              <a:path w="4232539" h="4852560">
                <a:moveTo>
                  <a:pt x="0" y="0"/>
                </a:moveTo>
                <a:lnTo>
                  <a:pt x="4232540" y="0"/>
                </a:lnTo>
                <a:lnTo>
                  <a:pt x="4232540" y="4852560"/>
                </a:lnTo>
                <a:lnTo>
                  <a:pt x="0" y="4852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7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D6B7A83B-208A-7153-9A60-386EAD03E94C}"/>
              </a:ext>
            </a:extLst>
          </p:cNvPr>
          <p:cNvSpPr/>
          <p:nvPr/>
        </p:nvSpPr>
        <p:spPr>
          <a:xfrm rot="-644952" flipH="1">
            <a:off x="14366223" y="7379237"/>
            <a:ext cx="5072464" cy="5815525"/>
          </a:xfrm>
          <a:custGeom>
            <a:avLst/>
            <a:gdLst/>
            <a:ahLst/>
            <a:cxnLst/>
            <a:rect l="l" t="t" r="r" b="b"/>
            <a:pathLst>
              <a:path w="5072464" h="5815525">
                <a:moveTo>
                  <a:pt x="5072464" y="0"/>
                </a:moveTo>
                <a:lnTo>
                  <a:pt x="0" y="0"/>
                </a:lnTo>
                <a:lnTo>
                  <a:pt x="0" y="5815524"/>
                </a:lnTo>
                <a:lnTo>
                  <a:pt x="5072464" y="5815524"/>
                </a:lnTo>
                <a:lnTo>
                  <a:pt x="5072464" y="0"/>
                </a:lnTo>
                <a:close/>
              </a:path>
            </a:pathLst>
          </a:custGeom>
          <a:blipFill>
            <a:blip r:embed="rId3">
              <a:alphaModFix amt="17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40004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568</Words>
  <Application>Microsoft Office PowerPoint</Application>
  <PresentationFormat>Произвольный</PresentationFormat>
  <Paragraphs>56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Le Jour Script</vt:lpstr>
      <vt:lpstr>Sukar Bold</vt:lpstr>
      <vt:lpstr>Arial</vt:lpstr>
      <vt:lpstr>Wingdings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Green Gold Aesthetic Elegant Portfolio Presentation</dc:title>
  <cp:lastModifiedBy>Вишиванюк</cp:lastModifiedBy>
  <cp:revision>9</cp:revision>
  <dcterms:created xsi:type="dcterms:W3CDTF">2006-08-16T00:00:00Z</dcterms:created>
  <dcterms:modified xsi:type="dcterms:W3CDTF">2025-03-27T15:21:05Z</dcterms:modified>
  <dc:identifier>DAGgUbkPHQg</dc:identifier>
</cp:coreProperties>
</file>