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321" r:id="rId3"/>
    <p:sldId id="573" r:id="rId4"/>
    <p:sldId id="292" r:id="rId5"/>
    <p:sldId id="576" r:id="rId6"/>
    <p:sldId id="578" r:id="rId7"/>
    <p:sldId id="257" r:id="rId8"/>
    <p:sldId id="580" r:id="rId9"/>
    <p:sldId id="259" r:id="rId10"/>
    <p:sldId id="260" r:id="rId11"/>
    <p:sldId id="263" r:id="rId12"/>
    <p:sldId id="581" r:id="rId13"/>
    <p:sldId id="266" r:id="rId14"/>
    <p:sldId id="582" r:id="rId15"/>
    <p:sldId id="267" r:id="rId16"/>
    <p:sldId id="268" r:id="rId17"/>
    <p:sldId id="265" r:id="rId18"/>
    <p:sldId id="318" r:id="rId19"/>
    <p:sldId id="298" r:id="rId20"/>
    <p:sldId id="280" r:id="rId21"/>
    <p:sldId id="264" r:id="rId22"/>
    <p:sldId id="284" r:id="rId23"/>
    <p:sldId id="302" r:id="rId24"/>
    <p:sldId id="577" r:id="rId25"/>
    <p:sldId id="320" r:id="rId26"/>
    <p:sldId id="571" r:id="rId27"/>
    <p:sldId id="278" r:id="rId28"/>
    <p:sldId id="572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17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706" autoAdjust="0"/>
    <p:restoredTop sz="94660"/>
  </p:normalViewPr>
  <p:slideViewPr>
    <p:cSldViewPr snapToGrid="0">
      <p:cViewPr varScale="1">
        <p:scale>
          <a:sx n="56" d="100"/>
          <a:sy n="56" d="100"/>
        </p:scale>
        <p:origin x="96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651E17-0B0F-2543-94AC-5F6CB3ECC3DB}" type="datetimeFigureOut">
              <a:rPr lang="ru-UA" smtClean="0"/>
              <a:t>12/18/2024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18C66-BA61-4B4C-97D5-1CA8DEEB294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5246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/>
              <a:t>ПРИМЕЧАНИЕ. Чтобы изменить изображения на этом слайде, выберите рисунок и удалите его. Затем нажмите значок вставки рисунка в заполнителе, чтобы вставить собственное изображение.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601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B3F9CF-2D49-4FE6-8F7C-6BCC56329F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620436B-B3F5-45D2-B819-7B88C77382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7184DB-E60E-4D54-B702-044CE798D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9E01-7061-4C61-BE27-08F361BFDF57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E320D5-CD31-426E-9488-5D37E0B3D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7AF98E-3452-4001-A4F5-604CC5A9A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40321-8C0B-4B54-AEC4-18316055EB75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6A52A7-C112-4E44-A7D1-2A8238AFA5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29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C78C40-B88E-417B-9584-564CD89AE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C78D14F-FAA4-47DD-8627-CC85C3C2FE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8CEBD5-04C1-43C4-8FD7-2B75F1DCA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9E01-7061-4C61-BE27-08F361BFDF57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4D4C23-F1E4-4856-B129-B06CE2000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366EDE-0C5C-4669-A46A-865418D45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40321-8C0B-4B54-AEC4-18316055E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201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D2D7DA-31F2-4D9F-B70E-51C9151C63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CC10C9-83E5-4DBD-BF76-D2E73EDE2C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A7C974-AD19-4FB9-B000-F697EEA0F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9E01-7061-4C61-BE27-08F361BFDF57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2646E6-0599-4C47-BA17-00867558D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8B1864-B4D2-483C-973D-50344EAA4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40321-8C0B-4B54-AEC4-18316055E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131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B2D8A9-241A-460B-A28D-5B0D1A21E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77E100-C4EC-4EAB-B23C-AC65A86FC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C1B779-054A-4286-8C55-725F1B6B1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9E01-7061-4C61-BE27-08F361BFDF57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3932-34DF-42EF-BFF0-67FAC010F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E05395-A6AF-44C2-9651-33A8CD90B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40321-8C0B-4B54-AEC4-18316055E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805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D7FE6E-159E-4AF0-A76A-5A75DB7D6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D26675-BC61-4BE9-8F60-D0BA21BEB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AD61E5-96F8-4AED-8447-69BC78F32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9E01-7061-4C61-BE27-08F361BFDF57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A22780-DD9B-4FD3-B624-4B1649120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7F71DB-8D11-4C59-B1E0-A504F06E4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40321-8C0B-4B54-AEC4-18316055E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650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E93FE9-9A39-45AA-87AF-159AD54E5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B8265E-D765-4DE9-9423-22198FAD64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BD56C48-35CF-41AA-B72F-8378329263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B72535-374D-415E-9650-53F123C7F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9E01-7061-4C61-BE27-08F361BFDF57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CF2710-8C64-48D1-89EC-8229530E3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8F1238-D72E-46C7-857C-CFB7B28D1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40321-8C0B-4B54-AEC4-18316055E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002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80B2E1-EE1E-44D5-B101-1AA842208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E1F173-F006-40DC-BF84-7BF65027A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F684880-35C3-4DAD-B933-661F27490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477AC74-27D5-41B5-B103-2BFDD2AA53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8C44689-EA18-432E-93C6-E6ECC35DCB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E9364B2-2CA1-417F-B72B-5DC0CD72A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9E01-7061-4C61-BE27-08F361BFDF57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73C06B3-1105-40E2-AA48-D73B904CC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A088AA0-97DF-4B5D-8CE0-469E2A139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40321-8C0B-4B54-AEC4-18316055E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730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78D45E-2D30-4D70-AC90-6B4F88678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1FC9350-F7E0-4A5E-A916-2174DB331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9E01-7061-4C61-BE27-08F361BFDF57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E55DA02-BAE8-42F8-90A3-344502C4C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81E5AA5-885A-4D1B-83CC-E9ABE2353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40321-8C0B-4B54-AEC4-18316055E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101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1CCB4AD-189A-4A7F-978C-2BB31E319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9E01-7061-4C61-BE27-08F361BFDF57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1A3318D-AD45-44AF-AA7C-7EB0D1364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CF0066-B0AE-4DC3-8F5A-12CCBA875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40321-8C0B-4B54-AEC4-18316055E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155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F5FA7C-B9FC-4463-B092-B1D493B7B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10BBBA-49C5-433B-856E-64711E46C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4C92C9-0084-4A7B-9D4A-3A19F06280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9A8567-1471-4DA7-96DC-0B86A6DB2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9E01-7061-4C61-BE27-08F361BFDF57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8273AD-17FF-4D80-BBD9-BF2EF2241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F5D6FE-788E-4103-87BD-D52C431E5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40321-8C0B-4B54-AEC4-18316055E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376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5F776-6BFE-421C-87DC-DCD8C7FFD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255AC5-2C18-48F4-8869-2A288BCAC0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DC1D36-875A-499F-BE66-E4F5BC3FF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B66F9F-E823-40A1-BA24-DCD18926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9E01-7061-4C61-BE27-08F361BFDF57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71E630-7AA5-4A6D-B1C7-005174976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6CD5CC-5C1E-4B85-A473-EC3E0060C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40321-8C0B-4B54-AEC4-18316055E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409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524664-3D28-4884-B3A9-3C62DCA17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B2BEE9-2196-40D7-B96B-7A18896D1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027DBB-D0AA-455C-81F3-D69F21B276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E9E01-7061-4C61-BE27-08F361BFDF57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B39A89-4D10-40D9-9B51-B54B41265B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5A1965-E3EF-4366-BB37-98AA46E243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40321-8C0B-4B54-AEC4-18316055EB75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08B7A34-9B44-4672-911A-0DAFA5A6DA7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1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klops.ru/kaliningrad/2024-12-10/310462-na-peremene-podoshyol-i-skazal-na-zanyuhni-u-kaliningradskih-podrostkov-nabirayut-populyarnost-aromaingalyatory-foto?utm_source=yxnews&amp;utm_medium=desktop&amp;utm_referrer=https://dzen.ru/news/search" TargetMode="External"/><Relationship Id="rId2" Type="http://schemas.openxmlformats.org/officeDocument/2006/relationships/hyperlink" Target="https://www.m24.ru/news/obshchestvo/06122024/750020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DFBBF9-9314-475A-9B44-F80A0A8C60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5236" y="2959298"/>
            <a:ext cx="5061527" cy="2387600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rgbClr val="A0172A"/>
                </a:solidFill>
                <a:latin typeface="+mn-lt"/>
              </a:rPr>
              <a:t>Итоги</a:t>
            </a:r>
            <a:br>
              <a:rPr lang="ru-RU" sz="5400" b="1" dirty="0">
                <a:solidFill>
                  <a:srgbClr val="A0172A"/>
                </a:solidFill>
                <a:latin typeface="+mn-lt"/>
              </a:rPr>
            </a:br>
            <a:r>
              <a:rPr lang="ru-RU" sz="5400" b="1" dirty="0">
                <a:solidFill>
                  <a:srgbClr val="A0172A"/>
                </a:solidFill>
                <a:latin typeface="+mn-lt"/>
              </a:rPr>
              <a:t> 2 четверти</a:t>
            </a:r>
            <a:br>
              <a:rPr lang="ru-RU" sz="5400" b="1" dirty="0">
                <a:solidFill>
                  <a:srgbClr val="A0172A"/>
                </a:solidFill>
                <a:latin typeface="+mn-lt"/>
              </a:rPr>
            </a:br>
            <a:r>
              <a:rPr lang="en-US" sz="5400" b="1" dirty="0" smtClean="0">
                <a:solidFill>
                  <a:srgbClr val="A0172A"/>
                </a:solidFill>
                <a:latin typeface="+mn-lt"/>
              </a:rPr>
              <a:t>8</a:t>
            </a:r>
            <a:r>
              <a:rPr lang="ru-RU" sz="5400" b="1" dirty="0" smtClean="0">
                <a:solidFill>
                  <a:srgbClr val="A0172A"/>
                </a:solidFill>
                <a:latin typeface="+mn-lt"/>
              </a:rPr>
              <a:t>-Б </a:t>
            </a:r>
            <a:r>
              <a:rPr lang="ru-RU" sz="5400" b="1" dirty="0">
                <a:solidFill>
                  <a:srgbClr val="A0172A"/>
                </a:solidFill>
                <a:latin typeface="+mn-lt"/>
              </a:rPr>
              <a:t>класс</a:t>
            </a:r>
          </a:p>
        </p:txBody>
      </p:sp>
    </p:spTree>
    <p:extLst>
      <p:ext uri="{BB962C8B-B14F-4D97-AF65-F5344CB8AC3E}">
        <p14:creationId xmlns:p14="http://schemas.microsoft.com/office/powerpoint/2010/main" val="1655515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34807" y="327024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аромаингаляторы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могут быть вредны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23592" y="999239"/>
            <a:ext cx="813690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Врач-терапевт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Виктор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Лишин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предупредил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в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аромаингаляторах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 предлогом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ароматизаторов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 эфирных масел могут скрываться опасные компоненты. Хотя все проявляется индивидуально, риск появления аллергии есть у всех людей, и она может дать знать о себе в любой момент. По словам медика, существуют вещества, способные остаться в легких и вызывать слипание альвеол. Также они могут нарушить кислородный обмен.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 мнению врача-педиатра, аллерголога-иммунолога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Ларисы Фабер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есть риск получить такую серьезную аллергическую реакцию, как отек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Квинке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Врач-токсиколог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Кутушов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пояснил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длительное ингаляционное применение таких эфирных масел, как ментол и борнеол, может привести к раздражению слизистой оболочки дыхательных путей и развитию аллергических реакций. Масла семян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макадамии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тернифолии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тоже могут вызывать аллергию, а подсластитель ксилит имеет еще и слабительный эффект. По его словам, постоянное воздействие эфирных масел — даже растительного происхождения — может приводить к изменениям на гистологическом и цитологическом уровнях, вызывая аллергию, хронический кашель,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бронхоспазм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 в особо тяжелых случаях — даже бронхиальную астму.</a:t>
            </a:r>
          </a:p>
        </p:txBody>
      </p:sp>
    </p:spTree>
    <p:extLst>
      <p:ext uri="{BB962C8B-B14F-4D97-AF65-F5344CB8AC3E}">
        <p14:creationId xmlns:p14="http://schemas.microsoft.com/office/powerpoint/2010/main" val="4181045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27230" y="445740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10 декабря РОСПОТРЕБНАДЗОР запретил продажу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441" y="126876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6073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590" y="1008999"/>
            <a:ext cx="8604448" cy="4840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4205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422" y="1018982"/>
            <a:ext cx="8568952" cy="4820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576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35560" y="398741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10 декабря РОСПОТРЕБНАДЗОР запретил продажу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124744"/>
            <a:ext cx="4457700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664" y="1188711"/>
            <a:ext cx="4707586" cy="2812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841" y="3282125"/>
            <a:ext cx="5629647" cy="3476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6896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442" y="0"/>
            <a:ext cx="91465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0"/>
            <a:ext cx="572375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0"/>
            <a:ext cx="42119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7511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35560" y="548681"/>
            <a:ext cx="8136904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вопрос:</a:t>
            </a:r>
          </a:p>
          <a:p>
            <a:pPr algn="ctr"/>
            <a:r>
              <a:rPr lang="ru-RU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ДЕЛАТЬ?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14300" y="2348880"/>
            <a:ext cx="75608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«Главная задача родителей — вовремя обратить внимание на новые увлечения своих детей и объяснить, что некоторые из них могут быть опасны. </a:t>
            </a:r>
          </a:p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 раньше вы поговорите с ребёнком, тем больше шансов предотвратить развитие вредных привычек».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326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3228" y="-64687"/>
            <a:ext cx="9829800" cy="1082674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Школьная форма – деловой стиль одежды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A70DC43-31FC-8DBC-56B4-694D3BAB0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479" y="1239499"/>
            <a:ext cx="4392488" cy="282248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75021969-CD39-D00D-7FAA-B81D4282F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849" y="1239499"/>
            <a:ext cx="4064000" cy="541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89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22662" y="-109314"/>
            <a:ext cx="9254339" cy="132343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  <a:sp3d extrusionH="57150">
              <a:bevelT w="38100" h="38100"/>
            </a:sp3d>
          </a:bodyPr>
          <a:lstStyle/>
          <a:p>
            <a:pPr algn="ctr"/>
            <a:r>
              <a:rPr lang="ru-RU" sz="4000" i="1" dirty="0">
                <a:solidFill>
                  <a:srgbClr val="FE648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Положение №1.7 </a:t>
            </a:r>
          </a:p>
          <a:p>
            <a:pPr algn="ctr"/>
            <a:r>
              <a:rPr lang="ru-RU" sz="4000" b="1" dirty="0">
                <a:solidFill>
                  <a:srgbClr val="FE648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Правила внутреннего распорядка</a:t>
            </a:r>
            <a:endParaRPr lang="ru-RU" sz="4000" dirty="0">
              <a:solidFill>
                <a:srgbClr val="FE648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4999" y="1164249"/>
            <a:ext cx="6568225" cy="5401479"/>
          </a:xfrm>
          <a:prstGeom prst="rect">
            <a:avLst/>
          </a:prstGeom>
          <a:blipFill dpi="0" rotWithShape="1">
            <a:blip r:embed="rId2">
              <a:alphaModFix amt="56696"/>
            </a:blip>
            <a:srcRect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indent="447675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2.2. Обучающиеся обязаны: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7675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2.2.12.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использовать время перемен для общения, активного отдыха обучающихся между уроками (занятиями), восполнения их физиологической потребности в двигательной активности с учетом возрастных норм;</a:t>
            </a:r>
          </a:p>
          <a:p>
            <a:pPr indent="447675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2.2.13.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всех участников образовательного процесса предусмотрена целесообразность перевода устройств мобильной связи в режим «без звука» при входе в гимназию (в том числе с исключением использования режима вибрации из-за возникновения фантомных вибраций); </a:t>
            </a:r>
          </a:p>
          <a:p>
            <a:pPr indent="447675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2.2.14.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 время образовательного процесса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сдавать телефоны в предусмотренные места хранения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устройств мобильной связи обучающихся</a:t>
            </a:r>
          </a:p>
        </p:txBody>
      </p:sp>
      <p:pic>
        <p:nvPicPr>
          <p:cNvPr id="1028" name="Picture 4" descr="ÐÐ°ÑÑÐ¸Ð½ÐºÐ¸ Ð¿Ð¾ Ð·Ð°Ð¿ÑÐ¾ÑÑ ÑÐµÐ»ÐµÑÐ¾Ð½Ñ Ð² ÑÐºÐ¾Ð»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6" b="14994"/>
          <a:stretch/>
        </p:blipFill>
        <p:spPr bwMode="auto">
          <a:xfrm>
            <a:off x="7405818" y="3789574"/>
            <a:ext cx="4465858" cy="2325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ÐÐ°ÑÑÐ¸Ð½ÐºÐ¸ Ð¿Ð¾ Ð·Ð°Ð¿ÑÐ¾ÑÑ ÑÐµÐ»ÐµÑÐ¾Ð½Ñ Ð² ÑÐºÐ¾Ð»Ð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7" b="9816"/>
          <a:stretch/>
        </p:blipFill>
        <p:spPr bwMode="auto">
          <a:xfrm>
            <a:off x="7183224" y="1397112"/>
            <a:ext cx="4402759" cy="1991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0490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57493" y="0"/>
            <a:ext cx="11838817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2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Положение №2.23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порядке учета посещаемости обучающимися учебных занятий</a:t>
            </a:r>
            <a:r>
              <a:rPr lang="ru-RU" sz="32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456521"/>
            <a:ext cx="12068432" cy="5019131"/>
          </a:xfrm>
          <a:prstGeom prst="rect">
            <a:avLst/>
          </a:prstGeom>
          <a:blipFill>
            <a:blip r:embed="rId2">
              <a:alphaModFix amt="56696"/>
            </a:blip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indent="447675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Уважительная причина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опоздания, пропуска, непосещения учебного занятия (дня, недели) - отсутствие в течение указанного учебного времени в связи с:</a:t>
            </a:r>
          </a:p>
          <a:p>
            <a:pPr indent="447675" algn="ctr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	медицинскими показаниями;</a:t>
            </a:r>
          </a:p>
          <a:p>
            <a:pPr indent="447675" algn="ctr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	обстоятельствами чрезвычайного, непредвиденного характера;</a:t>
            </a:r>
          </a:p>
          <a:p>
            <a:pPr indent="447675" algn="ctr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	необходимостью и на основании </a:t>
            </a:r>
            <a:r>
              <a:rPr lang="ru-RU" sz="2000" dirty="0">
                <a:highlight>
                  <a:srgbClr val="FF0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письменного заявления родителей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(законных представителей);</a:t>
            </a:r>
          </a:p>
          <a:p>
            <a:pPr indent="447675" algn="ctr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	представлением писем, ходатайств из других учреждений и организаций;</a:t>
            </a:r>
          </a:p>
          <a:p>
            <a:pPr indent="447675" algn="ctr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	с разрешения классного руководителя и директора гимназии по приказу.</a:t>
            </a:r>
          </a:p>
          <a:p>
            <a:pPr indent="447675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3.1. Учёт посещаемости учебных занятий ведётся ежедневно на уровне каждого обучающегося, на уровне класса, на уровне гимназии и заключается в следующем:</a:t>
            </a:r>
          </a:p>
          <a:p>
            <a:pPr indent="447675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	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того требуют семейные обстоятельства и родители считают возможным снять своего ребёнка с учебных занятий на непродолжительное время, то они отвечают за жизнь и здоровье своего ребёнка в указанный период, а также берут на себя ответственность за освоение ребёнком учебного материала, изучаемого в этот период; в этом случае родители информируют об этом классного руководителя заявлением об отсутствии обучающегося.</a:t>
            </a:r>
          </a:p>
        </p:txBody>
      </p:sp>
    </p:spTree>
    <p:extLst>
      <p:ext uri="{BB962C8B-B14F-4D97-AF65-F5344CB8AC3E}">
        <p14:creationId xmlns:p14="http://schemas.microsoft.com/office/powerpoint/2010/main" val="151705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99BCA15-019B-E443-4E4B-FC486E590B06}"/>
              </a:ext>
            </a:extLst>
          </p:cNvPr>
          <p:cNvSpPr/>
          <p:nvPr/>
        </p:nvSpPr>
        <p:spPr>
          <a:xfrm>
            <a:off x="3376419" y="265699"/>
            <a:ext cx="704628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kern="1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Роль семьи и школы  </a:t>
            </a:r>
            <a:br>
              <a:rPr lang="ru-RU" sz="5400" b="1" kern="1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kern="1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достижении успеха</a:t>
            </a:r>
            <a:br>
              <a:rPr lang="ru-RU" sz="5400" b="1" kern="1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kern="1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девятиклассника.</a:t>
            </a:r>
            <a:endParaRPr lang="ru-UA" sz="5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CA9ED87-82B0-F4A9-23CB-C91F7A8DE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491" y="2715491"/>
            <a:ext cx="4142509" cy="414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ин содержит: Постер с фразой. Семья самое теплое место на земле. Фраза на русском. Постер с текстом. Семья это.">
            <a:extLst>
              <a:ext uri="{FF2B5EF4-FFF2-40B4-BE49-F238E27FC236}">
                <a16:creationId xmlns:a16="http://schemas.microsoft.com/office/drawing/2014/main" id="{3001013C-CDAC-8F7D-3CD8-263C27118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2504" y1="35572" x2="32504" y2="35572"/>
                        <a14:backgroundMark x1="26465" y1="64179" x2="79929" y2="59950"/>
                        <a14:backgroundMark x1="73535" y1="54478" x2="30551" y2="58706"/>
                        <a14:backgroundMark x1="29663" y1="58209" x2="38899" y2="60697"/>
                        <a14:backgroundMark x1="38899" y1="60697" x2="71048" y2="59453"/>
                        <a14:backgroundMark x1="86323" y1="59701" x2="76021" y2="60323"/>
                        <a14:backgroundMark x1="76021" y1="60323" x2="65364" y2="65174"/>
                        <a14:backgroundMark x1="25577" y1="66791" x2="67318" y2="67289"/>
                        <a14:backgroundMark x1="67318" y1="67289" x2="72824" y2="65174"/>
                        <a14:backgroundMark x1="72824" y1="64925" x2="79574" y2="66791"/>
                        <a14:backgroundMark x1="79574" y1="66169" x2="79574" y2="68284"/>
                        <a14:backgroundMark x1="21492" y1="64179" x2="25222" y2="66791"/>
                        <a14:backgroundMark x1="75844" y1="50124" x2="75844" y2="50124"/>
                        <a14:backgroundMark x1="66607" y1="52985" x2="66607" y2="52985"/>
                        <a14:backgroundMark x1="40497" y1="49254" x2="40497" y2="49254"/>
                        <a14:backgroundMark x1="42096" y1="49005" x2="42096" y2="49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458" y="1558360"/>
            <a:ext cx="4121295" cy="588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19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93BC2F5-E83B-B737-4192-9F3175FCCB44}"/>
              </a:ext>
            </a:extLst>
          </p:cNvPr>
          <p:cNvSpPr txBox="1"/>
          <p:nvPr/>
        </p:nvSpPr>
        <p:spPr>
          <a:xfrm>
            <a:off x="1019917" y="1925357"/>
            <a:ext cx="102662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Обязанностью родителей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сообщать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классному руководителю о причине отсутствия ребенка утром в день отсутствия или накануне.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4B8A3B3-9DD4-E3BE-F2D8-C68A8ABDFEEE}"/>
              </a:ext>
            </a:extLst>
          </p:cNvPr>
          <p:cNvSpPr/>
          <p:nvPr/>
        </p:nvSpPr>
        <p:spPr>
          <a:xfrm>
            <a:off x="3302271" y="769818"/>
            <a:ext cx="1380565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96FDA2B-6C23-3B8C-D673-89ED1F618B6E}"/>
              </a:ext>
            </a:extLst>
          </p:cNvPr>
          <p:cNvSpPr/>
          <p:nvPr/>
        </p:nvSpPr>
        <p:spPr>
          <a:xfrm>
            <a:off x="5400013" y="1219199"/>
            <a:ext cx="322729" cy="215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D83FEFC-18DC-1634-2106-AB40CD29504C}"/>
              </a:ext>
            </a:extLst>
          </p:cNvPr>
          <p:cNvSpPr/>
          <p:nvPr/>
        </p:nvSpPr>
        <p:spPr>
          <a:xfrm>
            <a:off x="3696718" y="3428999"/>
            <a:ext cx="2456330" cy="4975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FFEA5B4-7B00-9E48-477A-C4FC1969AA90}"/>
              </a:ext>
            </a:extLst>
          </p:cNvPr>
          <p:cNvSpPr/>
          <p:nvPr/>
        </p:nvSpPr>
        <p:spPr>
          <a:xfrm>
            <a:off x="3154353" y="4328712"/>
            <a:ext cx="1223683" cy="1536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A31B3CC-8E6A-3EFC-3678-9725A628AAE7}"/>
              </a:ext>
            </a:extLst>
          </p:cNvPr>
          <p:cNvSpPr/>
          <p:nvPr/>
        </p:nvSpPr>
        <p:spPr>
          <a:xfrm>
            <a:off x="4384011" y="4482353"/>
            <a:ext cx="1769037" cy="1536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1710E72-8403-5047-E135-B60D3CBBCAF0}"/>
              </a:ext>
            </a:extLst>
          </p:cNvPr>
          <p:cNvSpPr/>
          <p:nvPr/>
        </p:nvSpPr>
        <p:spPr>
          <a:xfrm>
            <a:off x="4313041" y="6285543"/>
            <a:ext cx="2314209" cy="3569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9221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96305-9167-41D1-AEB0-C6D878117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749" y="166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Пропускной режим для родителей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3AB859-FAFF-4725-84D9-0C33F35EC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605" y="1725872"/>
            <a:ext cx="9612560" cy="469654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2-х – 11-х классов провожают детей до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ворот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гимназии и на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территорию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заходят;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родителям нужно пообщаться с администрацией, учителем, классным руководителем, необходимо следовать следующему алгоритму:</a:t>
            </a:r>
          </a:p>
          <a:p>
            <a:pPr marL="0" indent="0" algn="ctr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	созвониться с педагогом предварительно и договориться о предстоящей встрече во внеурочное время;</a:t>
            </a:r>
          </a:p>
          <a:p>
            <a:pPr marL="0" indent="0" algn="ctr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	подойти к воротам и позвонить в звонок, объяснить охраннику цель визита;</a:t>
            </a:r>
          </a:p>
          <a:p>
            <a:pPr marL="0" indent="0" algn="ctr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	после окончания беседы покинуть помещение гимназии.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D9EA5DD-A9BD-4708-902F-AC7CBF31F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984" y="0"/>
            <a:ext cx="2457290" cy="245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92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E8C19EEC-7BDE-A1DD-AB08-5FDAC4B09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0"/>
            <a:ext cx="4573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F385E7E-F622-756A-8AC4-D21F2DE653BB}"/>
              </a:ext>
            </a:extLst>
          </p:cNvPr>
          <p:cNvSpPr/>
          <p:nvPr/>
        </p:nvSpPr>
        <p:spPr>
          <a:xfrm>
            <a:off x="6024319" y="119534"/>
            <a:ext cx="563840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Ремонт используемых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локеров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Правила использования.</a:t>
            </a:r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B5E54BBC-34AC-A992-749A-F8BCB3BBF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1196752"/>
            <a:ext cx="4065090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>
            <a:extLst>
              <a:ext uri="{FF2B5EF4-FFF2-40B4-BE49-F238E27FC236}">
                <a16:creationId xmlns:a16="http://schemas.microsoft.com/office/drawing/2014/main" id="{BADEDA1B-3739-F547-D7A0-ED75E4039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28" b="99210" l="5435" r="94022">
                        <a14:foregroundMark x1="59022" y1="9255" x2="39783" y2="1806"/>
                        <a14:foregroundMark x1="39783" y1="1806" x2="12935" y2="10045"/>
                        <a14:foregroundMark x1="12935" y1="10045" x2="5000" y2="9255"/>
                        <a14:foregroundMark x1="5000" y1="9255" x2="3043" y2="20542"/>
                        <a14:foregroundMark x1="3043" y1="20542" x2="5543" y2="55305"/>
                        <a14:foregroundMark x1="5543" y1="55305" x2="13804" y2="61287"/>
                        <a14:foregroundMark x1="13804" y1="61287" x2="15761" y2="58465"/>
                        <a14:foregroundMark x1="54565" y1="5643" x2="41196" y2="2032"/>
                        <a14:foregroundMark x1="41196" y1="2032" x2="26087" y2="7336"/>
                        <a14:foregroundMark x1="26087" y1="7336" x2="19022" y2="7336"/>
                        <a14:foregroundMark x1="19022" y1="7336" x2="12609" y2="4740"/>
                        <a14:foregroundMark x1="12609" y1="4740" x2="9130" y2="5418"/>
                        <a14:foregroundMark x1="89348" y1="73815" x2="99674" y2="88375"/>
                        <a14:foregroundMark x1="99674" y1="88375" x2="98913" y2="97065"/>
                        <a14:foregroundMark x1="98913" y1="97065" x2="87935" y2="99549"/>
                        <a14:foregroundMark x1="87935" y1="99549" x2="81739" y2="95711"/>
                        <a14:foregroundMark x1="81739" y1="95711" x2="80652" y2="88149"/>
                        <a14:foregroundMark x1="92500" y1="76637" x2="97283" y2="91986"/>
                        <a14:foregroundMark x1="97283" y1="91986" x2="94022" y2="99210"/>
                        <a14:foregroundMark x1="94022" y1="99210" x2="91304" y2="98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416" y="1966011"/>
            <a:ext cx="1491372" cy="143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38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0CE1EC5C-1281-6448-B940-85AE73999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-488926"/>
            <a:ext cx="12889432" cy="734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42BC4C-739F-C4F6-09C4-F513D6049701}"/>
              </a:ext>
            </a:extLst>
          </p:cNvPr>
          <p:cNvSpPr txBox="1"/>
          <p:nvPr/>
        </p:nvSpPr>
        <p:spPr>
          <a:xfrm>
            <a:off x="1703512" y="476672"/>
            <a:ext cx="111612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 работы гимназии:</a:t>
            </a:r>
          </a:p>
          <a:p>
            <a:pPr algn="ctr"/>
            <a:endParaRPr lang="ru-UA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четверть – с 05.11.2024 г. по 28.12.2024 г.</a:t>
            </a:r>
          </a:p>
          <a:p>
            <a:pPr algn="ctr"/>
            <a:r>
              <a:rPr lang="ru-RU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КАНИКУЛЫ:</a:t>
            </a:r>
          </a:p>
          <a:p>
            <a:pPr algn="ctr"/>
            <a:r>
              <a:rPr lang="ru-RU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29.12.2024 г. по 12.01.2025 г</a:t>
            </a:r>
          </a:p>
          <a:p>
            <a:pPr algn="ctr"/>
            <a:endParaRPr lang="ru-RU" sz="36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13.01.25 в школу! 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UA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32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Picture background">
            <a:extLst>
              <a:ext uri="{FF2B5EF4-FFF2-40B4-BE49-F238E27FC236}">
                <a16:creationId xmlns:a16="http://schemas.microsoft.com/office/drawing/2014/main" id="{678ED351-D592-7012-C22E-B89D073B0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7" y="0"/>
            <a:ext cx="10931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Picture background">
            <a:extLst>
              <a:ext uri="{FF2B5EF4-FFF2-40B4-BE49-F238E27FC236}">
                <a16:creationId xmlns:a16="http://schemas.microsoft.com/office/drawing/2014/main" id="{8489396D-B92C-67DB-9512-6541057B5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630" y="0"/>
            <a:ext cx="4884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39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30229" y="-575036"/>
            <a:ext cx="11783955" cy="152695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ТБ на каникулах: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0625BC-5475-417E-BFBE-52F035AAA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121777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168D446-117D-4391-A10C-07A6C753A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627" y="-131642"/>
            <a:ext cx="1526959" cy="152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9E8955-C53E-6D89-3D4B-21AEEC6C1ED9}"/>
              </a:ext>
            </a:extLst>
          </p:cNvPr>
          <p:cNvSpPr txBox="1"/>
          <p:nvPr/>
        </p:nvSpPr>
        <p:spPr>
          <a:xfrm>
            <a:off x="3398292" y="5249923"/>
            <a:ext cx="61687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Во время новогодних праздников не позволяйте детям играть пиротехникой, рассказывайте детям о пожарной и электро- безопасности.</a:t>
            </a:r>
          </a:p>
        </p:txBody>
      </p:sp>
    </p:spTree>
    <p:extLst>
      <p:ext uri="{BB962C8B-B14F-4D97-AF65-F5344CB8AC3E}">
        <p14:creationId xmlns:p14="http://schemas.microsoft.com/office/powerpoint/2010/main" val="328596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0808"/>
          <a:stretch/>
        </p:blipFill>
        <p:spPr>
          <a:xfrm>
            <a:off x="933196" y="741651"/>
            <a:ext cx="4347088" cy="557539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577242" y="686487"/>
            <a:ext cx="62048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/>
            <a:r>
              <a:rPr lang="ru-RU" sz="1600" b="1" dirty="0">
                <a:solidFill>
                  <a:srgbClr val="002060"/>
                </a:solidFill>
                <a:latin typeface="PT Sans"/>
              </a:rPr>
              <a:t>23 января 2025 года состоится Муниципальная научно-практическая конференция по теме «Региональные особенности Крыма: проблемы, перспективы развития», посвященная Дню Республики Крым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77241" y="1984055"/>
            <a:ext cx="620486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ru-RU" sz="1400" dirty="0">
                <a:solidFill>
                  <a:srgbClr val="000000"/>
                </a:solidFill>
                <a:latin typeface="PT Sans"/>
              </a:rPr>
              <a:t>Конференция проводится в 3 этапа:</a:t>
            </a:r>
          </a:p>
          <a:p>
            <a:pPr defTabSz="342900"/>
            <a:r>
              <a:rPr lang="ru-RU" sz="1400" dirty="0">
                <a:solidFill>
                  <a:srgbClr val="000000"/>
                </a:solidFill>
                <a:latin typeface="PT Sans"/>
              </a:rPr>
              <a:t>1 этап: заочная экспертная оценка работ - 16.01.2025 г.</a:t>
            </a:r>
          </a:p>
          <a:p>
            <a:pPr defTabSz="342900"/>
            <a:r>
              <a:rPr lang="ru-RU" sz="1400" dirty="0">
                <a:solidFill>
                  <a:srgbClr val="000000"/>
                </a:solidFill>
                <a:latin typeface="PT Sans"/>
              </a:rPr>
              <a:t>2 этап: торжественное открытие конференции, посвященное Дню Республики Крым, состоится 23.01.2025 г. в 13:30 в актовом зале гимназии.</a:t>
            </a:r>
          </a:p>
          <a:p>
            <a:pPr defTabSz="342900"/>
            <a:r>
              <a:rPr lang="ru-RU" sz="1400" dirty="0">
                <a:solidFill>
                  <a:srgbClr val="000000"/>
                </a:solidFill>
                <a:latin typeface="PT Sans"/>
              </a:rPr>
              <a:t>3 этап: конкурс-защита исследовательских работ по секциям будет проходить 23.01.2025 г. в 14.30ч в аудиториях гимназии.</a:t>
            </a:r>
          </a:p>
          <a:p>
            <a:pPr defTabSz="342900"/>
            <a:r>
              <a:rPr lang="ru-RU" sz="1400" dirty="0">
                <a:solidFill>
                  <a:srgbClr val="000000"/>
                </a:solidFill>
                <a:latin typeface="PT Sans"/>
              </a:rPr>
              <a:t>Работы будут представлены согласно тематическим блокам</a:t>
            </a:r>
            <a:r>
              <a:rPr lang="ru-RU" sz="1600" dirty="0">
                <a:solidFill>
                  <a:srgbClr val="000000"/>
                </a:solidFill>
                <a:latin typeface="PT Sans"/>
              </a:rPr>
              <a:t>: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424" y="3835621"/>
            <a:ext cx="3205921" cy="248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522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2BC189-42F7-4316-91AE-D380DC9DE9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8" t="1690" r="1077" b="34835"/>
          <a:stretch/>
        </p:blipFill>
        <p:spPr>
          <a:xfrm>
            <a:off x="1120308" y="1005637"/>
            <a:ext cx="6046647" cy="5724838"/>
          </a:xfrm>
          <a:prstGeom prst="rect">
            <a:avLst/>
          </a:prstGeom>
        </p:spPr>
      </p:pic>
      <p:pic>
        <p:nvPicPr>
          <p:cNvPr id="11" name="Picture 2" descr="ÐÐ°ÑÑÐ¸Ð½ÐºÐ¸ Ð¿Ð¾ Ð·Ð°Ð¿ÑÐ¾ÑÑ Ð¿Ð¾ÑÑÑÐ¾Ð»Ð¸Ð¾ ÑÐºÐ¾Ð»ÑÐ½Ð¸ÐºÐ°">
            <a:extLst>
              <a:ext uri="{FF2B5EF4-FFF2-40B4-BE49-F238E27FC236}">
                <a16:creationId xmlns:a16="http://schemas.microsoft.com/office/drawing/2014/main" id="{5C4E8B9B-09B4-40E1-98F1-EA1D60AE2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1276">
            <a:off x="7381600" y="293583"/>
            <a:ext cx="3977551" cy="513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71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C06FD74-1853-3029-1420-1D018D928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295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74E1B64-82FD-D94A-A301-E3AA5210A04B}"/>
              </a:ext>
            </a:extLst>
          </p:cNvPr>
          <p:cNvSpPr/>
          <p:nvPr/>
        </p:nvSpPr>
        <p:spPr>
          <a:xfrm>
            <a:off x="0" y="4336254"/>
            <a:ext cx="849719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Антон Семёнович Макаренко</a:t>
            </a:r>
            <a:endParaRPr lang="ru-UA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B257A5-FA74-5238-168F-1B8E89D2BD6A}"/>
              </a:ext>
            </a:extLst>
          </p:cNvPr>
          <p:cNvSpPr txBox="1"/>
          <p:nvPr/>
        </p:nvSpPr>
        <p:spPr>
          <a:xfrm>
            <a:off x="950821" y="2124908"/>
            <a:ext cx="659554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UA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Хотите, чтобы были хорошие дети, - будьте счастливы.</a:t>
            </a:r>
            <a:endParaRPr lang="ru-UA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Picture background">
            <a:extLst>
              <a:ext uri="{FF2B5EF4-FFF2-40B4-BE49-F238E27FC236}">
                <a16:creationId xmlns:a16="http://schemas.microsoft.com/office/drawing/2014/main" id="{EFF4A2E9-41E1-31E5-7432-09C1E7ED2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25" b="89885" l="10000" r="90000">
                        <a14:foregroundMark x1="45000" y1="9195" x2="53281" y2="9425"/>
                        <a14:foregroundMark x1="53281" y1="9425" x2="55313" y2="11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486" y="-76657"/>
            <a:ext cx="8795114" cy="597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530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6706" y="21968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 четверти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8823" y="1566288"/>
            <a:ext cx="11711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классе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обучающихся.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B90C32B-3D2E-4F85-B29D-82C0B30A8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0591"/>
            <a:ext cx="12192000" cy="250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75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003688-809E-971C-5F07-2B2DE3BE5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E7CFB1E-0AC6-02E3-E2ED-CF4CCF7D80A9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0072CB7-44A3-F09B-54FD-7C28EE94BF5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6146" name="Picture 2" descr="Picture background">
            <a:extLst>
              <a:ext uri="{FF2B5EF4-FFF2-40B4-BE49-F238E27FC236}">
                <a16:creationId xmlns:a16="http://schemas.microsoft.com/office/drawing/2014/main" id="{002F6034-817F-A2DC-6927-807851CA2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0"/>
            <a:ext cx="10201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231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 background">
            <a:extLst>
              <a:ext uri="{FF2B5EF4-FFF2-40B4-BE49-F238E27FC236}">
                <a16:creationId xmlns:a16="http://schemas.microsoft.com/office/drawing/2014/main" id="{B0934BA6-BF6C-EAAE-A4A1-01E2AD0BE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795" y="457200"/>
            <a:ext cx="8593870" cy="587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6CA019-26E5-D9E2-7127-4EADB293E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620A38C-E447-05A9-4293-1F537458AA02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EB3333-0E71-81E4-1A07-D4449E2B600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1564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90364" y="379869"/>
            <a:ext cx="831551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аромаингаляторы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Аромаингаляторы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небольшие приборы с двумя насадками для вдыхания смеси веществ через нос. По заявлению производителей, эти девайсы помогают от заложенности, бодрят и снимают сонливость. Некоторые даже утверждают, что они способны помочь при укачивании, тошноте и головной боли. </a:t>
            </a: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188" y="2494337"/>
            <a:ext cx="6408712" cy="3983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6879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24209" y="764704"/>
            <a:ext cx="6541022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latin typeface="Bahnschrift SemiLight SemiConde" panose="020B0502040204020203" pitchFamily="34" charset="0"/>
              </a:rPr>
              <a:t>АРОМАИНГАЛЯТОРЫ –</a:t>
            </a:r>
          </a:p>
          <a:p>
            <a:pPr algn="ctr"/>
            <a:r>
              <a:rPr lang="ru-RU" sz="4800" b="1" dirty="0">
                <a:solidFill>
                  <a:srgbClr val="C00000"/>
                </a:solidFill>
                <a:latin typeface="Bahnschrift SemiLight SemiConde" panose="020B0502040204020203" pitchFamily="34" charset="0"/>
              </a:rPr>
              <a:t>НОВАЯ ЗАВИСИМОСТЬ?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66C95E30-0583-9CCF-0C48-F2BF022D3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902" y="536234"/>
            <a:ext cx="4282172" cy="6117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6C844AF-D6B9-2690-CBDE-FD2D294E2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754" y="281423"/>
            <a:ext cx="3484797" cy="63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020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03912" y="332657"/>
            <a:ext cx="13612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Состав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62631" y="917431"/>
            <a:ext cx="74438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аромаингаляторов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чаще всего указана «смесь эфирных масел» 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указания конкретных веществ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в некоторых моделях также могут присутствовать, например: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ментол, борнеол, ксилит и эфирное масло растений. 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2204864"/>
            <a:ext cx="4686300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128" y="2765130"/>
            <a:ext cx="4358580" cy="3241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86942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 2013 – 2022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435</Words>
  <Application>Microsoft Office PowerPoint</Application>
  <PresentationFormat>Широкоэкранный</PresentationFormat>
  <Paragraphs>70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Arial</vt:lpstr>
      <vt:lpstr>Bahnschrift SemiLight SemiConde</vt:lpstr>
      <vt:lpstr>Calibri</vt:lpstr>
      <vt:lpstr>Calibri Light</vt:lpstr>
      <vt:lpstr>PT Sans</vt:lpstr>
      <vt:lpstr>Times New Roman</vt:lpstr>
      <vt:lpstr>Тема Office</vt:lpstr>
      <vt:lpstr>Итоги  2 четверти 8-Б класс</vt:lpstr>
      <vt:lpstr>Презентация PowerPoint</vt:lpstr>
      <vt:lpstr>Презентация PowerPoint</vt:lpstr>
      <vt:lpstr>Итоги 2 четверти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Школьная форма – деловой стиль одежды</vt:lpstr>
      <vt:lpstr>Презентация PowerPoint</vt:lpstr>
      <vt:lpstr>Презентация PowerPoint</vt:lpstr>
      <vt:lpstr>Презентация PowerPoint</vt:lpstr>
      <vt:lpstr>Пропускной режим для родителей</vt:lpstr>
      <vt:lpstr>Презентация PowerPoint</vt:lpstr>
      <vt:lpstr>Презентация PowerPoint</vt:lpstr>
      <vt:lpstr>Презентация PowerPoint</vt:lpstr>
      <vt:lpstr>ТБ на каникулах: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Вишиванюк</cp:lastModifiedBy>
  <cp:revision>19</cp:revision>
  <dcterms:created xsi:type="dcterms:W3CDTF">2021-11-22T12:15:50Z</dcterms:created>
  <dcterms:modified xsi:type="dcterms:W3CDTF">2024-12-18T12:33:35Z</dcterms:modified>
</cp:coreProperties>
</file>